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63" r:id="rId3"/>
  </p:sldMasterIdLst>
  <p:notesMasterIdLst>
    <p:notesMasterId r:id="rId31"/>
  </p:notesMasterIdLst>
  <p:sldIdLst>
    <p:sldId id="275" r:id="rId4"/>
    <p:sldId id="284" r:id="rId5"/>
    <p:sldId id="257" r:id="rId6"/>
    <p:sldId id="258" r:id="rId7"/>
    <p:sldId id="259" r:id="rId8"/>
    <p:sldId id="2147482144" r:id="rId9"/>
    <p:sldId id="2147482124" r:id="rId10"/>
    <p:sldId id="260" r:id="rId11"/>
    <p:sldId id="2147482143" r:id="rId12"/>
    <p:sldId id="2147482123" r:id="rId13"/>
    <p:sldId id="262" r:id="rId14"/>
    <p:sldId id="2147482125" r:id="rId15"/>
    <p:sldId id="263" r:id="rId16"/>
    <p:sldId id="264" r:id="rId17"/>
    <p:sldId id="2147482150" r:id="rId18"/>
    <p:sldId id="2147482146" r:id="rId19"/>
    <p:sldId id="256" r:id="rId20"/>
    <p:sldId id="2147482148" r:id="rId21"/>
    <p:sldId id="2147482149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64"/>
    <p:restoredTop sz="61985"/>
  </p:normalViewPr>
  <p:slideViewPr>
    <p:cSldViewPr snapToGrid="0" snapToObjects="1">
      <p:cViewPr>
        <p:scale>
          <a:sx n="100" d="100"/>
          <a:sy n="100" d="100"/>
        </p:scale>
        <p:origin x="10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46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en" altLang="ko-KR" dirty="0"/>
              <a:t>Good afternoon everyone. Thank you for joining this session.</a:t>
            </a:r>
          </a:p>
          <a:p>
            <a:br>
              <a:rPr lang="en" altLang="ko-KR" dirty="0"/>
            </a:br>
            <a:r>
              <a:rPr lang="en" altLang="ko-KR" dirty="0"/>
              <a:t>Today, I want to share a simple but powerful idea:</a:t>
            </a:r>
            <a:br>
              <a:rPr lang="en" altLang="ko-KR" dirty="0"/>
            </a:br>
            <a:r>
              <a:rPr lang="en" altLang="ko-KR" b="1" dirty="0"/>
              <a:t>AKI is not one disease.</a:t>
            </a:r>
            <a:br>
              <a:rPr lang="en" altLang="ko-KR" dirty="0"/>
            </a:br>
            <a:r>
              <a:rPr lang="en" altLang="ko-KR" dirty="0"/>
              <a:t>AI and biomarkers now allow us to see different patterns, different risks, and different mechanisms inside AKI.</a:t>
            </a:r>
            <a:br>
              <a:rPr lang="en" altLang="ko-KR" dirty="0"/>
            </a:br>
            <a:r>
              <a:rPr lang="en" altLang="ko-KR" dirty="0"/>
              <a:t>This talk will show how this new way of thinking can finally improve outcomes for our patients.”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059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This layered pyramid shows our journey toward precision nephrology.</a:t>
            </a:r>
            <a:br>
              <a:rPr lang="en" altLang="ko-KR" dirty="0"/>
            </a:br>
            <a:r>
              <a:rPr lang="en" altLang="ko-KR" dirty="0"/>
              <a:t>Phenotypes are what we see at the bedside—blood pressure, urine output, creatinine.</a:t>
            </a:r>
            <a:br>
              <a:rPr lang="en" altLang="ko-KR" dirty="0"/>
            </a:br>
            <a:r>
              <a:rPr lang="en" altLang="ko-KR" dirty="0" err="1"/>
              <a:t>Subphenotypes</a:t>
            </a:r>
            <a:r>
              <a:rPr lang="en" altLang="ko-KR" dirty="0"/>
              <a:t> come from AI and data-driven clustering—groups like SP1 and SP2.</a:t>
            </a:r>
            <a:br>
              <a:rPr lang="en" altLang="ko-KR" dirty="0"/>
            </a:br>
            <a:r>
              <a:rPr lang="en" altLang="ko-KR" dirty="0"/>
              <a:t>Endotypes reveal the biological mechanism, such as inflammation or ischemia.</a:t>
            </a:r>
          </a:p>
          <a:p>
            <a:r>
              <a:rPr lang="en" altLang="ko-KR" dirty="0"/>
              <a:t>Only when we reach the endotype level can we develop treatments that truly match the disease.</a:t>
            </a:r>
            <a:br>
              <a:rPr lang="en" altLang="ko-KR" dirty="0"/>
            </a:br>
            <a:r>
              <a:rPr lang="en" altLang="ko-KR" dirty="0"/>
              <a:t>This is how we transform AKI management from reactive care to precise, mechanism-guided therapy.”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“Now let’s explore how AI helps us discover AKI subtypes that humans cannot see.</a:t>
            </a:r>
            <a:br>
              <a:rPr lang="en" altLang="ko-KR" dirty="0"/>
            </a:br>
            <a:r>
              <a:rPr lang="en" altLang="ko-KR" dirty="0"/>
              <a:t>AI brings structure to the complexity of ICU data and reveals hidden groups with different risks and different outcomes.”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Unsupervised learning is a powerful tool because it doesn’t rely on human assumptions.</a:t>
            </a:r>
            <a:br>
              <a:rPr lang="en" altLang="ko-KR" dirty="0"/>
            </a:br>
            <a:r>
              <a:rPr lang="en" altLang="ko-KR" dirty="0"/>
              <a:t>Methods like K-means, hierarchical clustering, and deep embedded clustering analyze hundreds of variables at once—vitals, labs, medications, comorbidities.</a:t>
            </a:r>
          </a:p>
          <a:p>
            <a:r>
              <a:rPr lang="en" altLang="ko-KR" dirty="0"/>
              <a:t>What emerges are </a:t>
            </a:r>
            <a:r>
              <a:rPr lang="en" altLang="ko-KR" b="1" dirty="0"/>
              <a:t>clinically distinct clusters</a:t>
            </a:r>
            <a:r>
              <a:rPr lang="en" altLang="ko-KR" dirty="0"/>
              <a:t> with different mortality, different dialysis needs, and different treatment responses.</a:t>
            </a:r>
            <a:br>
              <a:rPr lang="en" altLang="ko-KR" dirty="0"/>
            </a:br>
            <a:r>
              <a:rPr lang="en" altLang="ko-KR" dirty="0"/>
              <a:t>AI allows us to discover patterns that traditional statistics simply cannot capture.”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Large ICU databases like MIMIC-IV and </a:t>
            </a:r>
            <a:r>
              <a:rPr lang="en" altLang="ko-KR" dirty="0" err="1"/>
              <a:t>eICU</a:t>
            </a:r>
            <a:r>
              <a:rPr lang="en" altLang="ko-KR" dirty="0"/>
              <a:t> give us the scale needed to find meaningful AKI subtypes.</a:t>
            </a:r>
            <a:br>
              <a:rPr lang="en" altLang="ko-KR" dirty="0"/>
            </a:br>
            <a:r>
              <a:rPr lang="en" altLang="ko-KR" dirty="0"/>
              <a:t>Unsupervised learning analyzes hundreds of features per patient and uncovers relationships we would never detect manually.</a:t>
            </a:r>
          </a:p>
          <a:p>
            <a:r>
              <a:rPr lang="en" altLang="ko-KR" dirty="0"/>
              <a:t>Recent studies consistently show reproducible subtypes.</a:t>
            </a:r>
            <a:br>
              <a:rPr lang="en" altLang="ko-KR" dirty="0"/>
            </a:br>
            <a:r>
              <a:rPr lang="en" altLang="ko-KR" dirty="0"/>
              <a:t>Across populations and methods, the message is the same:</a:t>
            </a:r>
            <a:br>
              <a:rPr lang="en" altLang="ko-KR" dirty="0"/>
            </a:br>
            <a:r>
              <a:rPr lang="en" altLang="ko-KR" b="1" dirty="0"/>
              <a:t>AKI is not one disease—and the data prove it.</a:t>
            </a:r>
            <a:r>
              <a:rPr lang="en" altLang="ko-KR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In septic AKI</a:t>
            </a:r>
            <a:r>
              <a:rPr lang="ko-KR" altLang="en-US" dirty="0"/>
              <a:t> </a:t>
            </a:r>
            <a:r>
              <a:rPr lang="en-US" altLang="ko-KR" dirty="0"/>
              <a:t>of this study</a:t>
            </a:r>
            <a:r>
              <a:rPr lang="en" altLang="ko-KR" dirty="0"/>
              <a:t>, two clear subtypes appear.</a:t>
            </a:r>
            <a:br>
              <a:rPr lang="en" altLang="ko-KR" dirty="0"/>
            </a:br>
            <a:r>
              <a:rPr lang="en" altLang="ko-KR" dirty="0"/>
              <a:t>SP1 is a lower-risk group with better organ function.</a:t>
            </a:r>
            <a:br>
              <a:rPr lang="en" altLang="ko-KR" dirty="0"/>
            </a:br>
            <a:r>
              <a:rPr lang="en" altLang="ko-KR" dirty="0"/>
              <a:t>SP2 is highly inflammatory, with markers like sTNFR-1, </a:t>
            </a:r>
            <a:r>
              <a:rPr lang="en" altLang="ko-KR" dirty="0" err="1"/>
              <a:t>suPAR</a:t>
            </a:r>
            <a:r>
              <a:rPr lang="en" altLang="ko-KR" dirty="0"/>
              <a:t>, and IL-6 sharply elevated.</a:t>
            </a:r>
          </a:p>
          <a:p>
            <a:r>
              <a:rPr lang="en" altLang="ko-KR" dirty="0"/>
              <a:t>The clinical impact is massive:</a:t>
            </a:r>
            <a:br>
              <a:rPr lang="en" altLang="ko-KR" dirty="0"/>
            </a:br>
            <a:r>
              <a:rPr lang="en" altLang="ko-KR" dirty="0"/>
              <a:t>SP2 patients had worse outcomes with liberal fluid therapy, while SP1 patients did not.</a:t>
            </a:r>
            <a:br>
              <a:rPr lang="en" altLang="ko-KR" dirty="0"/>
            </a:br>
            <a:r>
              <a:rPr lang="en" altLang="ko-KR" dirty="0"/>
              <a:t>Same treatment, opposite results—depending entirely on subtype.</a:t>
            </a:r>
            <a:br>
              <a:rPr lang="en" altLang="ko-KR" dirty="0"/>
            </a:br>
            <a:r>
              <a:rPr lang="en" altLang="ko-KR" dirty="0"/>
              <a:t>This is direct evidence that </a:t>
            </a:r>
            <a:r>
              <a:rPr lang="en" altLang="ko-KR" b="1" dirty="0"/>
              <a:t>AKI requires subtype-specific therapy.</a:t>
            </a:r>
            <a:r>
              <a:rPr lang="en" altLang="ko-KR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57216-D0EF-4589-D273-2C12C562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59D7C-1D67-A4C2-3A5C-619CE5322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929E1-7B24-E00B-1F91-40C1F3354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Here is another study.</a:t>
            </a:r>
            <a:r>
              <a:rPr lang="en" altLang="ko-KR" dirty="0"/>
              <a:t> In this analysis of 4,001 sepsis-associated AKI patients, a deep autoencoder extracted latent features from routine clinical data—simply vitals, labs, and comorbidities.</a:t>
            </a:r>
            <a:br>
              <a:rPr lang="en" altLang="ko-KR" dirty="0"/>
            </a:br>
            <a:r>
              <a:rPr lang="en" altLang="ko-KR" dirty="0"/>
              <a:t>Clustering these latent features revealed </a:t>
            </a:r>
            <a:r>
              <a:rPr lang="en" altLang="ko-KR" b="1" dirty="0"/>
              <a:t>three clear </a:t>
            </a:r>
            <a:r>
              <a:rPr lang="en" altLang="ko-KR" b="1" dirty="0" err="1"/>
              <a:t>subphenotypes</a:t>
            </a:r>
            <a:r>
              <a:rPr lang="en" altLang="ko-KR" dirty="0"/>
              <a:t>.</a:t>
            </a:r>
          </a:p>
          <a:p>
            <a:r>
              <a:rPr lang="en" altLang="ko-KR" dirty="0"/>
              <a:t>What’s important is that we did not need genomics or proteomics to find them.</a:t>
            </a:r>
            <a:br>
              <a:rPr lang="en" altLang="ko-KR" dirty="0"/>
            </a:br>
            <a:r>
              <a:rPr lang="en" altLang="ko-KR" dirty="0"/>
              <a:t>Deep learning showed that </a:t>
            </a:r>
            <a:r>
              <a:rPr lang="en" altLang="ko-KR" b="1" dirty="0"/>
              <a:t>powerful biological grouping can come from everyday clinical data.</a:t>
            </a:r>
            <a:r>
              <a:rPr lang="en" altLang="ko-KR" dirty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7D797-8613-62C9-55A3-C8AD91B34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The three </a:t>
            </a:r>
            <a:r>
              <a:rPr lang="en" altLang="ko-KR" dirty="0" err="1"/>
              <a:t>subphenotypes</a:t>
            </a:r>
            <a:r>
              <a:rPr lang="en" altLang="ko-KR" dirty="0"/>
              <a:t> formed distinct clusters, and their clinical outcomes were dramatically different.</a:t>
            </a:r>
            <a:br>
              <a:rPr lang="en" altLang="ko-KR" dirty="0"/>
            </a:br>
            <a:r>
              <a:rPr lang="en" altLang="ko-KR" dirty="0"/>
              <a:t>Subtype 1 had the lowest mortality.</a:t>
            </a:r>
            <a:br>
              <a:rPr lang="en" altLang="ko-KR" dirty="0"/>
            </a:br>
            <a:r>
              <a:rPr lang="en" altLang="ko-KR" dirty="0"/>
              <a:t>Subtype 2 showed moderate risk.</a:t>
            </a:r>
            <a:br>
              <a:rPr lang="en" altLang="ko-KR" dirty="0"/>
            </a:br>
            <a:r>
              <a:rPr lang="en" altLang="ko-KR" dirty="0"/>
              <a:t>Subtype 3 had almost 50% mortality and a dialysis rate above 25%.</a:t>
            </a:r>
          </a:p>
          <a:p>
            <a:r>
              <a:rPr lang="en" altLang="ko-KR" dirty="0"/>
              <a:t>This means AI-derived subtypes are not abstract—they are clinically meaningful and can guide triage, resource use, and trial selection.”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The same principles appear in sepsis research.</a:t>
            </a:r>
            <a:br>
              <a:rPr lang="en" altLang="ko-KR" dirty="0"/>
            </a:br>
            <a:r>
              <a:rPr lang="en" altLang="ko-KR" dirty="0"/>
              <a:t>In the JAMA 2019 study of nearly 48,000 patients, AI revealed four reproducible phenotypes—Alpha, Beta, Gamma, and Delta.</a:t>
            </a:r>
            <a:br>
              <a:rPr lang="en" altLang="ko-KR" dirty="0"/>
            </a:br>
            <a:r>
              <a:rPr lang="en" altLang="ko-KR" dirty="0"/>
              <a:t>This was a landmark demonstration that data-driven phenotypes are real and clinically powerful.</a:t>
            </a:r>
          </a:p>
          <a:p>
            <a:r>
              <a:rPr lang="en" altLang="ko-KR" dirty="0"/>
              <a:t>The message carries over directly to AKI:</a:t>
            </a:r>
            <a:br>
              <a:rPr lang="en" altLang="ko-KR" dirty="0"/>
            </a:br>
            <a:r>
              <a:rPr lang="en" altLang="ko-KR" b="1" dirty="0"/>
              <a:t>heterogeneous syndromes must be divided into meaningful biological groups.</a:t>
            </a:r>
            <a:r>
              <a:rPr lang="en" altLang="ko-KR" dirty="0"/>
              <a:t>”</a:t>
            </a:r>
          </a:p>
          <a:p>
            <a:endParaRPr lang="en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Here you can see the four phenotypes clearly.</a:t>
            </a:r>
            <a:br>
              <a:rPr lang="en" altLang="ko-KR" dirty="0"/>
            </a:br>
            <a:r>
              <a:rPr lang="en" altLang="ko-KR" dirty="0"/>
              <a:t>Alpha is stable and low-risk.</a:t>
            </a:r>
            <a:br>
              <a:rPr lang="en" altLang="ko-KR" dirty="0"/>
            </a:br>
            <a:r>
              <a:rPr lang="en" altLang="ko-KR" dirty="0"/>
              <a:t>Beta is older and renal-dominant.</a:t>
            </a:r>
            <a:br>
              <a:rPr lang="en" altLang="ko-KR" dirty="0"/>
            </a:br>
            <a:r>
              <a:rPr lang="en" altLang="ko-KR" dirty="0"/>
              <a:t>Gamma is inflammatory.</a:t>
            </a:r>
            <a:br>
              <a:rPr lang="en" altLang="ko-KR" dirty="0"/>
            </a:br>
            <a:r>
              <a:rPr lang="en" altLang="ko-KR" dirty="0"/>
              <a:t>Delta is shock with hepatic injury and the highest mortality.</a:t>
            </a:r>
          </a:p>
          <a:p>
            <a:r>
              <a:rPr lang="en" altLang="ko-KR" dirty="0"/>
              <a:t>Each phenotype has unique labs, organ patterns, and treatment implications.</a:t>
            </a:r>
            <a:br>
              <a:rPr lang="en" altLang="ko-KR" dirty="0"/>
            </a:br>
            <a:r>
              <a:rPr lang="en" altLang="ko-KR" dirty="0"/>
              <a:t>This framework directly supports our approach to AKI subtyping.”</a:t>
            </a:r>
          </a:p>
          <a:p>
            <a:endParaRPr lang="en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The mortality gradient across the four sepsis phenotypes is striking—</a:t>
            </a:r>
            <a:br>
              <a:rPr lang="en" altLang="ko-KR" dirty="0"/>
            </a:br>
            <a:r>
              <a:rPr lang="en" altLang="ko-KR" dirty="0"/>
              <a:t>Alpha around 2%, Beta around 13%, Gamma around 24%, and Delta near 40%.</a:t>
            </a:r>
            <a:br>
              <a:rPr lang="en" altLang="ko-KR" dirty="0"/>
            </a:br>
            <a:r>
              <a:rPr lang="en" altLang="ko-KR" dirty="0"/>
              <a:t>But the key insight is not just mortality.</a:t>
            </a:r>
            <a:br>
              <a:rPr lang="en" altLang="ko-KR" dirty="0"/>
            </a:br>
            <a:r>
              <a:rPr lang="en" altLang="ko-KR" dirty="0"/>
              <a:t>Each phenotype suggests a </a:t>
            </a:r>
            <a:r>
              <a:rPr lang="en" altLang="ko-KR" b="1" dirty="0"/>
              <a:t>different therapeutic path</a:t>
            </a:r>
            <a:r>
              <a:rPr lang="en" altLang="ko-KR" dirty="0"/>
              <a:t>.</a:t>
            </a:r>
            <a:br>
              <a:rPr lang="en" altLang="ko-KR" dirty="0"/>
            </a:br>
            <a:r>
              <a:rPr lang="en" altLang="ko-KR" dirty="0"/>
              <a:t>Delta may benefit from aggressive resuscitation and anticoagulation.</a:t>
            </a:r>
            <a:br>
              <a:rPr lang="en" altLang="ko-KR" dirty="0"/>
            </a:br>
            <a:r>
              <a:rPr lang="en" altLang="ko-KR" dirty="0"/>
              <a:t>Gamma and Delta have high cytokine levels, making them candidates for immunomodulatory therapies.</a:t>
            </a:r>
            <a:br>
              <a:rPr lang="en" altLang="ko-KR" dirty="0"/>
            </a:br>
            <a:r>
              <a:rPr lang="en" altLang="ko-KR" dirty="0"/>
              <a:t>Alpha patients, however, should avoid overtreatment.</a:t>
            </a:r>
            <a:br>
              <a:rPr lang="en" altLang="ko-KR" dirty="0"/>
            </a:br>
            <a:r>
              <a:rPr lang="en" altLang="ko-KR" dirty="0"/>
              <a:t>This is a powerful example of how phenotyping leads to personalized care.”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ko-KR" dirty="0"/>
              <a:t>These are my disclosures. None of them are directly related to today’s scientific content,</a:t>
            </a:r>
            <a:br>
              <a:rPr lang="en" altLang="ko-KR" dirty="0"/>
            </a:br>
            <a:r>
              <a:rPr lang="en" altLang="ko-KR" dirty="0"/>
              <a:t>and nothing here will influence the messages I am going to share with you.”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B1749-F61C-E345-A94A-C4017EF4AAC2}" type="slidenum">
              <a:rPr kumimoji="1" lang="ko-KR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ko-KR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8181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Now let’s look at how biomarkers help us move from data-driven subtypes to true biological endotypes.</a:t>
            </a:r>
            <a:br>
              <a:rPr lang="en" altLang="ko-KR" dirty="0"/>
            </a:br>
            <a:r>
              <a:rPr lang="en" altLang="ko-KR" dirty="0"/>
              <a:t>Biomarkers give meaning to what AI discovers.”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This timeline shows the full journey of AKI biology.</a:t>
            </a:r>
            <a:br>
              <a:rPr lang="en" altLang="ko-KR" dirty="0"/>
            </a:br>
            <a:r>
              <a:rPr lang="en" altLang="ko-KR" dirty="0"/>
              <a:t>Inflammation begins first, followed by endothelial injury measured by markers like </a:t>
            </a:r>
            <a:r>
              <a:rPr lang="en" altLang="ko-KR" dirty="0" err="1"/>
              <a:t>suPAR</a:t>
            </a:r>
            <a:r>
              <a:rPr lang="en" altLang="ko-KR" dirty="0"/>
              <a:t> and </a:t>
            </a:r>
            <a:r>
              <a:rPr lang="en" altLang="ko-KR" dirty="0" err="1"/>
              <a:t>sRAGE</a:t>
            </a:r>
            <a:r>
              <a:rPr lang="en" altLang="ko-KR" dirty="0"/>
              <a:t>.</a:t>
            </a:r>
            <a:br>
              <a:rPr lang="en" altLang="ko-KR" dirty="0"/>
            </a:br>
            <a:r>
              <a:rPr lang="en" altLang="ko-KR" dirty="0"/>
              <a:t>Next comes cell-cycle arrest, captured by TIMP-2 and IGFBP7.</a:t>
            </a:r>
            <a:br>
              <a:rPr lang="en" altLang="ko-KR" dirty="0"/>
            </a:br>
            <a:r>
              <a:rPr lang="en" altLang="ko-KR" dirty="0"/>
              <a:t>Then tubular damage appears with NGAL or KIM-1.</a:t>
            </a:r>
            <a:br>
              <a:rPr lang="en" altLang="ko-KR" dirty="0"/>
            </a:br>
            <a:r>
              <a:rPr lang="en" altLang="ko-KR" dirty="0"/>
              <a:t>Finally—only after all of this—creatinine rises.</a:t>
            </a:r>
          </a:p>
          <a:p>
            <a:r>
              <a:rPr lang="en" altLang="ko-KR" dirty="0"/>
              <a:t>This means that </a:t>
            </a:r>
            <a:r>
              <a:rPr lang="en" altLang="ko-KR" b="1" dirty="0"/>
              <a:t>creatinine is the last marker to change</a:t>
            </a:r>
            <a:r>
              <a:rPr lang="en" altLang="ko-KR" dirty="0"/>
              <a:t>, long after intervention opportunities have passed.</a:t>
            </a:r>
            <a:br>
              <a:rPr lang="en" altLang="ko-KR" dirty="0"/>
            </a:br>
            <a:r>
              <a:rPr lang="en" altLang="ko-KR" dirty="0"/>
              <a:t>Early biomarkers reveal a silent phase where treatment is still possible.”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 err="1"/>
              <a:t>NephroCheck</a:t>
            </a:r>
            <a:r>
              <a:rPr lang="en" altLang="ko-KR" dirty="0"/>
              <a:t> measures TIMP-2 and IGFBP7, detecting cell stress long before structural injury becomes visible.</a:t>
            </a:r>
            <a:br>
              <a:rPr lang="en" altLang="ko-KR" dirty="0"/>
            </a:br>
            <a:r>
              <a:rPr lang="en" altLang="ko-KR" dirty="0"/>
              <a:t>This creates a new diagnostic category: </a:t>
            </a:r>
            <a:r>
              <a:rPr lang="en" altLang="ko-KR" b="1" dirty="0"/>
              <a:t>subclinical AKI</a:t>
            </a:r>
            <a:r>
              <a:rPr lang="en" altLang="ko-KR" dirty="0"/>
              <a:t>—biomarker-positive but creatinine-normal.</a:t>
            </a:r>
          </a:p>
          <a:p>
            <a:r>
              <a:rPr lang="en" altLang="ko-KR" dirty="0"/>
              <a:t>Identifying subclinical AKI allows us to adjust fluids, avoid nephrotoxins, and optimize hemodynamics before real damage occurs.</a:t>
            </a:r>
            <a:br>
              <a:rPr lang="en" altLang="ko-KR" dirty="0"/>
            </a:br>
            <a:r>
              <a:rPr lang="en" altLang="ko-KR" dirty="0"/>
              <a:t>This is the kind of early-warning system AKI has been missing for decades.”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AI finds subtypes, but biomarkers turn these subtypes into </a:t>
            </a:r>
            <a:r>
              <a:rPr lang="en" altLang="ko-KR" b="1" dirty="0"/>
              <a:t>biological endotypes</a:t>
            </a:r>
            <a:r>
              <a:rPr lang="en" altLang="ko-KR" dirty="0"/>
              <a:t>.</a:t>
            </a:r>
            <a:br>
              <a:rPr lang="en" altLang="ko-KR" dirty="0"/>
            </a:br>
            <a:r>
              <a:rPr lang="en" altLang="ko-KR" dirty="0"/>
              <a:t>For example, SP2 septic AKI shows strong inflammatory and endothelial injury pathways.</a:t>
            </a:r>
            <a:br>
              <a:rPr lang="en" altLang="ko-KR" dirty="0"/>
            </a:br>
            <a:r>
              <a:rPr lang="en" altLang="ko-KR" dirty="0"/>
              <a:t>In cardiac surgery AKI, TIMP-2 and IGFBP7 reflect cell-cycle arrest.</a:t>
            </a:r>
          </a:p>
          <a:p>
            <a:r>
              <a:rPr lang="en" altLang="ko-KR" dirty="0"/>
              <a:t>Once we know the underlying mechanism, we can choose therapies that actually match the biology—</a:t>
            </a:r>
            <a:br>
              <a:rPr lang="en" altLang="ko-KR" dirty="0"/>
            </a:br>
            <a:r>
              <a:rPr lang="en" altLang="ko-KR" dirty="0"/>
              <a:t>anti-inflammatory drugs, complement inhibitors, endothelial stabilizers, or renal cell protectors.</a:t>
            </a:r>
          </a:p>
          <a:p>
            <a:r>
              <a:rPr lang="en" altLang="ko-KR" dirty="0"/>
              <a:t>This is how precision nephrology becomes reality.”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Now let’s translate everything into clinical trial design and future AKI management.</a:t>
            </a:r>
            <a:br>
              <a:rPr lang="en" altLang="ko-KR" dirty="0"/>
            </a:br>
            <a:r>
              <a:rPr lang="en" altLang="ko-KR" dirty="0"/>
              <a:t>This is where enrichment and precision medicine truly matter.”</a:t>
            </a:r>
            <a:br>
              <a:rPr lang="en" altLang="ko-KR" dirty="0"/>
            </a:br>
            <a:endParaRPr lang="en" altLang="ko-KR" dirty="0"/>
          </a:p>
          <a:p>
            <a:r>
              <a:rPr lang="en" altLang="ko-K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The EUPHRATES trial used endotoxin activity to select patients for polymyxin B hemoperfusion.</a:t>
            </a:r>
            <a:br>
              <a:rPr lang="en" altLang="ko-KR" dirty="0"/>
            </a:br>
            <a:r>
              <a:rPr lang="en" altLang="ko-KR" dirty="0"/>
              <a:t>Overall, the trial was negative.</a:t>
            </a:r>
            <a:br>
              <a:rPr lang="en" altLang="ko-KR" dirty="0"/>
            </a:br>
            <a:r>
              <a:rPr lang="en" altLang="ko-KR" dirty="0"/>
              <a:t>But in a specific endotoxin window—0.6 to 0.9—the treatment clearly worked.</a:t>
            </a:r>
          </a:p>
          <a:p>
            <a:r>
              <a:rPr lang="en" altLang="ko-KR" dirty="0"/>
              <a:t>The Tigris trial is now prospectively testing only that responder group.</a:t>
            </a:r>
            <a:br>
              <a:rPr lang="en" altLang="ko-KR" dirty="0"/>
            </a:br>
            <a:r>
              <a:rPr lang="en" altLang="ko-KR" dirty="0"/>
              <a:t>This is predictive enrichment:</a:t>
            </a:r>
            <a:br>
              <a:rPr lang="en" altLang="ko-KR" dirty="0"/>
            </a:br>
            <a:r>
              <a:rPr lang="en" altLang="ko-KR" b="1" dirty="0"/>
              <a:t>Enroll the patients who are biologically most likely to benefit.</a:t>
            </a:r>
            <a:endParaRPr lang="en" altLang="ko-KR" dirty="0"/>
          </a:p>
          <a:p>
            <a:r>
              <a:rPr lang="en" altLang="ko-KR" dirty="0"/>
              <a:t>This approach should be standard for future AKI trials.”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AI will soon merge with genomics, proteomics, and metabolomics to create a true 360-degree picture of each AKI patient.</a:t>
            </a:r>
            <a:br>
              <a:rPr lang="en" altLang="ko-KR" dirty="0"/>
            </a:br>
            <a:r>
              <a:rPr lang="en" altLang="ko-KR" dirty="0"/>
              <a:t>Causal AI will help explain not just </a:t>
            </a:r>
            <a:r>
              <a:rPr lang="en" altLang="ko-KR" i="1" dirty="0"/>
              <a:t>what</a:t>
            </a:r>
            <a:r>
              <a:rPr lang="en" altLang="ko-KR" dirty="0"/>
              <a:t> is happening, but </a:t>
            </a:r>
            <a:r>
              <a:rPr lang="en" altLang="ko-KR" i="1" dirty="0"/>
              <a:t>why</a:t>
            </a:r>
            <a:r>
              <a:rPr lang="en" altLang="ko-KR" dirty="0"/>
              <a:t> it is happening and </a:t>
            </a:r>
            <a:r>
              <a:rPr lang="en" altLang="ko-KR" i="1" dirty="0"/>
              <a:t>which therapy</a:t>
            </a:r>
            <a:r>
              <a:rPr lang="en" altLang="ko-KR" dirty="0"/>
              <a:t> is the right one.</a:t>
            </a:r>
          </a:p>
          <a:p>
            <a:r>
              <a:rPr lang="en" altLang="ko-KR" dirty="0"/>
              <a:t>Future systems will identify subtypes in real-time, recommend targeted treatments, and even screen for trial eligibility automatically.</a:t>
            </a:r>
            <a:br>
              <a:rPr lang="en" altLang="ko-KR" dirty="0"/>
            </a:br>
            <a:r>
              <a:rPr lang="en" altLang="ko-KR" dirty="0"/>
              <a:t>This is how nephrology moves from reactive care to proactive precision medicine.”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Let me leave you with four key messages.</a:t>
            </a:r>
            <a:br>
              <a:rPr lang="en" altLang="ko-KR" dirty="0"/>
            </a:br>
            <a:r>
              <a:rPr lang="en" altLang="ko-KR" dirty="0"/>
              <a:t>First, AKI is not one disease—it is many diseases hidden under one name.</a:t>
            </a:r>
            <a:br>
              <a:rPr lang="en" altLang="ko-KR" dirty="0"/>
            </a:br>
            <a:r>
              <a:rPr lang="en" altLang="ko-KR" dirty="0"/>
              <a:t>Second, AI reveals the hidden subtypes; biomarkers anchor them in biology.</a:t>
            </a:r>
            <a:br>
              <a:rPr lang="en" altLang="ko-KR" dirty="0"/>
            </a:br>
            <a:r>
              <a:rPr lang="en" altLang="ko-KR" dirty="0"/>
              <a:t>Third, precision nephrology means matching treatment to mechanism, not just to creatinine.</a:t>
            </a:r>
            <a:br>
              <a:rPr lang="en" altLang="ko-KR" dirty="0"/>
            </a:br>
            <a:r>
              <a:rPr lang="en" altLang="ko-KR" dirty="0"/>
              <a:t>And finally, enriched trial design is the path forward—testing therapies in the right patients at the right time.</a:t>
            </a:r>
          </a:p>
          <a:p>
            <a:r>
              <a:rPr lang="en" altLang="ko-KR" dirty="0"/>
              <a:t>The future of AKI care is personalized, data-driven, and biologically informed.</a:t>
            </a:r>
            <a:br>
              <a:rPr lang="en" altLang="ko-KR" dirty="0"/>
            </a:br>
            <a:r>
              <a:rPr lang="en" altLang="ko-KR"/>
              <a:t>Thank you.”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“Here is our plan for the next </a:t>
            </a:r>
            <a:r>
              <a:rPr lang="en-US" altLang="ko-KR" dirty="0"/>
              <a:t>15</a:t>
            </a:r>
            <a:r>
              <a:rPr lang="en" altLang="ko-KR" dirty="0"/>
              <a:t> minutes.</a:t>
            </a:r>
            <a:br>
              <a:rPr lang="en" altLang="ko-KR" dirty="0"/>
            </a:br>
            <a:r>
              <a:rPr lang="en" altLang="ko-KR" dirty="0"/>
              <a:t>First, why traditional AKI diagnosis has reached its limits.</a:t>
            </a:r>
            <a:br>
              <a:rPr lang="en" altLang="ko-KR" dirty="0"/>
            </a:br>
            <a:r>
              <a:rPr lang="en" altLang="ko-KR" dirty="0"/>
              <a:t>Second, how AI can reveal hidden subtypes that we could not see before.</a:t>
            </a:r>
            <a:br>
              <a:rPr lang="en" altLang="ko-KR" dirty="0"/>
            </a:br>
            <a:r>
              <a:rPr lang="en" altLang="ko-KR" dirty="0"/>
              <a:t>Third, how biomarkers help us understand the biology behind these subtypes.</a:t>
            </a:r>
            <a:br>
              <a:rPr lang="en" altLang="ko-KR" dirty="0"/>
            </a:br>
            <a:r>
              <a:rPr lang="en" altLang="ko-KR" dirty="0"/>
              <a:t>Fourth, how all of this connects to clinical trials and future treatments.</a:t>
            </a:r>
            <a:br>
              <a:rPr lang="en" altLang="ko-KR" dirty="0"/>
            </a:br>
            <a:r>
              <a:rPr lang="en" altLang="ko-KR" dirty="0"/>
              <a:t>And finally, the key messages you can apply immediately in practice.”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ko-KR" dirty="0"/>
              <a:t>“For decades, we used creatinine and urine output to diagnose AKI.</a:t>
            </a:r>
            <a:br>
              <a:rPr lang="en" altLang="ko-KR" dirty="0"/>
            </a:br>
            <a:r>
              <a:rPr lang="en" altLang="ko-KR" dirty="0"/>
              <a:t>This was necessary, but it is no longer enough.</a:t>
            </a:r>
            <a:br>
              <a:rPr lang="en" altLang="ko-KR" dirty="0"/>
            </a:br>
            <a:r>
              <a:rPr lang="en" altLang="ko-KR" dirty="0"/>
              <a:t>It is time to move toward a </a:t>
            </a:r>
            <a:r>
              <a:rPr lang="en" altLang="ko-KR" b="1" dirty="0"/>
              <a:t>new approach</a:t>
            </a:r>
            <a:r>
              <a:rPr lang="en" altLang="ko-KR" dirty="0"/>
              <a:t> powered by data, AI, and precision medicine.”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“KDIGO was a major step forward, but it measures kidney </a:t>
            </a:r>
            <a:r>
              <a:rPr lang="en" altLang="ko-KR" b="1" dirty="0"/>
              <a:t>function</a:t>
            </a:r>
            <a:r>
              <a:rPr lang="en" altLang="ko-KR" dirty="0"/>
              <a:t>, not kidney </a:t>
            </a:r>
            <a:r>
              <a:rPr lang="en" altLang="ko-KR" b="1" dirty="0"/>
              <a:t>damage</a:t>
            </a:r>
            <a:r>
              <a:rPr lang="en" altLang="ko-KR" dirty="0"/>
              <a:t>.</a:t>
            </a:r>
            <a:br>
              <a:rPr lang="en" altLang="ko-KR" dirty="0"/>
            </a:br>
            <a:r>
              <a:rPr lang="en" altLang="ko-KR" dirty="0"/>
              <a:t>Creatinine rises only after significant injury.</a:t>
            </a:r>
            <a:br>
              <a:rPr lang="en" altLang="ko-KR" dirty="0"/>
            </a:br>
            <a:r>
              <a:rPr lang="en" altLang="ko-KR" dirty="0"/>
              <a:t>And KDIGO mixes very different mechanisms—sepsis, ischemia, toxins—into the same category.</a:t>
            </a:r>
          </a:p>
          <a:p>
            <a:r>
              <a:rPr lang="en" altLang="ko-KR" dirty="0"/>
              <a:t>This is why so many AKI trials fail:</a:t>
            </a:r>
            <a:br>
              <a:rPr lang="en" altLang="ko-KR" dirty="0"/>
            </a:br>
            <a:r>
              <a:rPr lang="en" altLang="ko-KR" b="1" dirty="0"/>
              <a:t>We test one drug in a mixed population with mixed biology.</a:t>
            </a:r>
            <a:br>
              <a:rPr lang="en" altLang="ko-KR" b="1" dirty="0"/>
            </a:br>
            <a:r>
              <a:rPr lang="en" altLang="ko-KR" b="1" dirty="0"/>
              <a:t>Any real benefit gets diluted.</a:t>
            </a:r>
            <a:endParaRPr lang="en" altLang="ko-KR" dirty="0"/>
          </a:p>
          <a:p>
            <a:r>
              <a:rPr lang="en" altLang="ko-KR" dirty="0"/>
              <a:t>We need to move beyond functional markers.”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“In Asia-Pacific, we see several major AKI phenotypes—sepsis, cardiac surgery, nephrotoxins, contrast, and low perfusion.</a:t>
            </a:r>
            <a:br>
              <a:rPr lang="en" altLang="ko-KR" dirty="0"/>
            </a:br>
            <a:r>
              <a:rPr lang="en" altLang="ko-KR" dirty="0"/>
              <a:t>Each of these has a different biological pathway.</a:t>
            </a:r>
            <a:br>
              <a:rPr lang="en" altLang="ko-KR" dirty="0"/>
            </a:br>
            <a:r>
              <a:rPr lang="en" altLang="ko-KR" dirty="0"/>
              <a:t>And because the pathways are different, the treatments must be different.</a:t>
            </a:r>
          </a:p>
          <a:p>
            <a:r>
              <a:rPr lang="en" altLang="ko-KR" dirty="0"/>
              <a:t>The key message from this slide is strong:</a:t>
            </a:r>
            <a:br>
              <a:rPr lang="en" altLang="ko-KR" dirty="0"/>
            </a:br>
            <a:r>
              <a:rPr lang="en" altLang="ko-KR" b="1" dirty="0"/>
              <a:t>Enrichment is impossible unless we understand these biological rows.</a:t>
            </a:r>
            <a:r>
              <a:rPr lang="en" altLang="ko-KR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“Here you can see the core issue with AKI trials.</a:t>
            </a:r>
            <a:br>
              <a:rPr lang="en" altLang="ko-KR" dirty="0"/>
            </a:br>
            <a:r>
              <a:rPr lang="en" altLang="ko-KR" dirty="0"/>
              <a:t>We mix ischemic AKI, inflammatory AKI, nephrotoxic AKI, and immune AKI—and then we test a single therapy.</a:t>
            </a:r>
            <a:br>
              <a:rPr lang="en" altLang="ko-KR" dirty="0"/>
            </a:br>
            <a:r>
              <a:rPr lang="en" altLang="ko-KR" dirty="0"/>
              <a:t>The biology becomes diluted, and the trial becomes negative.</a:t>
            </a:r>
          </a:p>
          <a:p>
            <a:r>
              <a:rPr lang="en" altLang="ko-KR" dirty="0"/>
              <a:t>The solution is simple and powerful:</a:t>
            </a:r>
            <a:br>
              <a:rPr lang="en" altLang="ko-KR" dirty="0"/>
            </a:br>
            <a:r>
              <a:rPr lang="en" altLang="ko-KR" b="1" dirty="0"/>
              <a:t>Target specific </a:t>
            </a:r>
            <a:r>
              <a:rPr lang="en" altLang="ko-KR" b="1" dirty="0" err="1"/>
              <a:t>subphenotypes</a:t>
            </a:r>
            <a:r>
              <a:rPr lang="en" altLang="ko-KR" b="1" dirty="0"/>
              <a:t> rather than mixing everyone together.</a:t>
            </a:r>
            <a:r>
              <a:rPr lang="en" altLang="ko-KR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ATHOS-3 is the perfect example of hidden benefit.</a:t>
            </a:r>
            <a:br>
              <a:rPr lang="en" altLang="ko-KR" dirty="0"/>
            </a:br>
            <a:r>
              <a:rPr lang="en" altLang="ko-KR" dirty="0"/>
              <a:t>The trial showed that giving angiotensin II could quickly raise blood pressure within minutes and reduce the need for other vasopressors.</a:t>
            </a:r>
            <a:br>
              <a:rPr lang="en" altLang="ko-KR" dirty="0"/>
            </a:br>
            <a:r>
              <a:rPr lang="en" altLang="ko-KR" dirty="0"/>
              <a:t>It did not clearly improve survival, </a:t>
            </a:r>
            <a:br>
              <a:rPr lang="en" altLang="ko-KR" dirty="0"/>
            </a:br>
            <a:r>
              <a:rPr lang="en" altLang="ko-KR" dirty="0"/>
              <a:t>But in a specific subgroup—septic AKI with endothelial injury—it worked dramatically well.</a:t>
            </a:r>
          </a:p>
          <a:p>
            <a:r>
              <a:rPr lang="en" altLang="ko-KR" dirty="0"/>
              <a:t>What looked like a negative trial was actually a </a:t>
            </a:r>
            <a:r>
              <a:rPr lang="en" altLang="ko-KR" b="1" dirty="0"/>
              <a:t>positive trial in the right patients</a:t>
            </a:r>
            <a:r>
              <a:rPr lang="en" altLang="ko-KR" dirty="0"/>
              <a:t>.</a:t>
            </a:r>
            <a:br>
              <a:rPr lang="en" altLang="ko-KR" dirty="0"/>
            </a:br>
            <a:r>
              <a:rPr lang="en" altLang="ko-KR" dirty="0"/>
              <a:t>This is why enrichment is essential for AKI clinical trials.”</a:t>
            </a:r>
          </a:p>
          <a:p>
            <a:br>
              <a:rPr lang="en" altLang="ko-KR" dirty="0"/>
            </a:br>
            <a:endParaRPr lang="en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“Here is the strategic solution to the AKI heterogeneity problem.</a:t>
            </a:r>
            <a:br>
              <a:rPr lang="en" altLang="ko-KR" dirty="0"/>
            </a:br>
            <a:r>
              <a:rPr lang="en" altLang="ko-KR" dirty="0"/>
              <a:t>Group A represents all-comer AKI—too mixed, too noisy, impossible to treat as a single group.</a:t>
            </a:r>
            <a:br>
              <a:rPr lang="en" altLang="ko-KR" dirty="0"/>
            </a:br>
            <a:r>
              <a:rPr lang="en" altLang="ko-KR" dirty="0"/>
              <a:t>Group C identifies the high-risk patients using prognostic and diagnostic biomarkers.</a:t>
            </a:r>
            <a:br>
              <a:rPr lang="en" altLang="ko-KR" dirty="0"/>
            </a:br>
            <a:r>
              <a:rPr lang="en" altLang="ko-KR" dirty="0"/>
              <a:t>But the key is Group D: </a:t>
            </a:r>
            <a:r>
              <a:rPr lang="en" altLang="ko-KR" b="1" dirty="0"/>
              <a:t>the specific responders who match the drug’s biological mechanism.</a:t>
            </a:r>
            <a:endParaRPr lang="en" altLang="ko-KR" dirty="0"/>
          </a:p>
          <a:p>
            <a:r>
              <a:rPr lang="en" altLang="ko-KR" dirty="0"/>
              <a:t>When we enrich from A to C to D, the treatment signal becomes strong instead of diluted.</a:t>
            </a:r>
            <a:br>
              <a:rPr lang="en" altLang="ko-KR" dirty="0"/>
            </a:br>
            <a:r>
              <a:rPr lang="en" altLang="ko-KR" dirty="0"/>
              <a:t>So the message is clear:</a:t>
            </a:r>
            <a:br>
              <a:rPr lang="en" altLang="ko-KR" dirty="0"/>
            </a:br>
            <a:r>
              <a:rPr lang="en" altLang="ko-KR" b="1" dirty="0"/>
              <a:t>Don’t just treat AKI. Treat the responder mechanism.</a:t>
            </a:r>
            <a:r>
              <a:rPr lang="en" altLang="ko-KR" dirty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F7A951-3EBB-AE6C-4E05-81ACEAD2B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549"/>
            <a:ext cx="9144000" cy="923415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A0DAFA-A26D-36ED-FF51-ABF5C4C5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94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F604EC-E4A0-7A8E-FDCE-05000EC2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9417"/>
            <a:ext cx="2804160" cy="277063"/>
          </a:xfrm>
        </p:spPr>
        <p:txBody>
          <a:bodyPr/>
          <a:lstStyle/>
          <a:p>
            <a:fld id="{F73D1F80-51BE-7F4A-88E6-E24D274F7AB3}" type="datetimeFigureOut">
              <a:rPr kumimoji="1" lang="ko-Kore-KR" altLang="en-US" smtClean="0"/>
              <a:t>12/5/25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5CA968-999D-6275-7335-B8939A80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9417"/>
            <a:ext cx="3901440" cy="277063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C6327D-F02C-8ADC-44C4-6B2DE949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9417"/>
            <a:ext cx="2804160" cy="277063"/>
          </a:xfrm>
        </p:spPr>
        <p:txBody>
          <a:bodyPr/>
          <a:lstStyle/>
          <a:p>
            <a:fld id="{50612413-9B47-5A43-98A4-D2613C2766D3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4552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1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 del título"/>
          <p:cNvSpPr txBox="1">
            <a:spLocks noGrp="1"/>
          </p:cNvSpPr>
          <p:nvPr>
            <p:ph type="title"/>
          </p:nvPr>
        </p:nvSpPr>
        <p:spPr>
          <a:xfrm>
            <a:off x="1524001" y="260647"/>
            <a:ext cx="7668345" cy="2387601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r>
              <a:t>Texto del título</a:t>
            </a:r>
          </a:p>
        </p:txBody>
      </p:sp>
      <p:sp>
        <p:nvSpPr>
          <p:cNvPr id="1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1" y="2740324"/>
            <a:ext cx="766834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109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217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326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434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8" name="Picture 3" descr="Picture 3"/>
          <p:cNvPicPr>
            <a:picLocks noChangeAspect="1"/>
          </p:cNvPicPr>
          <p:nvPr/>
        </p:nvPicPr>
        <p:blipFill>
          <a:blip r:embed="rId3"/>
          <a:srcRect b="45120"/>
          <a:stretch>
            <a:fillRect/>
          </a:stretch>
        </p:blipFill>
        <p:spPr>
          <a:xfrm>
            <a:off x="10129900" y="5444485"/>
            <a:ext cx="1836001" cy="47261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25" y="6651544"/>
            <a:ext cx="217365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217" hangingPunct="0">
              <a:defRPr/>
            </a:pPr>
            <a:fld id="{86CB4B4D-7CA3-9044-876B-883B54F8677D}" type="slidenum">
              <a:rPr lang="en-US" altLang="ko-KR" smtClean="0">
                <a:latin typeface="Arial"/>
                <a:cs typeface="Arial"/>
                <a:sym typeface="Arial"/>
              </a:rPr>
              <a:pPr defTabSz="914217" hangingPunct="0">
                <a:defRPr/>
              </a:pPr>
              <a:t>‹#›</a:t>
            </a:fld>
            <a:endParaRPr lang="ko-KR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9129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 (2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 del título"/>
          <p:cNvSpPr txBox="1">
            <a:spLocks noGrp="1"/>
          </p:cNvSpPr>
          <p:nvPr>
            <p:ph type="title"/>
          </p:nvPr>
        </p:nvSpPr>
        <p:spPr>
          <a:xfrm>
            <a:off x="1524001" y="188639"/>
            <a:ext cx="7668345" cy="2387601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1" y="2668315"/>
            <a:ext cx="766834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109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217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326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434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25" y="6651544"/>
            <a:ext cx="217365" cy="215444"/>
          </a:xfrm>
          <a:prstGeom prst="rect">
            <a:avLst/>
          </a:prstGeom>
        </p:spPr>
        <p:txBody>
          <a:bodyPr/>
          <a:lstStyle/>
          <a:p>
            <a:pPr defTabSz="914217" hangingPunct="0">
              <a:defRPr/>
            </a:pPr>
            <a:fld id="{86CB4B4D-7CA3-9044-876B-883B54F8677D}" type="slidenum">
              <a:rPr lang="en-US" altLang="ko-KR" smtClean="0">
                <a:latin typeface="Arial"/>
                <a:cs typeface="Arial"/>
                <a:sym typeface="Arial"/>
              </a:rPr>
              <a:pPr defTabSz="914217" hangingPunct="0">
                <a:defRPr/>
              </a:pPr>
              <a:t>‹#›</a:t>
            </a:fld>
            <a:endParaRPr lang="ko-KR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7135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3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109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217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326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434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25" y="6651544"/>
            <a:ext cx="217365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217" hangingPunct="0">
              <a:defRPr/>
            </a:pPr>
            <a:fld id="{86CB4B4D-7CA3-9044-876B-883B54F8677D}" type="slidenum">
              <a:rPr lang="en-US" altLang="ko-KR" smtClean="0">
                <a:latin typeface="Arial"/>
                <a:cs typeface="Arial"/>
                <a:sym typeface="Arial"/>
              </a:rPr>
              <a:pPr defTabSz="914217" hangingPunct="0">
                <a:defRPr/>
              </a:pPr>
              <a:t>‹#›</a:t>
            </a:fld>
            <a:endParaRPr lang="ko-KR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3885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799"/>
            </a:lvl1pPr>
          </a:lstStyle>
          <a:p>
            <a:r>
              <a:rPr err="1"/>
              <a:t>Texto</a:t>
            </a:r>
            <a:r>
              <a:t> del </a:t>
            </a:r>
            <a:r>
              <a:rPr err="1"/>
              <a:t>título</a:t>
            </a:r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217" hangingPunct="0">
              <a:defRPr/>
            </a:pPr>
            <a:fld id="{86CB4B4D-7CA3-9044-876B-883B54F8677D}" type="slidenum">
              <a:rPr lang="en-US" altLang="ko-KR" smtClean="0">
                <a:latin typeface="Arial"/>
                <a:cs typeface="Arial"/>
                <a:sym typeface="Arial"/>
              </a:rPr>
              <a:pPr defTabSz="914217" hangingPunct="0">
                <a:defRPr/>
              </a:pPr>
              <a:t>‹#›</a:t>
            </a:fld>
            <a:endParaRPr lang="ko-KR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4328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" y="1"/>
            <a:ext cx="1218706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tangle 2"/>
          <p:cNvSpPr/>
          <p:nvPr/>
        </p:nvSpPr>
        <p:spPr>
          <a:xfrm>
            <a:off x="491706" y="1604491"/>
            <a:ext cx="10773958" cy="509396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08" rIns="45708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5" name="Rectangle 49"/>
          <p:cNvSpPr/>
          <p:nvPr/>
        </p:nvSpPr>
        <p:spPr>
          <a:xfrm>
            <a:off x="-1" y="6698456"/>
            <a:ext cx="12192001" cy="15954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08" rIns="45708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Freeform: Shape 113"/>
          <p:cNvSpPr/>
          <p:nvPr/>
        </p:nvSpPr>
        <p:spPr>
          <a:xfrm>
            <a:off x="10925544" y="912596"/>
            <a:ext cx="12701" cy="127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08" rIns="45708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Freeform: Shape 114"/>
          <p:cNvSpPr/>
          <p:nvPr/>
        </p:nvSpPr>
        <p:spPr>
          <a:xfrm>
            <a:off x="11510556" y="912596"/>
            <a:ext cx="12701" cy="127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08" rIns="45708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Straight Connector 4"/>
          <p:cNvSpPr/>
          <p:nvPr/>
        </p:nvSpPr>
        <p:spPr>
          <a:xfrm flipH="1">
            <a:off x="849087" y="1973811"/>
            <a:ext cx="1" cy="4724645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08" rIns="45708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217" hangingPunct="0">
              <a:defRPr/>
            </a:pPr>
            <a:fld id="{86CB4B4D-7CA3-9044-876B-883B54F8677D}" type="slidenum">
              <a:rPr lang="en-US" altLang="ko-KR" smtClean="0">
                <a:latin typeface="Arial"/>
                <a:cs typeface="Arial"/>
                <a:sym typeface="Arial"/>
              </a:rPr>
              <a:pPr defTabSz="914217" hangingPunct="0">
                <a:defRPr/>
              </a:pPr>
              <a:t>‹#›</a:t>
            </a:fld>
            <a:endParaRPr lang="ko-KR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86615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05CAC-CB7D-CB40-4468-FF93CEF5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2F0BCFF3-943B-AD46-A59D-B4D9D12F44F9}" type="datetimeFigureOut">
              <a:rPr lang="en-GB" smtClean="0">
                <a:solidFill>
                  <a:srgbClr val="000000"/>
                </a:solidFill>
              </a:rPr>
              <a:pPr defTabSz="914217">
                <a:defRPr/>
              </a:pPr>
              <a:t>05/12/2025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92247-E640-C2A1-9E9C-85F68935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F605-B6FD-29EC-9781-91D406EA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49AEDA78-DE0C-EF4A-BF2C-D61B089460C3}" type="slidenum">
              <a:rPr lang="en-GB" smtClean="0"/>
              <a:pPr defTabSz="914217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16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B5B6A-0998-9F2E-5F46-B1331086A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8BAC49-1AF2-EF1B-5FFA-4187C35F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C54FAA-DF98-C8FD-B868-589DD8A6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D41D-6BC6-4B42-8889-3BF43F0962AE}" type="datetimeFigureOut">
              <a:rPr kumimoji="1" lang="ko-KR" altLang="en-US" smtClean="0"/>
              <a:t>2025. 12. 5.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5E7631-DEB4-4DE2-7407-57046C55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336362-B411-8F71-E42D-A5244B6F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E7E-E3CA-D446-9BCD-E3D28E629CC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524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95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79355" y="658221"/>
            <a:ext cx="170942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1D40A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1369"/>
            <a:ext cx="85344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334054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5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1D40A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334054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40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1D40A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705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705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2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1D40A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4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55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circles and lines&#10;&#10;AI-generated content may be incorrect.">
            <a:extLst>
              <a:ext uri="{FF2B5EF4-FFF2-40B4-BE49-F238E27FC236}">
                <a16:creationId xmlns:a16="http://schemas.microsoft.com/office/drawing/2014/main" id="{92B4AA3D-250A-F61D-A207-C53FA2A1D2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61264-2154-2B3C-7CF3-47E6C8B113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13055"/>
          <a:stretch/>
        </p:blipFill>
        <p:spPr>
          <a:xfrm>
            <a:off x="9006068" y="241301"/>
            <a:ext cx="2760039" cy="12202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78202A2-E8BD-6AD4-C5BB-6621B681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23" y="689192"/>
            <a:ext cx="8566150" cy="2852737"/>
          </a:xfrm>
        </p:spPr>
        <p:txBody>
          <a:bodyPr anchor="b">
            <a:normAutofit/>
          </a:bodyPr>
          <a:lstStyle>
            <a:lvl1pPr>
              <a:defRPr sz="4399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531C069-C2F0-BB61-1879-7707A8863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223" y="3585264"/>
            <a:ext cx="8566150" cy="1500187"/>
          </a:xfrm>
        </p:spPr>
        <p:txBody>
          <a:bodyPr>
            <a:normAutofit/>
          </a:bodyPr>
          <a:lstStyle>
            <a:lvl1pPr marL="0" indent="0">
              <a:buNone/>
              <a:defRPr sz="2999">
                <a:solidFill>
                  <a:schemeClr val="tx1">
                    <a:lumMod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18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56" y="1452027"/>
            <a:ext cx="10972800" cy="1316050"/>
          </a:xfrm>
        </p:spPr>
        <p:txBody>
          <a:bodyPr/>
          <a:lstStyle>
            <a:lvl1pPr>
              <a:defRPr b="1">
                <a:solidFill>
                  <a:srgbClr val="003876"/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A4DC-F3E3-470A-A76E-27FB44F4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301F89-6652-AA30-5941-D2554B3321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8156" y="6175562"/>
            <a:ext cx="9144000" cy="682438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[references if applicable]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80122"/>
            <a:ext cx="501523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1D40A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978483"/>
            <a:ext cx="51943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334054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9416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9416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9416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5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1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" y="1"/>
            <a:ext cx="1218706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491705" y="457201"/>
            <a:ext cx="8911088" cy="65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Rectangle 49"/>
          <p:cNvSpPr/>
          <p:nvPr/>
        </p:nvSpPr>
        <p:spPr>
          <a:xfrm>
            <a:off x="-1" y="6698456"/>
            <a:ext cx="12192001" cy="15954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08" rIns="45708" anchor="ctr"/>
          <a:lstStyle/>
          <a:p>
            <a:pPr marL="0" marR="0" lvl="0" indent="0" algn="ctr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reeform: Shape 113"/>
          <p:cNvSpPr/>
          <p:nvPr/>
        </p:nvSpPr>
        <p:spPr>
          <a:xfrm>
            <a:off x="10925544" y="912596"/>
            <a:ext cx="12701" cy="127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08" rIns="45708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reeform: Shape 114"/>
          <p:cNvSpPr/>
          <p:nvPr/>
        </p:nvSpPr>
        <p:spPr>
          <a:xfrm>
            <a:off x="11510556" y="912596"/>
            <a:ext cx="12701" cy="127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08" rIns="45708" anchor="ctr"/>
          <a:lstStyle/>
          <a:p>
            <a:pPr marL="0" marR="0" lvl="0" indent="0" algn="l" defTabSz="9142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761990"/>
            <a:ext cx="10972800" cy="5096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Nivel de </a:t>
            </a:r>
            <a:r>
              <a:rPr err="1"/>
              <a:t>texto</a:t>
            </a:r>
            <a:r>
              <a:t> 1</a:t>
            </a:r>
          </a:p>
          <a:p>
            <a:pPr lvl="1"/>
            <a:r>
              <a:t>Nivel de </a:t>
            </a:r>
            <a:r>
              <a:rPr err="1"/>
              <a:t>texto</a:t>
            </a:r>
            <a:r>
              <a:t> 2</a:t>
            </a:r>
          </a:p>
          <a:p>
            <a:pPr lvl="2"/>
            <a:r>
              <a:t>Nivel de </a:t>
            </a:r>
            <a:r>
              <a:rPr err="1"/>
              <a:t>texto</a:t>
            </a:r>
            <a:r>
              <a:t> 3</a:t>
            </a:r>
          </a:p>
          <a:p>
            <a:pPr lvl="3"/>
            <a:r>
              <a:t>Nivel de </a:t>
            </a:r>
            <a:r>
              <a:rPr err="1"/>
              <a:t>texto</a:t>
            </a:r>
            <a:r>
              <a:t> 4</a:t>
            </a:r>
          </a:p>
          <a:p>
            <a:pPr lvl="4"/>
            <a:r>
              <a:t>Nivel de </a:t>
            </a:r>
            <a:r>
              <a:rPr err="1"/>
              <a:t>texto</a:t>
            </a:r>
            <a:r>
              <a:t> 5</a:t>
            </a: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737602" y="6140907"/>
            <a:ext cx="217365" cy="21544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800">
                <a:solidFill>
                  <a:srgbClr val="888888"/>
                </a:solidFill>
              </a:defRPr>
            </a:lvl1pPr>
          </a:lstStyle>
          <a:p>
            <a:pPr defTabSz="914217" hangingPunct="0">
              <a:defRPr/>
            </a:pPr>
            <a:fld id="{86CB4B4D-7CA3-9044-876B-883B54F8677D}" type="slidenum">
              <a:rPr lang="en-US" altLang="ko-KR" smtClean="0">
                <a:latin typeface="Arial"/>
                <a:cs typeface="Arial"/>
                <a:sym typeface="Arial"/>
              </a:rPr>
              <a:pPr defTabSz="914217" hangingPunct="0">
                <a:defRPr/>
              </a:pPr>
              <a:t>‹#›</a:t>
            </a:fld>
            <a:endParaRPr lang="ko-KR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95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 spd="med"/>
  <p:txStyles>
    <p:titleStyle>
      <a:lvl1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2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554" marR="0" indent="-228554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11058" marR="0" indent="-253949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85000"/>
        <a:buFont typeface="Arial"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99910" marR="0" indent="-285693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–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97831" marR="0" indent="-326506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54940" marR="0" indent="-326506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9492" marR="0" indent="-253949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6601" marR="0" indent="-253949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3709" marR="0" indent="-253949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0818" marR="0" indent="-253949" algn="l" defTabSz="91421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63A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109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217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326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434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5543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2651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99760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6868" algn="l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32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5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5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6.png"/><Relationship Id="rId4" Type="http://schemas.openxmlformats.org/officeDocument/2006/relationships/image" Target="../media/image64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AEDA0CB4-E96D-A9D6-BC78-70B4FB326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670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kumimoji="1" lang="en-US" altLang="ko-KR" sz="2000" b="1" dirty="0"/>
              <a:t>Sejoong Kim</a:t>
            </a:r>
          </a:p>
          <a:p>
            <a:pPr algn="r"/>
            <a:r>
              <a:rPr kumimoji="1" lang="en-US" altLang="ko-KR" sz="2000" dirty="0"/>
              <a:t>Seoul National University </a:t>
            </a:r>
            <a:r>
              <a:rPr kumimoji="1" lang="en-US" altLang="ko-KR" sz="2000" dirty="0" err="1"/>
              <a:t>Bundang</a:t>
            </a:r>
            <a:r>
              <a:rPr kumimoji="1" lang="en-US" altLang="ko-KR" sz="2000" dirty="0"/>
              <a:t> Hospital</a:t>
            </a:r>
          </a:p>
          <a:p>
            <a:pPr algn="r"/>
            <a:r>
              <a:rPr kumimoji="1" lang="en-US" altLang="ko-KR" sz="2000" dirty="0"/>
              <a:t>Seoul National University College of Medicine</a:t>
            </a:r>
            <a:endParaRPr kumimoji="1" lang="ko-KR" altLang="en-US" sz="2000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2DABAEE-3EEE-FDE0-CF80-6399224C0E0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349766" cy="274320"/>
        </p:xfrm>
        <a:graphic>
          <a:graphicData uri="http://schemas.openxmlformats.org/drawingml/2006/table">
            <a:tbl>
              <a:tblPr/>
              <a:tblGrid>
                <a:gridCol w="5349766">
                  <a:extLst>
                    <a:ext uri="{9D8B030D-6E8A-4147-A177-3AD203B41FA5}">
                      <a16:colId xmlns:a16="http://schemas.microsoft.com/office/drawing/2014/main" val="3140726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" dirty="0">
                          <a:effectLst/>
                          <a:latin typeface="Arial" panose="020B0604020202020204" pitchFamily="34" charset="0"/>
                        </a:rPr>
                        <a:t> Innovative Therapies for AKI: New Horizons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5265"/>
                  </a:ext>
                </a:extLst>
              </a:tr>
            </a:tbl>
          </a:graphicData>
        </a:graphic>
      </p:graphicFrame>
      <p:sp>
        <p:nvSpPr>
          <p:cNvPr id="8" name="제목 7">
            <a:extLst>
              <a:ext uri="{FF2B5EF4-FFF2-40B4-BE49-F238E27FC236}">
                <a16:creationId xmlns:a16="http://schemas.microsoft.com/office/drawing/2014/main" id="{A9544A52-9F8B-D3FA-E84C-BC436A3E8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461" y="1122363"/>
            <a:ext cx="10058401" cy="2306637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" altLang="ko-KR" sz="3600" dirty="0">
                <a:effectLst/>
                <a:latin typeface="Arial" panose="020B0604020202020204" pitchFamily="34" charset="0"/>
              </a:rPr>
              <a:t>Unveiling </a:t>
            </a:r>
            <a:r>
              <a:rPr lang="en" altLang="ko-KR" sz="3600" b="1" dirty="0">
                <a:effectLst/>
                <a:latin typeface="Arial" panose="020B0604020202020204" pitchFamily="34" charset="0"/>
              </a:rPr>
              <a:t>AKI </a:t>
            </a:r>
            <a:r>
              <a:rPr lang="en" altLang="ko-KR" sz="3600" b="1" dirty="0" err="1">
                <a:effectLst/>
                <a:latin typeface="Arial" panose="020B0604020202020204" pitchFamily="34" charset="0"/>
              </a:rPr>
              <a:t>Subphenotypes</a:t>
            </a:r>
            <a:r>
              <a:rPr lang="en" altLang="ko-KR" sz="3600" dirty="0">
                <a:effectLst/>
                <a:latin typeface="Arial" panose="020B0604020202020204" pitchFamily="34" charset="0"/>
              </a:rPr>
              <a:t>: </a:t>
            </a:r>
            <a:br>
              <a:rPr lang="en" altLang="ko-KR" sz="3600" dirty="0">
                <a:effectLst/>
                <a:latin typeface="Arial" panose="020B0604020202020204" pitchFamily="34" charset="0"/>
              </a:rPr>
            </a:br>
            <a:r>
              <a:rPr lang="en" altLang="ko-KR" sz="3600" dirty="0">
                <a:effectLst/>
                <a:latin typeface="Arial" panose="020B0604020202020204" pitchFamily="34" charset="0"/>
              </a:rPr>
              <a:t>The Role of </a:t>
            </a:r>
            <a:r>
              <a:rPr lang="en" altLang="ko-KR" sz="3600" b="1" dirty="0">
                <a:effectLst/>
                <a:latin typeface="Arial" panose="020B0604020202020204" pitchFamily="34" charset="0"/>
              </a:rPr>
              <a:t>Artificial Intelligence </a:t>
            </a:r>
            <a:r>
              <a:rPr lang="en" altLang="ko-KR" sz="3600" dirty="0">
                <a:effectLst/>
                <a:latin typeface="Arial" panose="020B0604020202020204" pitchFamily="34" charset="0"/>
              </a:rPr>
              <a:t>and Beyond </a:t>
            </a:r>
            <a:endParaRPr kumimoji="1" lang="ko-KR" altLang="en-US" sz="3600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42F5473A-5CC3-E3E6-EC7C-B928D3102BA9}"/>
              </a:ext>
            </a:extLst>
          </p:cNvPr>
          <p:cNvGraphicFramePr>
            <a:graphicFrameLocks noGrp="1"/>
          </p:cNvGraphicFramePr>
          <p:nvPr/>
        </p:nvGraphicFramePr>
        <p:xfrm>
          <a:off x="0" y="6583680"/>
          <a:ext cx="3321269" cy="274320"/>
        </p:xfrm>
        <a:graphic>
          <a:graphicData uri="http://schemas.openxmlformats.org/drawingml/2006/table">
            <a:tbl>
              <a:tblPr/>
              <a:tblGrid>
                <a:gridCol w="3321269">
                  <a:extLst>
                    <a:ext uri="{9D8B030D-6E8A-4147-A177-3AD203B41FA5}">
                      <a16:colId xmlns:a16="http://schemas.microsoft.com/office/drawing/2014/main" val="519862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" dirty="0">
                          <a:effectLst/>
                          <a:latin typeface="Arial" panose="020B0604020202020204" pitchFamily="34" charset="0"/>
                        </a:rPr>
                        <a:t> December 5 (Friday), 2025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583940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0301F049-DD1E-2ACC-FDAD-C78036E0C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8206"/>
            <a:ext cx="385074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28FB231-7FCC-625D-0445-F3558D33B533}"/>
              </a:ext>
            </a:extLst>
          </p:cNvPr>
          <p:cNvGraphicFramePr>
            <a:graphicFrameLocks noGrp="1"/>
          </p:cNvGraphicFramePr>
          <p:nvPr/>
        </p:nvGraphicFramePr>
        <p:xfrm>
          <a:off x="4030717" y="6558206"/>
          <a:ext cx="4461642" cy="274320"/>
        </p:xfrm>
        <a:graphic>
          <a:graphicData uri="http://schemas.openxmlformats.org/drawingml/2006/table">
            <a:tbl>
              <a:tblPr/>
              <a:tblGrid>
                <a:gridCol w="4461642">
                  <a:extLst>
                    <a:ext uri="{9D8B030D-6E8A-4147-A177-3AD203B41FA5}">
                      <a16:colId xmlns:a16="http://schemas.microsoft.com/office/drawing/2014/main" val="1788669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dirty="0">
                          <a:effectLst/>
                          <a:latin typeface="Arial" panose="020B0604020202020204" pitchFamily="34" charset="0"/>
                        </a:rPr>
                        <a:t> 13:30-14:45 (15 minutes </a:t>
                      </a:r>
                      <a:r>
                        <a:rPr lang="ko-KR" altLang="en-US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altLang="ko-KR" dirty="0">
                          <a:effectLst/>
                          <a:latin typeface="Arial" panose="020B0604020202020204" pitchFamily="34" charset="0"/>
                        </a:rPr>
                        <a:t>13:45-14:00)</a:t>
                      </a:r>
                      <a:r>
                        <a:rPr lang="en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197370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678C89DF-BAC9-003F-1657-CA4FA3AC8A54}"/>
              </a:ext>
            </a:extLst>
          </p:cNvPr>
          <p:cNvGraphicFramePr>
            <a:graphicFrameLocks noGrp="1"/>
          </p:cNvGraphicFramePr>
          <p:nvPr/>
        </p:nvGraphicFramePr>
        <p:xfrm>
          <a:off x="9614338" y="6583680"/>
          <a:ext cx="2577662" cy="274320"/>
        </p:xfrm>
        <a:graphic>
          <a:graphicData uri="http://schemas.openxmlformats.org/drawingml/2006/table">
            <a:tbl>
              <a:tblPr/>
              <a:tblGrid>
                <a:gridCol w="2577662">
                  <a:extLst>
                    <a:ext uri="{9D8B030D-6E8A-4147-A177-3AD203B41FA5}">
                      <a16:colId xmlns:a16="http://schemas.microsoft.com/office/drawing/2014/main" val="3198377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" dirty="0">
                          <a:effectLst/>
                          <a:latin typeface="Arial" panose="020B0604020202020204" pitchFamily="34" charset="0"/>
                        </a:rPr>
                        <a:t> Room 4 (701 EF)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38280"/>
                  </a:ext>
                </a:extLst>
              </a:tr>
            </a:tbl>
          </a:graphicData>
        </a:graphic>
      </p:graphicFrame>
      <p:sp>
        <p:nvSpPr>
          <p:cNvPr id="18" name="Rectangle 6">
            <a:extLst>
              <a:ext uri="{FF2B5EF4-FFF2-40B4-BE49-F238E27FC236}">
                <a16:creationId xmlns:a16="http://schemas.microsoft.com/office/drawing/2014/main" id="{C1A831A7-272F-EDF7-1AB9-B4B11A71A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63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2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1125505" y="1067105"/>
            <a:ext cx="761695" cy="761695"/>
          </a:xfrm>
          <a:prstGeom prst="roundRect">
            <a:avLst>
              <a:gd name="adj" fmla="val 120048"/>
            </a:avLst>
          </a:prstGeom>
          <a:solidFill>
            <a:srgbClr val="DBEAFE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04495" y="5105095"/>
            <a:ext cx="1067105" cy="1067105"/>
          </a:xfrm>
          <a:prstGeom prst="roundRect">
            <a:avLst>
              <a:gd name="adj" fmla="val 85690"/>
            </a:avLst>
          </a:prstGeom>
          <a:solidFill>
            <a:srgbClr val="E0E7FF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57200" y="875995"/>
            <a:ext cx="6638544" cy="4067251"/>
          </a:xfrm>
          <a:prstGeom prst="roundRect">
            <a:avLst>
              <a:gd name="adj" fmla="val 632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4028" r="4028"/>
          <a:stretch/>
        </p:blipFill>
        <p:spPr>
          <a:xfrm>
            <a:off x="504749" y="923544"/>
            <a:ext cx="6543446" cy="3972154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4854550" y="4610405"/>
            <a:ext cx="2190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Layered Classification Model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316114" y="875995"/>
            <a:ext cx="4419295" cy="952805"/>
          </a:xfrm>
          <a:prstGeom prst="roundRect">
            <a:avLst>
              <a:gd name="adj" fmla="val 7678"/>
            </a:avLst>
          </a:prstGeom>
          <a:solidFill>
            <a:srgbClr val="EEF2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316114" y="875995"/>
            <a:ext cx="38405" cy="952805"/>
          </a:xfrm>
          <a:prstGeom prst="rect">
            <a:avLst/>
          </a:prstGeom>
          <a:solidFill>
            <a:srgbClr val="4F46E5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t="-43" b="-43"/>
          <a:stretch/>
        </p:blipFill>
        <p:spPr>
          <a:xfrm>
            <a:off x="7449617" y="990295"/>
            <a:ext cx="133502" cy="152705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7659014" y="972007"/>
            <a:ext cx="8814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12E81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3. Endotype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9"/>
          <p:cNvSpPr txBox="1"/>
          <p:nvPr/>
        </p:nvSpPr>
        <p:spPr>
          <a:xfrm>
            <a:off x="7449617" y="1171346"/>
            <a:ext cx="12765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30A3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Biological Mechanism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0"/>
          <p:cNvSpPr txBox="1"/>
          <p:nvPr/>
        </p:nvSpPr>
        <p:spPr>
          <a:xfrm>
            <a:off x="7449617" y="1333195"/>
            <a:ext cx="429585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Specific molecular pathways (e.g., inflammation, ischemia) driving the disease process.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316114" y="1904695"/>
            <a:ext cx="4419295" cy="952805"/>
          </a:xfrm>
          <a:prstGeom prst="roundRect">
            <a:avLst>
              <a:gd name="adj" fmla="val 7678"/>
            </a:avLst>
          </a:prstGeom>
          <a:solidFill>
            <a:srgbClr val="EFF6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7316114" y="1904695"/>
            <a:ext cx="38405" cy="952805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 l="-33" r="-33"/>
          <a:stretch/>
        </p:blipFill>
        <p:spPr>
          <a:xfrm>
            <a:off x="7449617" y="2018995"/>
            <a:ext cx="171907" cy="152705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7696505" y="2000707"/>
            <a:ext cx="12243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E3A8A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2. Subphenotype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4"/>
          <p:cNvSpPr txBox="1"/>
          <p:nvPr/>
        </p:nvSpPr>
        <p:spPr>
          <a:xfrm>
            <a:off x="7449617" y="2200046"/>
            <a:ext cx="12006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40AF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Data-Driven Clusters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5"/>
          <p:cNvSpPr txBox="1"/>
          <p:nvPr/>
        </p:nvSpPr>
        <p:spPr>
          <a:xfrm>
            <a:off x="7449617" y="2361895"/>
            <a:ext cx="430591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Groups with shared characteristics identified by AI/ML (e.g., SP1 vs SP2).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6"/>
          <p:cNvSpPr/>
          <p:nvPr/>
        </p:nvSpPr>
        <p:spPr>
          <a:xfrm>
            <a:off x="7316114" y="2933395"/>
            <a:ext cx="38405" cy="952805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7449617" y="3047695"/>
            <a:ext cx="133502" cy="152705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7659014" y="3029407"/>
            <a:ext cx="14813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1. Clinical Phenotype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18"/>
          <p:cNvSpPr txBox="1"/>
          <p:nvPr/>
        </p:nvSpPr>
        <p:spPr>
          <a:xfrm>
            <a:off x="7449617" y="3228746"/>
            <a:ext cx="12097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Observable Features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19"/>
          <p:cNvSpPr txBox="1"/>
          <p:nvPr/>
        </p:nvSpPr>
        <p:spPr>
          <a:xfrm>
            <a:off x="7449617" y="3390595"/>
            <a:ext cx="38862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What we see at bedside: BP, Urine Output, Creatinine, Comorbidities.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0"/>
          <p:cNvSpPr/>
          <p:nvPr/>
        </p:nvSpPr>
        <p:spPr>
          <a:xfrm>
            <a:off x="457200" y="5095951"/>
            <a:ext cx="11277295" cy="1266444"/>
          </a:xfrm>
          <a:prstGeom prst="roundRect">
            <a:avLst>
              <a:gd name="adj" fmla="val 6514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Shape 21"/>
          <p:cNvSpPr/>
          <p:nvPr/>
        </p:nvSpPr>
        <p:spPr>
          <a:xfrm>
            <a:off x="580644" y="5486400"/>
            <a:ext cx="11030407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0644" y="5248656"/>
            <a:ext cx="171907" cy="171907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828446" y="5219395"/>
            <a:ext cx="40489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Why This Matters: Precision Nephrology Applications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hape 23"/>
          <p:cNvSpPr/>
          <p:nvPr/>
        </p:nvSpPr>
        <p:spPr>
          <a:xfrm>
            <a:off x="638251" y="5629046"/>
            <a:ext cx="267005" cy="267005"/>
          </a:xfrm>
          <a:prstGeom prst="roundRect">
            <a:avLst>
              <a:gd name="adj" fmla="val 342465"/>
            </a:avLst>
          </a:prstGeom>
          <a:solidFill>
            <a:srgbClr val="D1FAE5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14146" y="5705856"/>
            <a:ext cx="114300" cy="114300"/>
          </a:xfrm>
          <a:prstGeom prst="rect">
            <a:avLst/>
          </a:prstGeom>
        </p:spPr>
      </p:pic>
      <p:sp>
        <p:nvSpPr>
          <p:cNvPr id="32" name="Text 24"/>
          <p:cNvSpPr txBox="1"/>
          <p:nvPr/>
        </p:nvSpPr>
        <p:spPr>
          <a:xfrm>
            <a:off x="981151" y="5619902"/>
            <a:ext cx="10479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Patient Selection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25"/>
          <p:cNvSpPr txBox="1"/>
          <p:nvPr/>
        </p:nvSpPr>
        <p:spPr>
          <a:xfrm>
            <a:off x="981151" y="5781751"/>
            <a:ext cx="32580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Identify high-risk groups who need intensive monitoring.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26"/>
          <p:cNvSpPr/>
          <p:nvPr/>
        </p:nvSpPr>
        <p:spPr>
          <a:xfrm>
            <a:off x="4352544" y="5629046"/>
            <a:ext cx="267005" cy="267005"/>
          </a:xfrm>
          <a:prstGeom prst="roundRect">
            <a:avLst>
              <a:gd name="adj" fmla="val 342465"/>
            </a:avLst>
          </a:prstGeom>
          <a:solidFill>
            <a:srgbClr val="DBEAF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29354" y="5705856"/>
            <a:ext cx="114300" cy="114300"/>
          </a:xfrm>
          <a:prstGeom prst="rect">
            <a:avLst/>
          </a:prstGeom>
        </p:spPr>
      </p:pic>
      <p:sp>
        <p:nvSpPr>
          <p:cNvPr id="36" name="Text 27"/>
          <p:cNvSpPr txBox="1"/>
          <p:nvPr/>
        </p:nvSpPr>
        <p:spPr>
          <a:xfrm>
            <a:off x="4695444" y="5619902"/>
            <a:ext cx="9244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Enriched Trials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28"/>
          <p:cNvSpPr txBox="1"/>
          <p:nvPr/>
        </p:nvSpPr>
        <p:spPr>
          <a:xfrm>
            <a:off x="4695444" y="5781751"/>
            <a:ext cx="26289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Design trials for specific biological subgroups (Predictive Enrichment).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hape 29"/>
          <p:cNvSpPr/>
          <p:nvPr/>
        </p:nvSpPr>
        <p:spPr>
          <a:xfrm>
            <a:off x="8067751" y="5629046"/>
            <a:ext cx="267005" cy="267005"/>
          </a:xfrm>
          <a:prstGeom prst="roundRect">
            <a:avLst>
              <a:gd name="adj" fmla="val 342465"/>
            </a:avLst>
          </a:prstGeom>
          <a:solidFill>
            <a:srgbClr val="EDE9F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10"/>
          <a:srcRect l="-133" r="-133"/>
          <a:stretch/>
        </p:blipFill>
        <p:spPr>
          <a:xfrm>
            <a:off x="8158277" y="5705856"/>
            <a:ext cx="85954" cy="114300"/>
          </a:xfrm>
          <a:prstGeom prst="rect">
            <a:avLst/>
          </a:prstGeom>
        </p:spPr>
      </p:pic>
      <p:sp>
        <p:nvSpPr>
          <p:cNvPr id="40" name="Text 30"/>
          <p:cNvSpPr txBox="1"/>
          <p:nvPr/>
        </p:nvSpPr>
        <p:spPr>
          <a:xfrm>
            <a:off x="8410651" y="5619902"/>
            <a:ext cx="10671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Targeted Therapy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31"/>
          <p:cNvSpPr txBox="1"/>
          <p:nvPr/>
        </p:nvSpPr>
        <p:spPr>
          <a:xfrm>
            <a:off x="8410651" y="5781751"/>
            <a:ext cx="288676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Deliver mechanism-specific treatments (e.g., anti-inflammatory for SP2).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32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3" name="Shape 33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4" name="Text 34"/>
          <p:cNvSpPr txBox="1"/>
          <p:nvPr/>
        </p:nvSpPr>
        <p:spPr>
          <a:xfrm>
            <a:off x="457200" y="6586423"/>
            <a:ext cx="31053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Unveiling AKI Subphenotypes: The Role of AI and Beyond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35"/>
          <p:cNvSpPr txBox="1"/>
          <p:nvPr/>
        </p:nvSpPr>
        <p:spPr>
          <a:xfrm>
            <a:off x="11671402" y="6586423"/>
            <a:ext cx="1527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36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Shape 37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Shape 38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 39"/>
          <p:cNvSpPr txBox="1"/>
          <p:nvPr/>
        </p:nvSpPr>
        <p:spPr>
          <a:xfrm>
            <a:off x="685800" y="166421"/>
            <a:ext cx="431048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From Phenotype to Endotype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40"/>
          <p:cNvSpPr txBox="1"/>
          <p:nvPr/>
        </p:nvSpPr>
        <p:spPr>
          <a:xfrm>
            <a:off x="9695383" y="252374"/>
            <a:ext cx="21771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9CA3AF"/>
                </a:solidFill>
                <a:effectLst/>
                <a:uLnTx/>
                <a:uFillTx/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APCN 2025 | Seoul, Korea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7000" y="0"/>
            <a:ext cx="1904695" cy="190469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4953305"/>
            <a:ext cx="1904695" cy="19046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660136" y="2391156"/>
            <a:ext cx="2019910" cy="2076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0" b="1" dirty="0">
                <a:solidFill>
                  <a:srgbClr val="FFFFFF">
                    <a:alpha val="1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12000" dirty="0"/>
          </a:p>
        </p:txBody>
      </p:sp>
      <p:sp>
        <p:nvSpPr>
          <p:cNvPr id="6" name="Shape 2"/>
          <p:cNvSpPr/>
          <p:nvPr/>
        </p:nvSpPr>
        <p:spPr>
          <a:xfrm>
            <a:off x="5619902" y="3534156"/>
            <a:ext cx="952805" cy="47549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04365" y="2321662"/>
            <a:ext cx="514807" cy="514807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2614270" y="2219249"/>
            <a:ext cx="7968082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Using AI to Find AKI Subtypes</a:t>
            </a:r>
            <a:endParaRPr lang="en-US" sz="4000" dirty="0"/>
          </a:p>
        </p:txBody>
      </p:sp>
      <p:sp>
        <p:nvSpPr>
          <p:cNvPr id="9" name="Text 4"/>
          <p:cNvSpPr txBox="1"/>
          <p:nvPr/>
        </p:nvSpPr>
        <p:spPr>
          <a:xfrm>
            <a:off x="2309774" y="3886200"/>
            <a:ext cx="7782458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How big data &amp; machine learning reveal hidden AKI patterns</a:t>
            </a:r>
            <a:endParaRPr lang="en-US" sz="2100" dirty="0"/>
          </a:p>
        </p:txBody>
      </p:sp>
      <p:sp>
        <p:nvSpPr>
          <p:cNvPr id="10" name="Text 5"/>
          <p:cNvSpPr txBox="1"/>
          <p:nvPr/>
        </p:nvSpPr>
        <p:spPr>
          <a:xfrm>
            <a:off x="2372868" y="4286707"/>
            <a:ext cx="7648956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Unsupervised learning, clustering, and real-world examples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10591495" y="1143000"/>
            <a:ext cx="1218895" cy="1218895"/>
          </a:xfrm>
          <a:prstGeom prst="roundRect">
            <a:avLst>
              <a:gd name="adj" fmla="val 75019"/>
            </a:avLst>
          </a:prstGeom>
          <a:solidFill>
            <a:srgbClr val="EDE9FE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381305" y="4572000"/>
            <a:ext cx="1524305" cy="1524305"/>
          </a:xfrm>
          <a:prstGeom prst="roundRect">
            <a:avLst>
              <a:gd name="adj" fmla="val 59988"/>
            </a:avLst>
          </a:prstGeom>
          <a:solidFill>
            <a:srgbClr val="DBEAFE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457200" y="990295"/>
            <a:ext cx="7324344" cy="3781044"/>
          </a:xfrm>
          <a:prstGeom prst="roundRect">
            <a:avLst>
              <a:gd name="adj" fmla="val 731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t="4553" b="4553"/>
          <a:stretch/>
        </p:blipFill>
        <p:spPr>
          <a:xfrm>
            <a:off x="523951" y="1057046"/>
            <a:ext cx="7191756" cy="3648456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4418381" y="4429354"/>
            <a:ext cx="32104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Unsupervised Machine Learning: Finding Hidden Patterns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8078724" y="990295"/>
            <a:ext cx="3657600" cy="1314907"/>
          </a:xfrm>
          <a:prstGeom prst="roundRect">
            <a:avLst>
              <a:gd name="adj" fmla="val 6047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l="-1064" r="-1064"/>
          <a:stretch/>
        </p:blipFill>
        <p:spPr>
          <a:xfrm>
            <a:off x="8240573" y="1181405"/>
            <a:ext cx="219456" cy="171907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8535924" y="1152144"/>
            <a:ext cx="13149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563E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CORE METHODS</a:t>
            </a:r>
            <a:endParaRPr lang="en-US" sz="1200" dirty="0"/>
          </a:p>
        </p:txBody>
      </p:sp>
      <p:sp>
        <p:nvSpPr>
          <p:cNvPr id="12" name="Text 8"/>
          <p:cNvSpPr txBox="1"/>
          <p:nvPr/>
        </p:nvSpPr>
        <p:spPr>
          <a:xfrm>
            <a:off x="8240573" y="1457554"/>
            <a:ext cx="131033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K-means Clustering</a:t>
            </a:r>
            <a:endParaRPr lang="en-US" sz="1000" dirty="0"/>
          </a:p>
        </p:txBody>
      </p:sp>
      <p:sp>
        <p:nvSpPr>
          <p:cNvPr id="13" name="Text 9"/>
          <p:cNvSpPr txBox="1"/>
          <p:nvPr/>
        </p:nvSpPr>
        <p:spPr>
          <a:xfrm>
            <a:off x="8240573" y="1705356"/>
            <a:ext cx="151058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Hierarchical Clustering</a:t>
            </a:r>
            <a:endParaRPr lang="en-US" sz="1000" dirty="0"/>
          </a:p>
        </p:txBody>
      </p:sp>
      <p:sp>
        <p:nvSpPr>
          <p:cNvPr id="14" name="Text 10"/>
          <p:cNvSpPr txBox="1"/>
          <p:nvPr/>
        </p:nvSpPr>
        <p:spPr>
          <a:xfrm>
            <a:off x="8240573" y="1952244"/>
            <a:ext cx="17958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Deep Embedded Clustering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8078724" y="2419502"/>
            <a:ext cx="3657600" cy="2352751"/>
          </a:xfrm>
          <a:prstGeom prst="roundRect">
            <a:avLst>
              <a:gd name="adj" fmla="val 1888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240573" y="2609698"/>
            <a:ext cx="152705" cy="171907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8469173" y="2581351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C3AE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BIG DATA FOUNDATION</a:t>
            </a:r>
            <a:endParaRPr lang="en-US" sz="1200" dirty="0"/>
          </a:p>
        </p:txBody>
      </p:sp>
      <p:sp>
        <p:nvSpPr>
          <p:cNvPr id="18" name="Shape 13"/>
          <p:cNvSpPr/>
          <p:nvPr/>
        </p:nvSpPr>
        <p:spPr>
          <a:xfrm>
            <a:off x="8240573" y="3238805"/>
            <a:ext cx="3333902" cy="647395"/>
          </a:xfrm>
          <a:prstGeom prst="roundRect">
            <a:avLst>
              <a:gd name="adj" fmla="val 16617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4"/>
          <p:cNvSpPr txBox="1"/>
          <p:nvPr/>
        </p:nvSpPr>
        <p:spPr>
          <a:xfrm>
            <a:off x="8344814" y="3343046"/>
            <a:ext cx="15819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PRIMARY DATASETS</a:t>
            </a:r>
            <a:endParaRPr lang="en-US" sz="1200" dirty="0"/>
          </a:p>
        </p:txBody>
      </p:sp>
      <p:sp>
        <p:nvSpPr>
          <p:cNvPr id="20" name="Text 15"/>
          <p:cNvSpPr txBox="1"/>
          <p:nvPr/>
        </p:nvSpPr>
        <p:spPr>
          <a:xfrm>
            <a:off x="8344814" y="3590849"/>
            <a:ext cx="142463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MIMIC-IV &amp; eICU-CRD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8240573" y="3962095"/>
            <a:ext cx="3333902" cy="647395"/>
          </a:xfrm>
          <a:prstGeom prst="roundRect">
            <a:avLst>
              <a:gd name="adj" fmla="val 16617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Text 17"/>
          <p:cNvSpPr txBox="1"/>
          <p:nvPr/>
        </p:nvSpPr>
        <p:spPr>
          <a:xfrm>
            <a:off x="8344814" y="4067251"/>
            <a:ext cx="15343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KOREAN DATASETS</a:t>
            </a:r>
            <a:endParaRPr lang="en-US" sz="1200" dirty="0"/>
          </a:p>
        </p:txBody>
      </p:sp>
      <p:sp>
        <p:nvSpPr>
          <p:cNvPr id="23" name="Text 18"/>
          <p:cNvSpPr txBox="1"/>
          <p:nvPr/>
        </p:nvSpPr>
        <p:spPr>
          <a:xfrm>
            <a:off x="8344814" y="4315054"/>
            <a:ext cx="173918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SNUH &amp; SNUBH CDM Data</a:t>
            </a:r>
            <a:endParaRPr lang="en-US" sz="1000" dirty="0"/>
          </a:p>
        </p:txBody>
      </p:sp>
      <p:sp>
        <p:nvSpPr>
          <p:cNvPr id="24" name="Shape 19"/>
          <p:cNvSpPr/>
          <p:nvPr/>
        </p:nvSpPr>
        <p:spPr>
          <a:xfrm>
            <a:off x="457200" y="4962449"/>
            <a:ext cx="11277295" cy="1285646"/>
          </a:xfrm>
          <a:prstGeom prst="roundRect">
            <a:avLst>
              <a:gd name="adj" fmla="val 6322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5" name="Shape 20"/>
          <p:cNvSpPr/>
          <p:nvPr/>
        </p:nvSpPr>
        <p:spPr>
          <a:xfrm>
            <a:off x="694944" y="5467198"/>
            <a:ext cx="10801807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rcRect l="-1064" r="-1064"/>
          <a:stretch/>
        </p:blipFill>
        <p:spPr>
          <a:xfrm>
            <a:off x="694944" y="5171846"/>
            <a:ext cx="219456" cy="171907"/>
          </a:xfrm>
          <a:prstGeom prst="rect">
            <a:avLst/>
          </a:prstGeom>
        </p:spPr>
      </p:pic>
      <p:sp>
        <p:nvSpPr>
          <p:cNvPr id="27" name="Text 21"/>
          <p:cNvSpPr txBox="1"/>
          <p:nvPr/>
        </p:nvSpPr>
        <p:spPr>
          <a:xfrm>
            <a:off x="1028700" y="5134356"/>
            <a:ext cx="47676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From Chaos to Structure: Reproducible Subphenotypes</a:t>
            </a:r>
            <a:endParaRPr lang="en-US" sz="1300" dirty="0"/>
          </a:p>
        </p:txBody>
      </p:sp>
      <p:sp>
        <p:nvSpPr>
          <p:cNvPr id="28" name="Shape 22"/>
          <p:cNvSpPr/>
          <p:nvPr/>
        </p:nvSpPr>
        <p:spPr>
          <a:xfrm>
            <a:off x="694944" y="5591556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DBEAF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9" name="Text 23"/>
          <p:cNvSpPr txBox="1"/>
          <p:nvPr/>
        </p:nvSpPr>
        <p:spPr>
          <a:xfrm>
            <a:off x="808330" y="5648249"/>
            <a:ext cx="18653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563E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000" dirty="0"/>
          </a:p>
        </p:txBody>
      </p:sp>
      <p:sp>
        <p:nvSpPr>
          <p:cNvPr id="30" name="Text 24"/>
          <p:cNvSpPr txBox="1"/>
          <p:nvPr/>
        </p:nvSpPr>
        <p:spPr>
          <a:xfrm>
            <a:off x="1114654" y="5591556"/>
            <a:ext cx="117683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Hypothesis-Free</a:t>
            </a:r>
            <a:endParaRPr lang="en-US" sz="1000" dirty="0"/>
          </a:p>
        </p:txBody>
      </p:sp>
      <p:sp>
        <p:nvSpPr>
          <p:cNvPr id="31" name="Text 25"/>
          <p:cNvSpPr txBox="1"/>
          <p:nvPr/>
        </p:nvSpPr>
        <p:spPr>
          <a:xfrm>
            <a:off x="1114654" y="5790895"/>
            <a:ext cx="30769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Discovers patterns without human bias or pre-conceived definitions.</a:t>
            </a:r>
            <a:endParaRPr lang="en-US" sz="900" dirty="0"/>
          </a:p>
        </p:txBody>
      </p:sp>
      <p:sp>
        <p:nvSpPr>
          <p:cNvPr id="32" name="Shape 26"/>
          <p:cNvSpPr/>
          <p:nvPr/>
        </p:nvSpPr>
        <p:spPr>
          <a:xfrm>
            <a:off x="4371746" y="5591556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E0E7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3" name="Text 27"/>
          <p:cNvSpPr txBox="1"/>
          <p:nvPr/>
        </p:nvSpPr>
        <p:spPr>
          <a:xfrm>
            <a:off x="4485132" y="5648249"/>
            <a:ext cx="18653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F46E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1000" dirty="0"/>
          </a:p>
        </p:txBody>
      </p:sp>
      <p:sp>
        <p:nvSpPr>
          <p:cNvPr id="34" name="Text 28"/>
          <p:cNvSpPr txBox="1"/>
          <p:nvPr/>
        </p:nvSpPr>
        <p:spPr>
          <a:xfrm>
            <a:off x="4791456" y="5591556"/>
            <a:ext cx="12527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Multidimensional</a:t>
            </a:r>
            <a:endParaRPr lang="en-US" sz="1000" dirty="0"/>
          </a:p>
        </p:txBody>
      </p:sp>
      <p:sp>
        <p:nvSpPr>
          <p:cNvPr id="35" name="Text 29"/>
          <p:cNvSpPr txBox="1"/>
          <p:nvPr/>
        </p:nvSpPr>
        <p:spPr>
          <a:xfrm>
            <a:off x="4791456" y="5790895"/>
            <a:ext cx="3020263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Integrates vitals, labs, and medications simultaneously.</a:t>
            </a:r>
            <a:endParaRPr lang="en-US" sz="900" dirty="0"/>
          </a:p>
        </p:txBody>
      </p:sp>
      <p:sp>
        <p:nvSpPr>
          <p:cNvPr id="36" name="Shape 30"/>
          <p:cNvSpPr/>
          <p:nvPr/>
        </p:nvSpPr>
        <p:spPr>
          <a:xfrm>
            <a:off x="8048549" y="5591556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EDE9F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7" name="Text 31"/>
          <p:cNvSpPr txBox="1"/>
          <p:nvPr/>
        </p:nvSpPr>
        <p:spPr>
          <a:xfrm>
            <a:off x="8161934" y="5648249"/>
            <a:ext cx="18653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7C3AE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000" dirty="0"/>
          </a:p>
        </p:txBody>
      </p:sp>
      <p:sp>
        <p:nvSpPr>
          <p:cNvPr id="38" name="Text 32"/>
          <p:cNvSpPr txBox="1"/>
          <p:nvPr/>
        </p:nvSpPr>
        <p:spPr>
          <a:xfrm>
            <a:off x="8467344" y="5591556"/>
            <a:ext cx="124358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Clinically Distinct</a:t>
            </a:r>
            <a:endParaRPr lang="en-US" sz="1000" dirty="0"/>
          </a:p>
        </p:txBody>
      </p:sp>
      <p:sp>
        <p:nvSpPr>
          <p:cNvPr id="39" name="Text 33"/>
          <p:cNvSpPr txBox="1"/>
          <p:nvPr/>
        </p:nvSpPr>
        <p:spPr>
          <a:xfrm>
            <a:off x="8467344" y="5790895"/>
            <a:ext cx="27624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Clusters show significantly different outcomes and treatment responses.</a:t>
            </a:r>
            <a:endParaRPr lang="en-US" sz="900" dirty="0"/>
          </a:p>
        </p:txBody>
      </p:sp>
      <p:sp>
        <p:nvSpPr>
          <p:cNvPr id="40" name="Shape 34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1" name="Shape 35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2" name="Text 36"/>
          <p:cNvSpPr txBox="1"/>
          <p:nvPr/>
        </p:nvSpPr>
        <p:spPr>
          <a:xfrm>
            <a:off x="457200" y="6586423"/>
            <a:ext cx="31053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Unveiling AKI Subphenotypes: The Role of AI and Beyond</a:t>
            </a:r>
            <a:endParaRPr lang="en-US" sz="900" dirty="0"/>
          </a:p>
        </p:txBody>
      </p:sp>
      <p:sp>
        <p:nvSpPr>
          <p:cNvPr id="43" name="Text 37"/>
          <p:cNvSpPr txBox="1"/>
          <p:nvPr/>
        </p:nvSpPr>
        <p:spPr>
          <a:xfrm>
            <a:off x="11671402" y="6586423"/>
            <a:ext cx="1527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</a:t>
            </a:r>
            <a:endParaRPr lang="en-US" sz="900" dirty="0"/>
          </a:p>
        </p:txBody>
      </p:sp>
      <p:sp>
        <p:nvSpPr>
          <p:cNvPr id="44" name="Shape 38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5" name="Shape 39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6" name="Shape 40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7" name="Text 41"/>
          <p:cNvSpPr txBox="1"/>
          <p:nvPr/>
        </p:nvSpPr>
        <p:spPr>
          <a:xfrm>
            <a:off x="724205" y="166421"/>
            <a:ext cx="3633826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AI for Subtype Discovery</a:t>
            </a:r>
            <a:endParaRPr lang="en-US" sz="2200" dirty="0"/>
          </a:p>
        </p:txBody>
      </p:sp>
      <p:sp>
        <p:nvSpPr>
          <p:cNvPr id="48" name="Text 42"/>
          <p:cNvSpPr txBox="1"/>
          <p:nvPr/>
        </p:nvSpPr>
        <p:spPr>
          <a:xfrm>
            <a:off x="9695383" y="252374"/>
            <a:ext cx="21771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9CA3A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APCN 2025 | Seoul, Korea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8863279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Unsupervised Machine Learning in Clinical Data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452982"/>
            <a:ext cx="181051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3144622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 txBox="1"/>
          <p:nvPr/>
        </p:nvSpPr>
        <p:spPr>
          <a:xfrm>
            <a:off x="1067105" y="1399946"/>
            <a:ext cx="31866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Big Data for Finding Subtypes</a:t>
            </a:r>
            <a:endParaRPr lang="en-US" sz="1600" dirty="0"/>
          </a:p>
        </p:txBody>
      </p:sp>
      <p:sp>
        <p:nvSpPr>
          <p:cNvPr id="10" name="Text 6"/>
          <p:cNvSpPr txBox="1"/>
          <p:nvPr/>
        </p:nvSpPr>
        <p:spPr>
          <a:xfrm>
            <a:off x="1123798" y="3144622"/>
            <a:ext cx="37389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How Unsupervised Learning Works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790955" y="1828800"/>
            <a:ext cx="10298887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Large ICU databases like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MIMIC-IV and eICU-CRD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are the foundation for AKI subtype research.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These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public datasets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contain hundreds of variables and thousands of patient records.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461" r="-461"/>
          <a:stretch/>
        </p:blipFill>
        <p:spPr>
          <a:xfrm>
            <a:off x="790956" y="3197657"/>
            <a:ext cx="237744" cy="209398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571500" y="4890211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9"/>
          <p:cNvSpPr txBox="1"/>
          <p:nvPr/>
        </p:nvSpPr>
        <p:spPr>
          <a:xfrm>
            <a:off x="790956" y="3573475"/>
            <a:ext cx="10298886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machine learning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approach finds patterns in data without any prior hypothesis.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Algorithms like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K-means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hierarchical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clustering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and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deep clustering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automatically group patients with similar characteristics.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1528" r="-1528"/>
          <a:stretch/>
        </p:blipFill>
        <p:spPr>
          <a:xfrm>
            <a:off x="790956" y="4942332"/>
            <a:ext cx="161849" cy="209398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047902" y="4890211"/>
            <a:ext cx="24341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Data-Driven Discovery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790956" y="5318150"/>
            <a:ext cx="5305044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system analyzes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hundreds of clinical variables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(test results, vital signs, medications, conditions) to find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hidden relationships.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This reveals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complex patterns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that traditional statistics would miss.</a:t>
            </a:r>
            <a:endParaRPr lang="en-US" sz="1300" dirty="0"/>
          </a:p>
        </p:txBody>
      </p:sp>
      <p:sp>
        <p:nvSpPr>
          <p:cNvPr id="19" name="Shape 12"/>
          <p:cNvSpPr/>
          <p:nvPr/>
        </p:nvSpPr>
        <p:spPr>
          <a:xfrm>
            <a:off x="6316675" y="4448556"/>
            <a:ext cx="5305349" cy="223845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3"/>
          <p:cNvSpPr/>
          <p:nvPr/>
        </p:nvSpPr>
        <p:spPr>
          <a:xfrm>
            <a:off x="6316675" y="4448556"/>
            <a:ext cx="38405" cy="2238451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4"/>
          <p:cNvSpPr txBox="1"/>
          <p:nvPr/>
        </p:nvSpPr>
        <p:spPr>
          <a:xfrm>
            <a:off x="6497726" y="4600346"/>
            <a:ext cx="22722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Recent Research Findings</a:t>
            </a:r>
            <a:endParaRPr lang="en-US" sz="1300" dirty="0"/>
          </a:p>
        </p:txBody>
      </p:sp>
      <p:sp>
        <p:nvSpPr>
          <p:cNvPr id="22" name="Text 15"/>
          <p:cNvSpPr txBox="1"/>
          <p:nvPr/>
        </p:nvSpPr>
        <p:spPr>
          <a:xfrm>
            <a:off x="6688836" y="4953305"/>
            <a:ext cx="4800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Zhang et al. (2024): Discovered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7 distinct AKI subtypes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using deep clustering on MIMIC-IV and eICU-CRD data</a:t>
            </a:r>
            <a:endParaRPr lang="en-US" sz="1200" dirty="0"/>
          </a:p>
        </p:txBody>
      </p:sp>
      <p:sp>
        <p:nvSpPr>
          <p:cNvPr id="23" name="Text 16"/>
          <p:cNvSpPr txBox="1"/>
          <p:nvPr/>
        </p:nvSpPr>
        <p:spPr>
          <a:xfrm>
            <a:off x="6688836" y="5486400"/>
            <a:ext cx="45912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Bhatraju et al. (2019): Identified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SP1/SP2 subtypes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septic AKI with different treatment responses</a:t>
            </a:r>
            <a:endParaRPr lang="en-US" sz="1200" dirty="0"/>
          </a:p>
        </p:txBody>
      </p:sp>
      <p:sp>
        <p:nvSpPr>
          <p:cNvPr id="24" name="Text 17"/>
          <p:cNvSpPr txBox="1"/>
          <p:nvPr/>
        </p:nvSpPr>
        <p:spPr>
          <a:xfrm>
            <a:off x="6688836" y="6019495"/>
            <a:ext cx="44010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Chaudhary et al. (2020): Found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 AKI subtypes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with different outcomes</a:t>
            </a:r>
            <a:endParaRPr lang="en-US" sz="1200" dirty="0"/>
          </a:p>
        </p:txBody>
      </p:sp>
      <p:sp>
        <p:nvSpPr>
          <p:cNvPr id="25" name="Text 18"/>
          <p:cNvSpPr txBox="1"/>
          <p:nvPr/>
        </p:nvSpPr>
        <p:spPr>
          <a:xfrm>
            <a:off x="4959706" y="6666433"/>
            <a:ext cx="676838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MIMIC-IV: Medical Information Mart for Intensive Care; eICU-CRD: eICU Collaborative Research Database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576803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Septic AKI: SP1 &amp; SP2 Subtypes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499" y="1399946"/>
            <a:ext cx="45719" cy="687628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452982"/>
            <a:ext cx="181051" cy="20939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71500" y="4631434"/>
            <a:ext cx="28346" cy="1781251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 txBox="1"/>
          <p:nvPr/>
        </p:nvSpPr>
        <p:spPr>
          <a:xfrm>
            <a:off x="1067105" y="1399946"/>
            <a:ext cx="240578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Discovery of Subtypes</a:t>
            </a:r>
            <a:endParaRPr lang="en-US" sz="1600" dirty="0"/>
          </a:p>
        </p:txBody>
      </p:sp>
      <p:sp>
        <p:nvSpPr>
          <p:cNvPr id="12" name="Text 8"/>
          <p:cNvSpPr txBox="1"/>
          <p:nvPr/>
        </p:nvSpPr>
        <p:spPr>
          <a:xfrm>
            <a:off x="1095451" y="4631434"/>
            <a:ext cx="348203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Treatment Response Differences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790956" y="1828800"/>
            <a:ext cx="39200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Septic AKI patients fall into two distinct groups: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6315761" y="1769365"/>
            <a:ext cx="42153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300" dirty="0"/>
          </a:p>
        </p:txBody>
      </p:sp>
      <p:sp>
        <p:nvSpPr>
          <p:cNvPr id="17" name="Text 13"/>
          <p:cNvSpPr txBox="1"/>
          <p:nvPr/>
        </p:nvSpPr>
        <p:spPr>
          <a:xfrm>
            <a:off x="790956" y="5059373"/>
            <a:ext cx="5706770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key finding: these groups respond differently to the same treatment.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SP2 patients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actually had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higher death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rates with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liberal fluid therapy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while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SP1 patients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weren't affected by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fluid strategy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shows why personalized treatment is so important.</a:t>
            </a:r>
            <a:endParaRPr lang="en-US" sz="1300" dirty="0"/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6688040-0F4A-DC50-1B6F-1D27CF65917A}"/>
              </a:ext>
            </a:extLst>
          </p:cNvPr>
          <p:cNvGrpSpPr/>
          <p:nvPr/>
        </p:nvGrpSpPr>
        <p:grpSpPr>
          <a:xfrm>
            <a:off x="571500" y="2506369"/>
            <a:ext cx="5082235" cy="1781251"/>
            <a:chOff x="571500" y="2611525"/>
            <a:chExt cx="5082235" cy="1781251"/>
          </a:xfrm>
        </p:grpSpPr>
        <p:sp>
          <p:nvSpPr>
            <p:cNvPr id="8" name="Shape 4"/>
            <p:cNvSpPr/>
            <p:nvPr/>
          </p:nvSpPr>
          <p:spPr>
            <a:xfrm>
              <a:off x="571500" y="2611525"/>
              <a:ext cx="28346" cy="1781251"/>
            </a:xfrm>
            <a:prstGeom prst="rect">
              <a:avLst/>
            </a:prstGeom>
            <a:solidFill>
              <a:srgbClr val="00ACC1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Text 7"/>
            <p:cNvSpPr txBox="1"/>
            <p:nvPr/>
          </p:nvSpPr>
          <p:spPr>
            <a:xfrm>
              <a:off x="1067105" y="2611525"/>
              <a:ext cx="2395728" cy="314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600" b="1" dirty="0">
                  <a:solidFill>
                    <a:srgbClr val="0A4275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Molecular Differences</a:t>
              </a:r>
              <a:endParaRPr lang="en-US" sz="1600" dirty="0"/>
            </a:p>
          </p:txBody>
        </p:sp>
        <p:sp>
          <p:nvSpPr>
            <p:cNvPr id="16" name="Text 12"/>
            <p:cNvSpPr txBox="1"/>
            <p:nvPr/>
          </p:nvSpPr>
          <p:spPr>
            <a:xfrm>
              <a:off x="790956" y="3040378"/>
              <a:ext cx="4862779" cy="1334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sz="1300" dirty="0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SP2 patients show high </a:t>
              </a:r>
              <a:r>
                <a:rPr lang="en-US" sz="1300" b="1" dirty="0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levels of inflammation markers </a:t>
              </a:r>
              <a:r>
                <a:rPr lang="en-US" sz="1300" dirty="0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like sTNFR-1 and suPAR, need more blood pressure medications, and have proteins in urine showing immune system </a:t>
              </a:r>
              <a:r>
                <a:rPr lang="en-US" sz="1300" b="1" dirty="0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overactivation (TNFRSF11B, CXCL1</a:t>
              </a:r>
              <a:r>
                <a:rPr lang="en-US" sz="1300" dirty="0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). 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sz="1300" dirty="0">
                  <a:solidFill>
                    <a:srgbClr val="333333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This helps us understand why they get sicker.</a:t>
              </a:r>
              <a:endParaRPr lang="en-US" sz="1300" dirty="0"/>
            </a:p>
          </p:txBody>
        </p:sp>
        <p:pic>
          <p:nvPicPr>
            <p:cNvPr id="20" name="Image 2" descr="preencoded.png"/>
            <p:cNvPicPr>
              <a:picLocks noChangeAspect="1"/>
            </p:cNvPicPr>
            <p:nvPr/>
          </p:nvPicPr>
          <p:blipFill>
            <a:blip r:embed="rId5"/>
            <a:srcRect t="-600" b="-600"/>
            <a:stretch/>
          </p:blipFill>
          <p:spPr>
            <a:xfrm>
              <a:off x="790956" y="2664560"/>
              <a:ext cx="181051" cy="209398"/>
            </a:xfrm>
            <a:prstGeom prst="rect">
              <a:avLst/>
            </a:prstGeom>
          </p:spPr>
        </p:pic>
      </p:grp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0956" y="4683555"/>
            <a:ext cx="209398" cy="209398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8523EC1E-CCEC-5CA4-4390-4FB2FCB7909D}"/>
              </a:ext>
            </a:extLst>
          </p:cNvPr>
          <p:cNvGrpSpPr/>
          <p:nvPr/>
        </p:nvGrpSpPr>
        <p:grpSpPr>
          <a:xfrm>
            <a:off x="6741465" y="1664207"/>
            <a:ext cx="5299862" cy="2499969"/>
            <a:chOff x="6322162" y="3924605"/>
            <a:chExt cx="5299862" cy="2499969"/>
          </a:xfrm>
        </p:grpSpPr>
        <p:sp>
          <p:nvSpPr>
            <p:cNvPr id="23" name="Text 16"/>
            <p:cNvSpPr txBox="1"/>
            <p:nvPr/>
          </p:nvSpPr>
          <p:spPr>
            <a:xfrm>
              <a:off x="6541618" y="3933749"/>
              <a:ext cx="4972507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i="1" dirty="0">
                  <a:solidFill>
                    <a:srgbClr val="555555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SP2 patients actually do worse with liberal fluid therapy. This is clear evidence that we need subtype-specific treatments.</a:t>
              </a:r>
              <a:endParaRPr lang="en-US" sz="1200" dirty="0"/>
            </a:p>
          </p:txBody>
        </p:sp>
        <p:sp>
          <p:nvSpPr>
            <p:cNvPr id="24" name="Shape 17"/>
            <p:cNvSpPr/>
            <p:nvPr/>
          </p:nvSpPr>
          <p:spPr>
            <a:xfrm>
              <a:off x="6322162" y="3924605"/>
              <a:ext cx="1457554" cy="428854"/>
            </a:xfrm>
            <a:prstGeom prst="rect">
              <a:avLst/>
            </a:prstGeom>
            <a:solidFill>
              <a:srgbClr val="0A4275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Shape 18"/>
            <p:cNvSpPr/>
            <p:nvPr/>
          </p:nvSpPr>
          <p:spPr>
            <a:xfrm>
              <a:off x="7777886" y="3924605"/>
              <a:ext cx="1742846" cy="428854"/>
            </a:xfrm>
            <a:prstGeom prst="rect">
              <a:avLst/>
            </a:prstGeom>
            <a:solidFill>
              <a:srgbClr val="0A4275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Shape 19"/>
            <p:cNvSpPr/>
            <p:nvPr/>
          </p:nvSpPr>
          <p:spPr>
            <a:xfrm>
              <a:off x="9517075" y="3924605"/>
              <a:ext cx="2104949" cy="428854"/>
            </a:xfrm>
            <a:prstGeom prst="rect">
              <a:avLst/>
            </a:prstGeom>
            <a:solidFill>
              <a:srgbClr val="0A4275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Text 20"/>
            <p:cNvSpPr txBox="1"/>
            <p:nvPr/>
          </p:nvSpPr>
          <p:spPr>
            <a:xfrm>
              <a:off x="6518758" y="4028846"/>
              <a:ext cx="1181405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Characteristic</a:t>
              </a:r>
              <a:endParaRPr lang="en-US" sz="1200" dirty="0"/>
            </a:p>
          </p:txBody>
        </p:sp>
        <p:sp>
          <p:nvSpPr>
            <p:cNvPr id="28" name="Text 21"/>
            <p:cNvSpPr txBox="1"/>
            <p:nvPr/>
          </p:nvSpPr>
          <p:spPr>
            <a:xfrm>
              <a:off x="8122615" y="4028846"/>
              <a:ext cx="1172261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SP1 (Low-risk)</a:t>
              </a:r>
              <a:endParaRPr lang="en-US" sz="1200" dirty="0"/>
            </a:p>
          </p:txBody>
        </p:sp>
        <p:sp>
          <p:nvSpPr>
            <p:cNvPr id="29" name="Text 22"/>
            <p:cNvSpPr txBox="1"/>
            <p:nvPr/>
          </p:nvSpPr>
          <p:spPr>
            <a:xfrm>
              <a:off x="9638690" y="4028846"/>
              <a:ext cx="1972361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SP2 (High Inflammation)</a:t>
              </a:r>
              <a:endParaRPr lang="en-US" sz="1200" dirty="0"/>
            </a:p>
          </p:txBody>
        </p:sp>
        <p:sp>
          <p:nvSpPr>
            <p:cNvPr id="30" name="Shape 23"/>
            <p:cNvSpPr/>
            <p:nvPr/>
          </p:nvSpPr>
          <p:spPr>
            <a:xfrm>
              <a:off x="6322162" y="4347972"/>
              <a:ext cx="1457554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Shape 24"/>
            <p:cNvSpPr/>
            <p:nvPr/>
          </p:nvSpPr>
          <p:spPr>
            <a:xfrm>
              <a:off x="7777886" y="4347972"/>
              <a:ext cx="1742846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Shape 25"/>
            <p:cNvSpPr/>
            <p:nvPr/>
          </p:nvSpPr>
          <p:spPr>
            <a:xfrm>
              <a:off x="9517075" y="4347972"/>
              <a:ext cx="2104949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Shape 26"/>
            <p:cNvSpPr/>
            <p:nvPr/>
          </p:nvSpPr>
          <p:spPr>
            <a:xfrm>
              <a:off x="6322162" y="4762195"/>
              <a:ext cx="1457554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Shape 27"/>
            <p:cNvSpPr/>
            <p:nvPr/>
          </p:nvSpPr>
          <p:spPr>
            <a:xfrm>
              <a:off x="7777886" y="4762195"/>
              <a:ext cx="1742846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Shape 28"/>
            <p:cNvSpPr/>
            <p:nvPr/>
          </p:nvSpPr>
          <p:spPr>
            <a:xfrm>
              <a:off x="9517075" y="4762195"/>
              <a:ext cx="2104949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Shape 29"/>
            <p:cNvSpPr/>
            <p:nvPr/>
          </p:nvSpPr>
          <p:spPr>
            <a:xfrm>
              <a:off x="6322162" y="5176418"/>
              <a:ext cx="1457554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Shape 30"/>
            <p:cNvSpPr/>
            <p:nvPr/>
          </p:nvSpPr>
          <p:spPr>
            <a:xfrm>
              <a:off x="7777886" y="5176418"/>
              <a:ext cx="1742846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Shape 31"/>
            <p:cNvSpPr/>
            <p:nvPr/>
          </p:nvSpPr>
          <p:spPr>
            <a:xfrm>
              <a:off x="9517075" y="5176418"/>
              <a:ext cx="2104949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Shape 32"/>
            <p:cNvSpPr/>
            <p:nvPr/>
          </p:nvSpPr>
          <p:spPr>
            <a:xfrm>
              <a:off x="6322162" y="5591556"/>
              <a:ext cx="1457554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Shape 33"/>
            <p:cNvSpPr/>
            <p:nvPr/>
          </p:nvSpPr>
          <p:spPr>
            <a:xfrm>
              <a:off x="7777886" y="5591556"/>
              <a:ext cx="1742846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Shape 34"/>
            <p:cNvSpPr/>
            <p:nvPr/>
          </p:nvSpPr>
          <p:spPr>
            <a:xfrm>
              <a:off x="9517075" y="5591556"/>
              <a:ext cx="2104949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Shape 35"/>
            <p:cNvSpPr/>
            <p:nvPr/>
          </p:nvSpPr>
          <p:spPr>
            <a:xfrm>
              <a:off x="6322162" y="6005779"/>
              <a:ext cx="1457554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Shape 36"/>
            <p:cNvSpPr/>
            <p:nvPr/>
          </p:nvSpPr>
          <p:spPr>
            <a:xfrm>
              <a:off x="7777886" y="6005779"/>
              <a:ext cx="1742846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Shape 37"/>
            <p:cNvSpPr/>
            <p:nvPr/>
          </p:nvSpPr>
          <p:spPr>
            <a:xfrm>
              <a:off x="9517075" y="6005779"/>
              <a:ext cx="2104949" cy="418795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Text 38"/>
            <p:cNvSpPr txBox="1"/>
            <p:nvPr/>
          </p:nvSpPr>
          <p:spPr>
            <a:xfrm>
              <a:off x="6580937" y="4457700"/>
              <a:ext cx="1050646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Severity Score</a:t>
              </a:r>
              <a:endParaRPr lang="en-US" sz="1100" dirty="0"/>
            </a:p>
          </p:txBody>
        </p:sp>
        <p:sp>
          <p:nvSpPr>
            <p:cNvPr id="46" name="Text 39"/>
            <p:cNvSpPr txBox="1"/>
            <p:nvPr/>
          </p:nvSpPr>
          <p:spPr>
            <a:xfrm>
              <a:off x="8512150" y="4457700"/>
              <a:ext cx="384048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Low</a:t>
              </a:r>
              <a:endParaRPr lang="en-US" sz="1100" dirty="0"/>
            </a:p>
          </p:txBody>
        </p:sp>
        <p:sp>
          <p:nvSpPr>
            <p:cNvPr id="47" name="Text 40"/>
            <p:cNvSpPr txBox="1"/>
            <p:nvPr/>
          </p:nvSpPr>
          <p:spPr>
            <a:xfrm>
              <a:off x="10406786" y="4457700"/>
              <a:ext cx="431597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High</a:t>
              </a:r>
              <a:endParaRPr lang="en-US" sz="1100" dirty="0"/>
            </a:p>
          </p:txBody>
        </p:sp>
        <p:sp>
          <p:nvSpPr>
            <p:cNvPr id="48" name="Text 41"/>
            <p:cNvSpPr txBox="1"/>
            <p:nvPr/>
          </p:nvSpPr>
          <p:spPr>
            <a:xfrm>
              <a:off x="6526987" y="4871923"/>
              <a:ext cx="1155802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Organ Function</a:t>
              </a:r>
              <a:endParaRPr lang="en-US" sz="1100" dirty="0"/>
            </a:p>
          </p:txBody>
        </p:sp>
        <p:sp>
          <p:nvSpPr>
            <p:cNvPr id="49" name="Text 42"/>
            <p:cNvSpPr txBox="1"/>
            <p:nvPr/>
          </p:nvSpPr>
          <p:spPr>
            <a:xfrm>
              <a:off x="8464601" y="4871923"/>
              <a:ext cx="479146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Good</a:t>
              </a:r>
              <a:endParaRPr lang="en-US" sz="1100" dirty="0"/>
            </a:p>
          </p:txBody>
        </p:sp>
        <p:sp>
          <p:nvSpPr>
            <p:cNvPr id="50" name="Text 43"/>
            <p:cNvSpPr txBox="1"/>
            <p:nvPr/>
          </p:nvSpPr>
          <p:spPr>
            <a:xfrm>
              <a:off x="9816084" y="4871923"/>
              <a:ext cx="1613002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Multiple Organ Failure</a:t>
              </a:r>
              <a:endParaRPr lang="en-US" sz="1100" dirty="0"/>
            </a:p>
          </p:txBody>
        </p:sp>
        <p:sp>
          <p:nvSpPr>
            <p:cNvPr id="51" name="Text 44"/>
            <p:cNvSpPr txBox="1"/>
            <p:nvPr/>
          </p:nvSpPr>
          <p:spPr>
            <a:xfrm>
              <a:off x="6525158" y="5286146"/>
              <a:ext cx="1164946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Key Biomarkers</a:t>
              </a:r>
              <a:endParaRPr lang="en-US" sz="1100" dirty="0"/>
            </a:p>
          </p:txBody>
        </p:sp>
        <p:sp>
          <p:nvSpPr>
            <p:cNvPr id="52" name="Text 45"/>
            <p:cNvSpPr txBox="1"/>
            <p:nvPr/>
          </p:nvSpPr>
          <p:spPr>
            <a:xfrm>
              <a:off x="7899502" y="5286146"/>
              <a:ext cx="1613002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Normal/Mild Elevation</a:t>
              </a:r>
              <a:endParaRPr lang="en-US" sz="1100" dirty="0"/>
            </a:p>
          </p:txBody>
        </p:sp>
        <p:sp>
          <p:nvSpPr>
            <p:cNvPr id="53" name="Text 46"/>
            <p:cNvSpPr txBox="1"/>
            <p:nvPr/>
          </p:nvSpPr>
          <p:spPr>
            <a:xfrm>
              <a:off x="9776765" y="5286146"/>
              <a:ext cx="1688897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sTNFR-1↑, IL-6↑, suPAR↑</a:t>
              </a:r>
              <a:endParaRPr lang="en-US" sz="1100" dirty="0"/>
            </a:p>
          </p:txBody>
        </p:sp>
        <p:sp>
          <p:nvSpPr>
            <p:cNvPr id="54" name="Text 47"/>
            <p:cNvSpPr txBox="1"/>
            <p:nvPr/>
          </p:nvSpPr>
          <p:spPr>
            <a:xfrm>
              <a:off x="6503213" y="5700370"/>
              <a:ext cx="1203350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28-day Mortality</a:t>
              </a:r>
              <a:endParaRPr lang="en-US" sz="1100" dirty="0"/>
            </a:p>
          </p:txBody>
        </p:sp>
        <p:sp>
          <p:nvSpPr>
            <p:cNvPr id="55" name="Text 48"/>
            <p:cNvSpPr txBox="1"/>
            <p:nvPr/>
          </p:nvSpPr>
          <p:spPr>
            <a:xfrm>
              <a:off x="8465515" y="5700370"/>
              <a:ext cx="479146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~15%</a:t>
              </a:r>
              <a:endParaRPr lang="en-US" sz="1100" dirty="0"/>
            </a:p>
          </p:txBody>
        </p:sp>
        <p:sp>
          <p:nvSpPr>
            <p:cNvPr id="56" name="Text 49"/>
            <p:cNvSpPr txBox="1"/>
            <p:nvPr/>
          </p:nvSpPr>
          <p:spPr>
            <a:xfrm>
              <a:off x="10383926" y="5700370"/>
              <a:ext cx="479146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~45%</a:t>
              </a:r>
              <a:endParaRPr lang="en-US" sz="1100" dirty="0"/>
            </a:p>
          </p:txBody>
        </p:sp>
        <p:sp>
          <p:nvSpPr>
            <p:cNvPr id="57" name="Text 50"/>
            <p:cNvSpPr txBox="1"/>
            <p:nvPr/>
          </p:nvSpPr>
          <p:spPr>
            <a:xfrm>
              <a:off x="6440119" y="6115507"/>
              <a:ext cx="1335938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Vasopressor Need</a:t>
              </a:r>
              <a:endParaRPr lang="en-US" sz="1100" dirty="0"/>
            </a:p>
          </p:txBody>
        </p:sp>
        <p:sp>
          <p:nvSpPr>
            <p:cNvPr id="58" name="Text 51"/>
            <p:cNvSpPr txBox="1"/>
            <p:nvPr/>
          </p:nvSpPr>
          <p:spPr>
            <a:xfrm>
              <a:off x="8512150" y="6115507"/>
              <a:ext cx="384048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Low</a:t>
              </a:r>
              <a:endParaRPr lang="en-US" sz="1100" dirty="0"/>
            </a:p>
          </p:txBody>
        </p:sp>
        <p:sp>
          <p:nvSpPr>
            <p:cNvPr id="59" name="Text 52"/>
            <p:cNvSpPr txBox="1"/>
            <p:nvPr/>
          </p:nvSpPr>
          <p:spPr>
            <a:xfrm>
              <a:off x="10406786" y="6115507"/>
              <a:ext cx="431597" cy="1911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High</a:t>
              </a:r>
              <a:endParaRPr lang="en-US" sz="1100" dirty="0"/>
            </a:p>
          </p:txBody>
        </p:sp>
      </p:grpSp>
      <p:sp>
        <p:nvSpPr>
          <p:cNvPr id="60" name="Shape 53"/>
          <p:cNvSpPr/>
          <p:nvPr/>
        </p:nvSpPr>
        <p:spPr>
          <a:xfrm>
            <a:off x="6741465" y="4947818"/>
            <a:ext cx="5305349" cy="155265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1" name="Shape 54"/>
          <p:cNvSpPr/>
          <p:nvPr/>
        </p:nvSpPr>
        <p:spPr>
          <a:xfrm>
            <a:off x="6741465" y="4947818"/>
            <a:ext cx="38405" cy="1552651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2" name="Text 55"/>
          <p:cNvSpPr txBox="1"/>
          <p:nvPr/>
        </p:nvSpPr>
        <p:spPr>
          <a:xfrm>
            <a:off x="6922516" y="5099609"/>
            <a:ext cx="13670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Impact</a:t>
            </a:r>
            <a:endParaRPr lang="en-US" sz="1300" dirty="0"/>
          </a:p>
        </p:txBody>
      </p:sp>
      <p:sp>
        <p:nvSpPr>
          <p:cNvPr id="63" name="Text 56"/>
          <p:cNvSpPr txBox="1"/>
          <p:nvPr/>
        </p:nvSpPr>
        <p:spPr>
          <a:xfrm>
            <a:off x="6922517" y="5452567"/>
            <a:ext cx="5269484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Patient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selection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based on subtypes is crucial for clinical trials to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avoid diluting treatment effects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SP2 patients could especially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benefit from anti-inflammatory treatments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or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endothelial protection therapies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</a:t>
            </a:r>
            <a:endParaRPr lang="en-US" sz="1200" dirty="0"/>
          </a:p>
        </p:txBody>
      </p:sp>
      <p:sp>
        <p:nvSpPr>
          <p:cNvPr id="64" name="Text 57"/>
          <p:cNvSpPr txBox="1"/>
          <p:nvPr/>
        </p:nvSpPr>
        <p:spPr>
          <a:xfrm>
            <a:off x="7520534" y="6595567"/>
            <a:ext cx="463417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" altLang="ko-KR" dirty="0"/>
              <a:t>Critical Care (2020) 24:150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347E-DCA8-B755-D2CE-7E8933C8B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341B63A-F7EF-1679-5099-1FC7183391B1}"/>
              </a:ext>
            </a:extLst>
          </p:cNvPr>
          <p:cNvSpPr/>
          <p:nvPr/>
        </p:nvSpPr>
        <p:spPr>
          <a:xfrm>
            <a:off x="0" y="0"/>
            <a:ext cx="12191695" cy="8296351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E6B987F-AC76-B4DB-5804-E9F0613DB29C}"/>
              </a:ext>
            </a:extLst>
          </p:cNvPr>
          <p:cNvSpPr/>
          <p:nvPr/>
        </p:nvSpPr>
        <p:spPr>
          <a:xfrm>
            <a:off x="0" y="0"/>
            <a:ext cx="12191695" cy="829635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B712C86-1599-DFDA-0FF1-EDE6A45AE567}"/>
              </a:ext>
            </a:extLst>
          </p:cNvPr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1E3A8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9C67BFD-4FAA-AC6E-CC29-72318DCE6B8A}"/>
              </a:ext>
            </a:extLst>
          </p:cNvPr>
          <p:cNvSpPr/>
          <p:nvPr/>
        </p:nvSpPr>
        <p:spPr>
          <a:xfrm>
            <a:off x="0" y="1295705"/>
            <a:ext cx="12191695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10B2B1B-D073-AF72-1A90-622E8ECDF26C}"/>
              </a:ext>
            </a:extLst>
          </p:cNvPr>
          <p:cNvSpPr txBox="1"/>
          <p:nvPr/>
        </p:nvSpPr>
        <p:spPr>
          <a:xfrm>
            <a:off x="457199" y="638251"/>
            <a:ext cx="11364163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111827"/>
                </a:solidFill>
                <a:latin typeface="Noto Serif" pitchFamily="34" charset="0"/>
                <a:ea typeface="Noto Serif" pitchFamily="34" charset="-122"/>
                <a:cs typeface="Noto Serif" pitchFamily="34" charset="-120"/>
              </a:rPr>
              <a:t>Utilization of Deep Learning for </a:t>
            </a:r>
            <a:r>
              <a:rPr lang="en-US" altLang="ko-KR" sz="2400" b="1" dirty="0" err="1">
                <a:solidFill>
                  <a:srgbClr val="111827"/>
                </a:solidFill>
                <a:latin typeface="Noto Serif" pitchFamily="34" charset="0"/>
                <a:ea typeface="Noto Serif" pitchFamily="34" charset="-122"/>
                <a:cs typeface="Noto Serif" pitchFamily="34" charset="-120"/>
              </a:rPr>
              <a:t>Subphenotype</a:t>
            </a:r>
            <a:r>
              <a:rPr lang="en-US" altLang="ko-KR" sz="2400" b="1" dirty="0">
                <a:solidFill>
                  <a:srgbClr val="111827"/>
                </a:solidFill>
                <a:latin typeface="Noto Serif" pitchFamily="34" charset="0"/>
                <a:ea typeface="Noto Serif" pitchFamily="34" charset="-122"/>
                <a:cs typeface="Noto Serif" pitchFamily="34" charset="-120"/>
              </a:rPr>
              <a:t> Identification in Sepsis-Associated AKI</a:t>
            </a:r>
            <a:endParaRPr lang="en-US" altLang="ko-KR" sz="24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E2819BA-DD60-F42B-F689-C4735A1BDF11}"/>
              </a:ext>
            </a:extLst>
          </p:cNvPr>
          <p:cNvSpPr txBox="1"/>
          <p:nvPr/>
        </p:nvSpPr>
        <p:spPr>
          <a:xfrm>
            <a:off x="10051999" y="875995"/>
            <a:ext cx="178673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MIMIC-IV Database Analysis</a:t>
            </a:r>
            <a:endParaRPr lang="en-US" sz="10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F1196A48-60E5-2504-5122-707B97ADB789}"/>
              </a:ext>
            </a:extLst>
          </p:cNvPr>
          <p:cNvSpPr/>
          <p:nvPr/>
        </p:nvSpPr>
        <p:spPr>
          <a:xfrm>
            <a:off x="685800" y="1800454"/>
            <a:ext cx="19202" cy="5533949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0909658-B097-FB5F-12F6-947FA8AD4ED3}"/>
              </a:ext>
            </a:extLst>
          </p:cNvPr>
          <p:cNvSpPr/>
          <p:nvPr/>
        </p:nvSpPr>
        <p:spPr>
          <a:xfrm>
            <a:off x="7302398" y="1215644"/>
            <a:ext cx="4438498" cy="5915254"/>
          </a:xfrm>
          <a:prstGeom prst="roundRect">
            <a:avLst>
              <a:gd name="adj" fmla="val 531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B517CFD5-726A-A676-5310-EE93C11BE8B9}"/>
              </a:ext>
            </a:extLst>
          </p:cNvPr>
          <p:cNvSpPr/>
          <p:nvPr/>
        </p:nvSpPr>
        <p:spPr>
          <a:xfrm>
            <a:off x="9261043" y="1530198"/>
            <a:ext cx="514807" cy="485546"/>
          </a:xfrm>
          <a:prstGeom prst="roundRect">
            <a:avLst>
              <a:gd name="adj" fmla="val 188324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7061E3B7-DAAE-F6CE-2E24-DC09A0B5FE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0" r="-80"/>
          <a:stretch/>
        </p:blipFill>
        <p:spPr>
          <a:xfrm>
            <a:off x="9375343" y="1644498"/>
            <a:ext cx="286207" cy="228600"/>
          </a:xfrm>
          <a:prstGeom prst="rect">
            <a:avLst/>
          </a:prstGeom>
        </p:spPr>
      </p:pic>
      <p:sp>
        <p:nvSpPr>
          <p:cNvPr id="13" name="Text 10">
            <a:extLst>
              <a:ext uri="{FF2B5EF4-FFF2-40B4-BE49-F238E27FC236}">
                <a16:creationId xmlns:a16="http://schemas.microsoft.com/office/drawing/2014/main" id="{DA646A6A-3572-1511-E284-05C53E98F46B}"/>
              </a:ext>
            </a:extLst>
          </p:cNvPr>
          <p:cNvSpPr txBox="1"/>
          <p:nvPr/>
        </p:nvSpPr>
        <p:spPr>
          <a:xfrm>
            <a:off x="8869680" y="2120900"/>
            <a:ext cx="13908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TOTAL COHORT SIZE</a:t>
            </a:r>
            <a:endParaRPr lang="en-US" sz="9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87FA8E05-0ABB-BC6F-B636-AD1EE206DE8F}"/>
              </a:ext>
            </a:extLst>
          </p:cNvPr>
          <p:cNvSpPr txBox="1"/>
          <p:nvPr/>
        </p:nvSpPr>
        <p:spPr>
          <a:xfrm>
            <a:off x="8494776" y="2273605"/>
            <a:ext cx="2391156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1182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 = 4,001</a:t>
            </a:r>
            <a:endParaRPr lang="en-US" sz="36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A169B30A-F1C0-24A1-4E4B-C81CD1F005FA}"/>
              </a:ext>
            </a:extLst>
          </p:cNvPr>
          <p:cNvSpPr txBox="1"/>
          <p:nvPr/>
        </p:nvSpPr>
        <p:spPr>
          <a:xfrm>
            <a:off x="8569757" y="2892654"/>
            <a:ext cx="200527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Sepsis-Associated AKI Patients</a:t>
            </a:r>
            <a:endParaRPr lang="en-US" sz="10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9900B303-2917-E282-DBB1-6AEFEC0D73EC}"/>
              </a:ext>
            </a:extLst>
          </p:cNvPr>
          <p:cNvSpPr/>
          <p:nvPr/>
        </p:nvSpPr>
        <p:spPr>
          <a:xfrm>
            <a:off x="7616952" y="3387344"/>
            <a:ext cx="3810305" cy="761695"/>
          </a:xfrm>
          <a:prstGeom prst="roundRect">
            <a:avLst>
              <a:gd name="adj" fmla="val 1200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6DC875D8-683E-237B-8095-56D0F5952CCE}"/>
              </a:ext>
            </a:extLst>
          </p:cNvPr>
          <p:cNvSpPr/>
          <p:nvPr/>
        </p:nvSpPr>
        <p:spPr>
          <a:xfrm>
            <a:off x="7616952" y="3387344"/>
            <a:ext cx="38405" cy="761695"/>
          </a:xfrm>
          <a:prstGeom prst="rect">
            <a:avLst/>
          </a:prstGeom>
          <a:solidFill>
            <a:srgbClr val="60A5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E1C38BE9-9D2B-9E86-956D-F3F433008FBA}"/>
              </a:ext>
            </a:extLst>
          </p:cNvPr>
          <p:cNvSpPr txBox="1"/>
          <p:nvPr/>
        </p:nvSpPr>
        <p:spPr>
          <a:xfrm>
            <a:off x="7845552" y="3587598"/>
            <a:ext cx="13432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Subphenotype 1</a:t>
            </a:r>
            <a:endParaRPr lang="en-US" sz="120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BFDF9E1F-322A-CDBF-879D-FA1B0573FA98}"/>
              </a:ext>
            </a:extLst>
          </p:cNvPr>
          <p:cNvSpPr txBox="1"/>
          <p:nvPr/>
        </p:nvSpPr>
        <p:spPr>
          <a:xfrm>
            <a:off x="10066630" y="3587598"/>
            <a:ext cx="12865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563E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n=1,443 (36.1%)</a:t>
            </a:r>
            <a:endParaRPr lang="en-US" sz="1200" dirty="0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61061551-DD3C-6650-016F-1E6F6606ED30}"/>
              </a:ext>
            </a:extLst>
          </p:cNvPr>
          <p:cNvSpPr/>
          <p:nvPr/>
        </p:nvSpPr>
        <p:spPr>
          <a:xfrm>
            <a:off x="7845552" y="3882949"/>
            <a:ext cx="3390595" cy="75895"/>
          </a:xfrm>
          <a:prstGeom prst="roundRect">
            <a:avLst>
              <a:gd name="adj" fmla="val 602411"/>
            </a:avLst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3D902CFC-1329-3EAD-2E3E-F024B8B39B76}"/>
              </a:ext>
            </a:extLst>
          </p:cNvPr>
          <p:cNvSpPr/>
          <p:nvPr/>
        </p:nvSpPr>
        <p:spPr>
          <a:xfrm>
            <a:off x="7845552" y="3882949"/>
            <a:ext cx="1228954" cy="75895"/>
          </a:xfrm>
          <a:prstGeom prst="roundRect">
            <a:avLst>
              <a:gd name="adj" fmla="val 602411"/>
            </a:avLst>
          </a:prstGeom>
          <a:solidFill>
            <a:srgbClr val="60A5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2" name="Shape 19">
            <a:extLst>
              <a:ext uri="{FF2B5EF4-FFF2-40B4-BE49-F238E27FC236}">
                <a16:creationId xmlns:a16="http://schemas.microsoft.com/office/drawing/2014/main" id="{B68C6772-0579-418E-5318-447779BDD6EF}"/>
              </a:ext>
            </a:extLst>
          </p:cNvPr>
          <p:cNvSpPr/>
          <p:nvPr/>
        </p:nvSpPr>
        <p:spPr>
          <a:xfrm>
            <a:off x="7616952" y="4301744"/>
            <a:ext cx="3810305" cy="761695"/>
          </a:xfrm>
          <a:prstGeom prst="roundRect">
            <a:avLst>
              <a:gd name="adj" fmla="val 1200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F52DC87E-B6DC-F56E-730D-E88D9A823E83}"/>
              </a:ext>
            </a:extLst>
          </p:cNvPr>
          <p:cNvSpPr/>
          <p:nvPr/>
        </p:nvSpPr>
        <p:spPr>
          <a:xfrm>
            <a:off x="7616952" y="4301744"/>
            <a:ext cx="38405" cy="761695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FBEAEDB8-73BA-F56E-16FA-48B106BB85CF}"/>
              </a:ext>
            </a:extLst>
          </p:cNvPr>
          <p:cNvSpPr txBox="1"/>
          <p:nvPr/>
        </p:nvSpPr>
        <p:spPr>
          <a:xfrm>
            <a:off x="7845552" y="4501998"/>
            <a:ext cx="13432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Subphenotype 2</a:t>
            </a:r>
            <a:endParaRPr lang="en-US" sz="120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DA16310E-7404-C562-74AE-446789445E95}"/>
              </a:ext>
            </a:extLst>
          </p:cNvPr>
          <p:cNvSpPr txBox="1"/>
          <p:nvPr/>
        </p:nvSpPr>
        <p:spPr>
          <a:xfrm>
            <a:off x="10066630" y="4501998"/>
            <a:ext cx="12865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n=1,898 (47.4%)</a:t>
            </a:r>
            <a:endParaRPr lang="en-US" sz="1200" dirty="0"/>
          </a:p>
        </p:txBody>
      </p:sp>
      <p:sp>
        <p:nvSpPr>
          <p:cNvPr id="26" name="Shape 23">
            <a:extLst>
              <a:ext uri="{FF2B5EF4-FFF2-40B4-BE49-F238E27FC236}">
                <a16:creationId xmlns:a16="http://schemas.microsoft.com/office/drawing/2014/main" id="{8DDE0D92-F3B9-AD36-B9B4-D89683924162}"/>
              </a:ext>
            </a:extLst>
          </p:cNvPr>
          <p:cNvSpPr/>
          <p:nvPr/>
        </p:nvSpPr>
        <p:spPr>
          <a:xfrm>
            <a:off x="7845552" y="4797349"/>
            <a:ext cx="3390595" cy="75895"/>
          </a:xfrm>
          <a:prstGeom prst="roundRect">
            <a:avLst>
              <a:gd name="adj" fmla="val 602411"/>
            </a:avLst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F4EE1B5E-B2AC-31D7-CB7A-507E676397B8}"/>
              </a:ext>
            </a:extLst>
          </p:cNvPr>
          <p:cNvSpPr/>
          <p:nvPr/>
        </p:nvSpPr>
        <p:spPr>
          <a:xfrm>
            <a:off x="7616952" y="5216144"/>
            <a:ext cx="3810305" cy="761695"/>
          </a:xfrm>
          <a:prstGeom prst="roundRect">
            <a:avLst>
              <a:gd name="adj" fmla="val 1200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29001311-C05D-FFAC-FACC-1BA8E103B1A5}"/>
              </a:ext>
            </a:extLst>
          </p:cNvPr>
          <p:cNvSpPr/>
          <p:nvPr/>
        </p:nvSpPr>
        <p:spPr>
          <a:xfrm>
            <a:off x="7616952" y="5216144"/>
            <a:ext cx="38405" cy="761695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31765F02-764F-1328-B931-D4A4C4E3D5F7}"/>
              </a:ext>
            </a:extLst>
          </p:cNvPr>
          <p:cNvSpPr txBox="1"/>
          <p:nvPr/>
        </p:nvSpPr>
        <p:spPr>
          <a:xfrm>
            <a:off x="7845552" y="5416398"/>
            <a:ext cx="13432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Subphenotype 3</a:t>
            </a:r>
            <a:endParaRPr lang="en-US" sz="1200" dirty="0"/>
          </a:p>
        </p:txBody>
      </p:sp>
      <p:sp>
        <p:nvSpPr>
          <p:cNvPr id="30" name="Text 27">
            <a:extLst>
              <a:ext uri="{FF2B5EF4-FFF2-40B4-BE49-F238E27FC236}">
                <a16:creationId xmlns:a16="http://schemas.microsoft.com/office/drawing/2014/main" id="{66FF5C37-5834-8E57-73C7-56318C8895AF}"/>
              </a:ext>
            </a:extLst>
          </p:cNvPr>
          <p:cNvSpPr txBox="1"/>
          <p:nvPr/>
        </p:nvSpPr>
        <p:spPr>
          <a:xfrm>
            <a:off x="10197389" y="5416398"/>
            <a:ext cx="11530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n=660 (16.5%)</a:t>
            </a:r>
            <a:endParaRPr lang="en-US" sz="1200" dirty="0"/>
          </a:p>
        </p:txBody>
      </p:sp>
      <p:sp>
        <p:nvSpPr>
          <p:cNvPr id="31" name="Shape 28">
            <a:extLst>
              <a:ext uri="{FF2B5EF4-FFF2-40B4-BE49-F238E27FC236}">
                <a16:creationId xmlns:a16="http://schemas.microsoft.com/office/drawing/2014/main" id="{1C2BD1D4-8E44-B21A-DDEF-2F66EC16FC05}"/>
              </a:ext>
            </a:extLst>
          </p:cNvPr>
          <p:cNvSpPr/>
          <p:nvPr/>
        </p:nvSpPr>
        <p:spPr>
          <a:xfrm>
            <a:off x="7845552" y="5711749"/>
            <a:ext cx="3390595" cy="75895"/>
          </a:xfrm>
          <a:prstGeom prst="roundRect">
            <a:avLst>
              <a:gd name="adj" fmla="val 602411"/>
            </a:avLst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2" name="Shape 29">
            <a:extLst>
              <a:ext uri="{FF2B5EF4-FFF2-40B4-BE49-F238E27FC236}">
                <a16:creationId xmlns:a16="http://schemas.microsoft.com/office/drawing/2014/main" id="{2493700E-EBCD-7703-D965-A99B2D668378}"/>
              </a:ext>
            </a:extLst>
          </p:cNvPr>
          <p:cNvSpPr/>
          <p:nvPr/>
        </p:nvSpPr>
        <p:spPr>
          <a:xfrm>
            <a:off x="7845552" y="5711749"/>
            <a:ext cx="562356" cy="75895"/>
          </a:xfrm>
          <a:prstGeom prst="roundRect">
            <a:avLst>
              <a:gd name="adj" fmla="val 602411"/>
            </a:avLst>
          </a:prstGeom>
          <a:solidFill>
            <a:srgbClr val="10B98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3" name="Shape 30">
            <a:extLst>
              <a:ext uri="{FF2B5EF4-FFF2-40B4-BE49-F238E27FC236}">
                <a16:creationId xmlns:a16="http://schemas.microsoft.com/office/drawing/2014/main" id="{FC83F7E7-A3D9-6D0A-1D08-77ACA2A23EB6}"/>
              </a:ext>
            </a:extLst>
          </p:cNvPr>
          <p:cNvSpPr/>
          <p:nvPr/>
        </p:nvSpPr>
        <p:spPr>
          <a:xfrm>
            <a:off x="7616952" y="6207354"/>
            <a:ext cx="381030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BB5DD6E9-787E-7F0E-598F-A99364374C46}"/>
              </a:ext>
            </a:extLst>
          </p:cNvPr>
          <p:cNvSpPr txBox="1"/>
          <p:nvPr/>
        </p:nvSpPr>
        <p:spPr>
          <a:xfrm>
            <a:off x="7731252" y="6455156"/>
            <a:ext cx="36676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Exclusions: Age &lt;18, admission &lt;24h, or End-Stage Renal Disease (ESRD)</a:t>
            </a:r>
            <a:endParaRPr lang="en-US" sz="900" dirty="0"/>
          </a:p>
        </p:txBody>
      </p:sp>
      <p:sp>
        <p:nvSpPr>
          <p:cNvPr id="35" name="Shape 32">
            <a:extLst>
              <a:ext uri="{FF2B5EF4-FFF2-40B4-BE49-F238E27FC236}">
                <a16:creationId xmlns:a16="http://schemas.microsoft.com/office/drawing/2014/main" id="{64C8586F-21F7-E3C9-59F8-BCFDD4D47F27}"/>
              </a:ext>
            </a:extLst>
          </p:cNvPr>
          <p:cNvSpPr/>
          <p:nvPr/>
        </p:nvSpPr>
        <p:spPr>
          <a:xfrm>
            <a:off x="0" y="7830007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4E49D6AF-CD85-7EEE-42C4-9929ABAA762A}"/>
              </a:ext>
            </a:extLst>
          </p:cNvPr>
          <p:cNvSpPr/>
          <p:nvPr/>
        </p:nvSpPr>
        <p:spPr>
          <a:xfrm>
            <a:off x="0" y="7830007"/>
            <a:ext cx="12191695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7" name="Text 34">
            <a:extLst>
              <a:ext uri="{FF2B5EF4-FFF2-40B4-BE49-F238E27FC236}">
                <a16:creationId xmlns:a16="http://schemas.microsoft.com/office/drawing/2014/main" id="{BD1DBF15-5089-7C75-318C-EAE98F8AA8AD}"/>
              </a:ext>
            </a:extLst>
          </p:cNvPr>
          <p:cNvSpPr txBox="1"/>
          <p:nvPr/>
        </p:nvSpPr>
        <p:spPr>
          <a:xfrm>
            <a:off x="457200" y="7981798"/>
            <a:ext cx="56235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Methods</a:t>
            </a:r>
            <a:endParaRPr lang="en-US" sz="900" dirty="0"/>
          </a:p>
        </p:txBody>
      </p:sp>
      <p:sp>
        <p:nvSpPr>
          <p:cNvPr id="38" name="Text 35">
            <a:extLst>
              <a:ext uri="{FF2B5EF4-FFF2-40B4-BE49-F238E27FC236}">
                <a16:creationId xmlns:a16="http://schemas.microsoft.com/office/drawing/2014/main" id="{E2B4E7CD-A453-144F-1ACE-693CF1A77ED9}"/>
              </a:ext>
            </a:extLst>
          </p:cNvPr>
          <p:cNvSpPr txBox="1"/>
          <p:nvPr/>
        </p:nvSpPr>
        <p:spPr>
          <a:xfrm>
            <a:off x="11306556" y="7981798"/>
            <a:ext cx="5148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Page 02</a:t>
            </a:r>
            <a:endParaRPr lang="en-US" sz="900" dirty="0"/>
          </a:p>
        </p:txBody>
      </p:sp>
      <p:sp>
        <p:nvSpPr>
          <p:cNvPr id="39" name="Shape 36">
            <a:extLst>
              <a:ext uri="{FF2B5EF4-FFF2-40B4-BE49-F238E27FC236}">
                <a16:creationId xmlns:a16="http://schemas.microsoft.com/office/drawing/2014/main" id="{0DE53D2D-3D00-6ED8-E5A3-CE39E53A9612}"/>
              </a:ext>
            </a:extLst>
          </p:cNvPr>
          <p:cNvSpPr/>
          <p:nvPr/>
        </p:nvSpPr>
        <p:spPr>
          <a:xfrm>
            <a:off x="1371600" y="2130044"/>
            <a:ext cx="5477256" cy="1067105"/>
          </a:xfrm>
          <a:prstGeom prst="roundRect">
            <a:avLst>
              <a:gd name="adj" fmla="val 6121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0" name="Text 37">
            <a:extLst>
              <a:ext uri="{FF2B5EF4-FFF2-40B4-BE49-F238E27FC236}">
                <a16:creationId xmlns:a16="http://schemas.microsoft.com/office/drawing/2014/main" id="{44603F99-94E5-B134-CE0E-2412BAB1E365}"/>
              </a:ext>
            </a:extLst>
          </p:cNvPr>
          <p:cNvSpPr txBox="1"/>
          <p:nvPr/>
        </p:nvSpPr>
        <p:spPr>
          <a:xfrm>
            <a:off x="1533449" y="2311095"/>
            <a:ext cx="15389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Acquisition</a:t>
            </a:r>
            <a:endParaRPr lang="en-US" sz="1300" dirty="0"/>
          </a:p>
        </p:txBody>
      </p:sp>
      <p:sp>
        <p:nvSpPr>
          <p:cNvPr id="41" name="Text 38">
            <a:extLst>
              <a:ext uri="{FF2B5EF4-FFF2-40B4-BE49-F238E27FC236}">
                <a16:creationId xmlns:a16="http://schemas.microsoft.com/office/drawing/2014/main" id="{C35B21B4-74C4-2E87-1812-5BE3FE7849CA}"/>
              </a:ext>
            </a:extLst>
          </p:cNvPr>
          <p:cNvSpPr txBox="1"/>
          <p:nvPr/>
        </p:nvSpPr>
        <p:spPr>
          <a:xfrm>
            <a:off x="1533449" y="2606446"/>
            <a:ext cx="522488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Utilized Electronic Health Records (EHR) from tertiary care ICUs. Includes routinely collected vital signs, laboratory values, and comorbidity data.</a:t>
            </a:r>
            <a:endParaRPr lang="en-US" sz="1000" dirty="0"/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E37E2574-E72D-58D0-FD8C-6CE1AC33DD9D}"/>
              </a:ext>
            </a:extLst>
          </p:cNvPr>
          <p:cNvSpPr/>
          <p:nvPr/>
        </p:nvSpPr>
        <p:spPr>
          <a:xfrm>
            <a:off x="685800" y="2130044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FFFFF"/>
          </a:solidFill>
          <a:ln w="25400">
            <a:solidFill>
              <a:srgbClr val="DBEAFE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43" name="Image 1" descr="preencoded.png">
            <a:extLst>
              <a:ext uri="{FF2B5EF4-FFF2-40B4-BE49-F238E27FC236}">
                <a16:creationId xmlns:a16="http://schemas.microsoft.com/office/drawing/2014/main" id="{A139492B-936F-3F0F-092E-948E5D6264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60" r="-760"/>
          <a:stretch/>
        </p:blipFill>
        <p:spPr>
          <a:xfrm>
            <a:off x="838505" y="2273605"/>
            <a:ext cx="152705" cy="171907"/>
          </a:xfrm>
          <a:prstGeom prst="rect">
            <a:avLst/>
          </a:prstGeom>
        </p:spPr>
      </p:pic>
      <p:sp>
        <p:nvSpPr>
          <p:cNvPr id="44" name="Shape 40">
            <a:extLst>
              <a:ext uri="{FF2B5EF4-FFF2-40B4-BE49-F238E27FC236}">
                <a16:creationId xmlns:a16="http://schemas.microsoft.com/office/drawing/2014/main" id="{B505DD40-5EF0-374E-3191-4169420D291A}"/>
              </a:ext>
            </a:extLst>
          </p:cNvPr>
          <p:cNvSpPr/>
          <p:nvPr/>
        </p:nvSpPr>
        <p:spPr>
          <a:xfrm>
            <a:off x="1371600" y="3226918"/>
            <a:ext cx="5477256" cy="1067105"/>
          </a:xfrm>
          <a:prstGeom prst="roundRect">
            <a:avLst>
              <a:gd name="adj" fmla="val 6121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5" name="Text 41">
            <a:extLst>
              <a:ext uri="{FF2B5EF4-FFF2-40B4-BE49-F238E27FC236}">
                <a16:creationId xmlns:a16="http://schemas.microsoft.com/office/drawing/2014/main" id="{BA84A140-3DE4-2362-FDA0-C665EBF58C92}"/>
              </a:ext>
            </a:extLst>
          </p:cNvPr>
          <p:cNvSpPr txBox="1"/>
          <p:nvPr/>
        </p:nvSpPr>
        <p:spPr>
          <a:xfrm>
            <a:off x="1533449" y="3407969"/>
            <a:ext cx="15864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Patient Selection</a:t>
            </a:r>
            <a:endParaRPr lang="en-US" sz="1300" dirty="0"/>
          </a:p>
        </p:txBody>
      </p:sp>
      <p:sp>
        <p:nvSpPr>
          <p:cNvPr id="46" name="Text 42">
            <a:extLst>
              <a:ext uri="{FF2B5EF4-FFF2-40B4-BE49-F238E27FC236}">
                <a16:creationId xmlns:a16="http://schemas.microsoft.com/office/drawing/2014/main" id="{4680BAC1-00AC-A89F-B646-7E2CA5B9A777}"/>
              </a:ext>
            </a:extLst>
          </p:cNvPr>
          <p:cNvSpPr txBox="1"/>
          <p:nvPr/>
        </p:nvSpPr>
        <p:spPr>
          <a:xfrm>
            <a:off x="1533449" y="3703320"/>
            <a:ext cx="4691786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Adult patients with Sepsis and Acute Kidney Injury (AKI). Focused on early identification within 48 hours of ICU admission.</a:t>
            </a:r>
            <a:endParaRPr lang="en-US" sz="1000" dirty="0"/>
          </a:p>
        </p:txBody>
      </p:sp>
      <p:sp>
        <p:nvSpPr>
          <p:cNvPr id="47" name="Shape 43">
            <a:extLst>
              <a:ext uri="{FF2B5EF4-FFF2-40B4-BE49-F238E27FC236}">
                <a16:creationId xmlns:a16="http://schemas.microsoft.com/office/drawing/2014/main" id="{9A37C495-F85C-BA1E-F3FE-F35855C4519F}"/>
              </a:ext>
            </a:extLst>
          </p:cNvPr>
          <p:cNvSpPr/>
          <p:nvPr/>
        </p:nvSpPr>
        <p:spPr>
          <a:xfrm>
            <a:off x="685800" y="3226918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FFFFF"/>
          </a:solidFill>
          <a:ln w="25400">
            <a:solidFill>
              <a:srgbClr val="DBEAFE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48" name="Image 2" descr="preencoded.png">
            <a:extLst>
              <a:ext uri="{FF2B5EF4-FFF2-40B4-BE49-F238E27FC236}">
                <a16:creationId xmlns:a16="http://schemas.microsoft.com/office/drawing/2014/main" id="{9284FADC-D6F2-C1A0-8E21-B5380064D4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064" r="-1064"/>
          <a:stretch/>
        </p:blipFill>
        <p:spPr>
          <a:xfrm>
            <a:off x="804672" y="3370478"/>
            <a:ext cx="219456" cy="171907"/>
          </a:xfrm>
          <a:prstGeom prst="rect">
            <a:avLst/>
          </a:prstGeom>
        </p:spPr>
      </p:pic>
      <p:sp>
        <p:nvSpPr>
          <p:cNvPr id="49" name="Shape 44">
            <a:extLst>
              <a:ext uri="{FF2B5EF4-FFF2-40B4-BE49-F238E27FC236}">
                <a16:creationId xmlns:a16="http://schemas.microsoft.com/office/drawing/2014/main" id="{356745DE-666B-EC4A-45B0-5E2541178AC0}"/>
              </a:ext>
            </a:extLst>
          </p:cNvPr>
          <p:cNvSpPr/>
          <p:nvPr/>
        </p:nvSpPr>
        <p:spPr>
          <a:xfrm>
            <a:off x="1371600" y="4324706"/>
            <a:ext cx="5477256" cy="1067105"/>
          </a:xfrm>
          <a:prstGeom prst="roundRect">
            <a:avLst>
              <a:gd name="adj" fmla="val 6121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0" name="Text 45">
            <a:extLst>
              <a:ext uri="{FF2B5EF4-FFF2-40B4-BE49-F238E27FC236}">
                <a16:creationId xmlns:a16="http://schemas.microsoft.com/office/drawing/2014/main" id="{66FE10DE-5B2D-23C7-3356-B6425A3D5A46}"/>
              </a:ext>
            </a:extLst>
          </p:cNvPr>
          <p:cNvSpPr txBox="1"/>
          <p:nvPr/>
        </p:nvSpPr>
        <p:spPr>
          <a:xfrm>
            <a:off x="1533449" y="4504842"/>
            <a:ext cx="22247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Deep Learning Modeling</a:t>
            </a:r>
            <a:endParaRPr lang="en-US" sz="1300" dirty="0"/>
          </a:p>
        </p:txBody>
      </p:sp>
      <p:sp>
        <p:nvSpPr>
          <p:cNvPr id="51" name="Text 46">
            <a:extLst>
              <a:ext uri="{FF2B5EF4-FFF2-40B4-BE49-F238E27FC236}">
                <a16:creationId xmlns:a16="http://schemas.microsoft.com/office/drawing/2014/main" id="{FF5A2AFA-463F-D955-098C-DC516FBCC4FF}"/>
              </a:ext>
            </a:extLst>
          </p:cNvPr>
          <p:cNvSpPr txBox="1"/>
          <p:nvPr/>
        </p:nvSpPr>
        <p:spPr>
          <a:xfrm>
            <a:off x="1533449" y="4800194"/>
            <a:ext cx="4834433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40A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Utilized Deep Autoencoder to extract latent features from high-dimensional clinical data, capturing complex non-linear relationships.</a:t>
            </a:r>
            <a:endParaRPr lang="en-US" sz="1000" dirty="0"/>
          </a:p>
        </p:txBody>
      </p:sp>
      <p:sp>
        <p:nvSpPr>
          <p:cNvPr id="52" name="Shape 47">
            <a:extLst>
              <a:ext uri="{FF2B5EF4-FFF2-40B4-BE49-F238E27FC236}">
                <a16:creationId xmlns:a16="http://schemas.microsoft.com/office/drawing/2014/main" id="{984B7E47-275C-4A77-A1BB-4CDDF224BDC0}"/>
              </a:ext>
            </a:extLst>
          </p:cNvPr>
          <p:cNvSpPr/>
          <p:nvPr/>
        </p:nvSpPr>
        <p:spPr>
          <a:xfrm>
            <a:off x="685800" y="4324706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FFFFF"/>
          </a:solidFill>
          <a:ln w="25400">
            <a:solidFill>
              <a:srgbClr val="DBEAFE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53" name="Image 3" descr="preencoded.png">
            <a:extLst>
              <a:ext uri="{FF2B5EF4-FFF2-40B4-BE49-F238E27FC236}">
                <a16:creationId xmlns:a16="http://schemas.microsoft.com/office/drawing/2014/main" id="{21AE81CA-207B-660A-17AA-1A934C90FA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064" r="-1064"/>
          <a:stretch/>
        </p:blipFill>
        <p:spPr>
          <a:xfrm>
            <a:off x="804672" y="4467352"/>
            <a:ext cx="219456" cy="171907"/>
          </a:xfrm>
          <a:prstGeom prst="rect">
            <a:avLst/>
          </a:prstGeom>
        </p:spPr>
      </p:pic>
      <p:sp>
        <p:nvSpPr>
          <p:cNvPr id="54" name="Shape 48">
            <a:extLst>
              <a:ext uri="{FF2B5EF4-FFF2-40B4-BE49-F238E27FC236}">
                <a16:creationId xmlns:a16="http://schemas.microsoft.com/office/drawing/2014/main" id="{6B302084-4A43-3983-74FD-2977C4528684}"/>
              </a:ext>
            </a:extLst>
          </p:cNvPr>
          <p:cNvSpPr/>
          <p:nvPr/>
        </p:nvSpPr>
        <p:spPr>
          <a:xfrm>
            <a:off x="1371600" y="5446979"/>
            <a:ext cx="5477256" cy="1067105"/>
          </a:xfrm>
          <a:prstGeom prst="roundRect">
            <a:avLst>
              <a:gd name="adj" fmla="val 6121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5" name="Text 49">
            <a:extLst>
              <a:ext uri="{FF2B5EF4-FFF2-40B4-BE49-F238E27FC236}">
                <a16:creationId xmlns:a16="http://schemas.microsoft.com/office/drawing/2014/main" id="{38A75D39-B016-484F-69C1-C3DAAF0FD642}"/>
              </a:ext>
            </a:extLst>
          </p:cNvPr>
          <p:cNvSpPr txBox="1"/>
          <p:nvPr/>
        </p:nvSpPr>
        <p:spPr>
          <a:xfrm>
            <a:off x="1533449" y="5627116"/>
            <a:ext cx="17675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Clustering Analysis</a:t>
            </a:r>
            <a:endParaRPr lang="en-US" sz="1300" dirty="0"/>
          </a:p>
        </p:txBody>
      </p:sp>
      <p:sp>
        <p:nvSpPr>
          <p:cNvPr id="56" name="Text 50">
            <a:extLst>
              <a:ext uri="{FF2B5EF4-FFF2-40B4-BE49-F238E27FC236}">
                <a16:creationId xmlns:a16="http://schemas.microsoft.com/office/drawing/2014/main" id="{AC170B3E-DF03-0E10-2339-65B83F661681}"/>
              </a:ext>
            </a:extLst>
          </p:cNvPr>
          <p:cNvSpPr txBox="1"/>
          <p:nvPr/>
        </p:nvSpPr>
        <p:spPr>
          <a:xfrm>
            <a:off x="1533449" y="5922467"/>
            <a:ext cx="518647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Performed K-Means Clustering based on extracted features to determine optimal subphenotypes and assign patients to distinct groups.</a:t>
            </a:r>
            <a:endParaRPr lang="en-US" sz="1000" dirty="0"/>
          </a:p>
        </p:txBody>
      </p:sp>
      <p:sp>
        <p:nvSpPr>
          <p:cNvPr id="57" name="Shape 51">
            <a:extLst>
              <a:ext uri="{FF2B5EF4-FFF2-40B4-BE49-F238E27FC236}">
                <a16:creationId xmlns:a16="http://schemas.microsoft.com/office/drawing/2014/main" id="{E7F896C8-7A3C-040E-3A27-43B216587890}"/>
              </a:ext>
            </a:extLst>
          </p:cNvPr>
          <p:cNvSpPr/>
          <p:nvPr/>
        </p:nvSpPr>
        <p:spPr>
          <a:xfrm>
            <a:off x="685800" y="5446979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FFFFF"/>
          </a:solidFill>
          <a:ln w="25400">
            <a:solidFill>
              <a:srgbClr val="DBEAFE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58" name="Image 4" descr="preencoded.png">
            <a:extLst>
              <a:ext uri="{FF2B5EF4-FFF2-40B4-BE49-F238E27FC236}">
                <a16:creationId xmlns:a16="http://schemas.microsoft.com/office/drawing/2014/main" id="{C46C5A69-3A87-DE9A-BE2C-7481B649F7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842" b="-842"/>
          <a:stretch/>
        </p:blipFill>
        <p:spPr>
          <a:xfrm>
            <a:off x="819302" y="5589626"/>
            <a:ext cx="190195" cy="1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1E3A8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0" y="990295"/>
            <a:ext cx="12191695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 txBox="1"/>
          <p:nvPr/>
        </p:nvSpPr>
        <p:spPr>
          <a:xfrm>
            <a:off x="457200" y="371246"/>
            <a:ext cx="21241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D4ED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KEY OUTCOMES &amp; VISUALIZATION</a:t>
            </a:r>
            <a:endParaRPr lang="en-US" sz="900" dirty="0"/>
          </a:p>
        </p:txBody>
      </p:sp>
      <p:sp>
        <p:nvSpPr>
          <p:cNvPr id="7" name="Text 5"/>
          <p:cNvSpPr txBox="1"/>
          <p:nvPr/>
        </p:nvSpPr>
        <p:spPr>
          <a:xfrm>
            <a:off x="457200" y="533095"/>
            <a:ext cx="698693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11827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Key Outcomes: Mortality, Dialysis &amp; Clustering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10084918" y="780898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60A5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 txBox="1"/>
          <p:nvPr/>
        </p:nvSpPr>
        <p:spPr>
          <a:xfrm>
            <a:off x="10237622" y="724205"/>
            <a:ext cx="4526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Sub 1</a:t>
            </a:r>
            <a:endParaRPr lang="en-US" sz="1000" dirty="0"/>
          </a:p>
        </p:txBody>
      </p:sp>
      <p:sp>
        <p:nvSpPr>
          <p:cNvPr id="10" name="Text 8"/>
          <p:cNvSpPr txBox="1"/>
          <p:nvPr/>
        </p:nvSpPr>
        <p:spPr>
          <a:xfrm>
            <a:off x="10812780" y="724205"/>
            <a:ext cx="4526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Sub 2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11235233" y="780898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10B98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2" name="Text 10"/>
          <p:cNvSpPr txBox="1"/>
          <p:nvPr/>
        </p:nvSpPr>
        <p:spPr>
          <a:xfrm>
            <a:off x="11387938" y="724205"/>
            <a:ext cx="4526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Sub 3</a:t>
            </a:r>
            <a:endParaRPr lang="en-US" sz="10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rcRect t="-842" b="-842"/>
          <a:stretch/>
        </p:blipFill>
        <p:spPr>
          <a:xfrm>
            <a:off x="457200" y="1200607"/>
            <a:ext cx="190195" cy="171907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724205" y="1152144"/>
            <a:ext cx="150053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t-SNE Clustering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3901745" y="1171346"/>
            <a:ext cx="1076249" cy="228600"/>
          </a:xfrm>
          <a:prstGeom prst="roundRect">
            <a:avLst>
              <a:gd name="adj" fmla="val 66667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3"/>
          <p:cNvSpPr txBox="1"/>
          <p:nvPr/>
        </p:nvSpPr>
        <p:spPr>
          <a:xfrm>
            <a:off x="3978554" y="1200607"/>
            <a:ext cx="101041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 distinct clusters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457200" y="1495044"/>
            <a:ext cx="4524451" cy="3238805"/>
          </a:xfrm>
          <a:prstGeom prst="roundRect">
            <a:avLst>
              <a:gd name="adj" fmla="val 996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12700" dist="12700" dir="27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9" name="Shape 15"/>
          <p:cNvSpPr/>
          <p:nvPr/>
        </p:nvSpPr>
        <p:spPr>
          <a:xfrm>
            <a:off x="457200" y="4848149"/>
            <a:ext cx="4524451" cy="685800"/>
          </a:xfrm>
          <a:prstGeom prst="roundRect">
            <a:avLst>
              <a:gd name="adj" fmla="val 14815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6"/>
          <p:cNvSpPr txBox="1"/>
          <p:nvPr/>
        </p:nvSpPr>
        <p:spPr>
          <a:xfrm>
            <a:off x="580644" y="4981651"/>
            <a:ext cx="4205326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3A8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Insight: The three subphenotypes form distinct clusters, indicating clear differences in clinical characteristics.</a:t>
            </a:r>
            <a:endParaRPr lang="en-US" sz="10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83403" y="1200607"/>
            <a:ext cx="171907" cy="171907"/>
          </a:xfrm>
          <a:prstGeom prst="rect">
            <a:avLst/>
          </a:prstGeom>
        </p:spPr>
      </p:pic>
      <p:sp>
        <p:nvSpPr>
          <p:cNvPr id="22" name="Text 17"/>
          <p:cNvSpPr txBox="1"/>
          <p:nvPr/>
        </p:nvSpPr>
        <p:spPr>
          <a:xfrm>
            <a:off x="5531206" y="1152144"/>
            <a:ext cx="407273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Clinical Outcomes (28-Day Mortality &amp; Dialysis)</a:t>
            </a:r>
            <a:endParaRPr lang="en-US" sz="1300" dirty="0"/>
          </a:p>
        </p:txBody>
      </p:sp>
      <p:sp>
        <p:nvSpPr>
          <p:cNvPr id="23" name="Shape 18"/>
          <p:cNvSpPr/>
          <p:nvPr/>
        </p:nvSpPr>
        <p:spPr>
          <a:xfrm>
            <a:off x="5283403" y="1495044"/>
            <a:ext cx="6458407" cy="2095805"/>
          </a:xfrm>
          <a:prstGeom prst="roundRect">
            <a:avLst>
              <a:gd name="adj" fmla="val 2380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5"/>
          <a:srcRect l="-75" r="-75"/>
          <a:stretch/>
        </p:blipFill>
        <p:spPr>
          <a:xfrm>
            <a:off x="5406847" y="1619402"/>
            <a:ext cx="6210605" cy="1848002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5283403" y="3943807"/>
            <a:ext cx="1619402" cy="9144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6" name="Text 20"/>
          <p:cNvSpPr txBox="1"/>
          <p:nvPr/>
        </p:nvSpPr>
        <p:spPr>
          <a:xfrm>
            <a:off x="5292547" y="3715207"/>
            <a:ext cx="10671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4748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SUBPHENOTYPE</a:t>
            </a:r>
            <a:endParaRPr lang="en-US" sz="900" dirty="0"/>
          </a:p>
        </p:txBody>
      </p:sp>
      <p:sp>
        <p:nvSpPr>
          <p:cNvPr id="27" name="Shape 21"/>
          <p:cNvSpPr/>
          <p:nvPr/>
        </p:nvSpPr>
        <p:spPr>
          <a:xfrm>
            <a:off x="6896405" y="3943807"/>
            <a:ext cx="1619402" cy="9144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8" name="Text 22"/>
          <p:cNvSpPr txBox="1"/>
          <p:nvPr/>
        </p:nvSpPr>
        <p:spPr>
          <a:xfrm>
            <a:off x="6905549" y="3715207"/>
            <a:ext cx="121981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4748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28-DAY MORTALITY</a:t>
            </a:r>
            <a:endParaRPr lang="en-US" sz="900" dirty="0"/>
          </a:p>
        </p:txBody>
      </p:sp>
      <p:sp>
        <p:nvSpPr>
          <p:cNvPr id="29" name="Shape 23"/>
          <p:cNvSpPr/>
          <p:nvPr/>
        </p:nvSpPr>
        <p:spPr>
          <a:xfrm>
            <a:off x="8508492" y="3943807"/>
            <a:ext cx="1619402" cy="9144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0" name="Text 24"/>
          <p:cNvSpPr txBox="1"/>
          <p:nvPr/>
        </p:nvSpPr>
        <p:spPr>
          <a:xfrm>
            <a:off x="8518550" y="3715207"/>
            <a:ext cx="9436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4748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DIALYSIS REQ.</a:t>
            </a:r>
            <a:endParaRPr lang="en-US" sz="900" dirty="0"/>
          </a:p>
        </p:txBody>
      </p:sp>
      <p:sp>
        <p:nvSpPr>
          <p:cNvPr id="31" name="Shape 25"/>
          <p:cNvSpPr/>
          <p:nvPr/>
        </p:nvSpPr>
        <p:spPr>
          <a:xfrm>
            <a:off x="10121494" y="3943807"/>
            <a:ext cx="1619402" cy="9144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2" name="Text 26"/>
          <p:cNvSpPr txBox="1"/>
          <p:nvPr/>
        </p:nvSpPr>
        <p:spPr>
          <a:xfrm>
            <a:off x="10131552" y="3715207"/>
            <a:ext cx="9244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4748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RISK PROFILE</a:t>
            </a:r>
            <a:endParaRPr lang="en-US" sz="900" dirty="0"/>
          </a:p>
        </p:txBody>
      </p:sp>
      <p:sp>
        <p:nvSpPr>
          <p:cNvPr id="33" name="Shape 27"/>
          <p:cNvSpPr/>
          <p:nvPr/>
        </p:nvSpPr>
        <p:spPr>
          <a:xfrm>
            <a:off x="5283403" y="4301338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4" name="Text 28"/>
          <p:cNvSpPr txBox="1"/>
          <p:nvPr/>
        </p:nvSpPr>
        <p:spPr>
          <a:xfrm>
            <a:off x="5283403" y="4028846"/>
            <a:ext cx="4599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Sub 1</a:t>
            </a:r>
            <a:endParaRPr lang="en-US" sz="1000" dirty="0"/>
          </a:p>
        </p:txBody>
      </p:sp>
      <p:sp>
        <p:nvSpPr>
          <p:cNvPr id="35" name="Shape 29"/>
          <p:cNvSpPr/>
          <p:nvPr/>
        </p:nvSpPr>
        <p:spPr>
          <a:xfrm>
            <a:off x="6896405" y="4301338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6" name="Text 30"/>
          <p:cNvSpPr txBox="1"/>
          <p:nvPr/>
        </p:nvSpPr>
        <p:spPr>
          <a:xfrm>
            <a:off x="6896405" y="4028846"/>
            <a:ext cx="99303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23% Reference</a:t>
            </a:r>
            <a:endParaRPr lang="en-US" sz="1000" dirty="0"/>
          </a:p>
        </p:txBody>
      </p:sp>
      <p:sp>
        <p:nvSpPr>
          <p:cNvPr id="37" name="Shape 31"/>
          <p:cNvSpPr/>
          <p:nvPr/>
        </p:nvSpPr>
        <p:spPr>
          <a:xfrm>
            <a:off x="8508492" y="4301338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8" name="Text 32"/>
          <p:cNvSpPr txBox="1"/>
          <p:nvPr/>
        </p:nvSpPr>
        <p:spPr>
          <a:xfrm>
            <a:off x="8508492" y="4028846"/>
            <a:ext cx="9171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4% Reference</a:t>
            </a:r>
            <a:endParaRPr lang="en-US" sz="1000" dirty="0"/>
          </a:p>
        </p:txBody>
      </p:sp>
      <p:sp>
        <p:nvSpPr>
          <p:cNvPr id="39" name="Shape 33"/>
          <p:cNvSpPr/>
          <p:nvPr/>
        </p:nvSpPr>
        <p:spPr>
          <a:xfrm>
            <a:off x="10121494" y="4301338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0" name="Text 34"/>
          <p:cNvSpPr txBox="1"/>
          <p:nvPr/>
        </p:nvSpPr>
        <p:spPr>
          <a:xfrm>
            <a:off x="10121494" y="4028846"/>
            <a:ext cx="61173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Baseline</a:t>
            </a:r>
            <a:endParaRPr lang="en-US" sz="1000" dirty="0"/>
          </a:p>
        </p:txBody>
      </p:sp>
      <p:sp>
        <p:nvSpPr>
          <p:cNvPr id="41" name="Shape 35"/>
          <p:cNvSpPr/>
          <p:nvPr/>
        </p:nvSpPr>
        <p:spPr>
          <a:xfrm>
            <a:off x="5283403" y="4657039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2" name="Text 36"/>
          <p:cNvSpPr txBox="1"/>
          <p:nvPr/>
        </p:nvSpPr>
        <p:spPr>
          <a:xfrm>
            <a:off x="5283403" y="4385462"/>
            <a:ext cx="4599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Sub 2</a:t>
            </a:r>
            <a:endParaRPr lang="en-US" sz="1000" dirty="0"/>
          </a:p>
        </p:txBody>
      </p:sp>
      <p:sp>
        <p:nvSpPr>
          <p:cNvPr id="43" name="Shape 37"/>
          <p:cNvSpPr/>
          <p:nvPr/>
        </p:nvSpPr>
        <p:spPr>
          <a:xfrm>
            <a:off x="6896405" y="4657039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4" name="Text 38"/>
          <p:cNvSpPr txBox="1"/>
          <p:nvPr/>
        </p:nvSpPr>
        <p:spPr>
          <a:xfrm>
            <a:off x="6896405" y="4385462"/>
            <a:ext cx="13743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35% aOR 1.4 (1.2-1.6)</a:t>
            </a:r>
            <a:endParaRPr lang="en-US" sz="1000" dirty="0"/>
          </a:p>
        </p:txBody>
      </p:sp>
      <p:sp>
        <p:nvSpPr>
          <p:cNvPr id="45" name="Shape 39"/>
          <p:cNvSpPr/>
          <p:nvPr/>
        </p:nvSpPr>
        <p:spPr>
          <a:xfrm>
            <a:off x="8508492" y="4657039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6" name="Text 40"/>
          <p:cNvSpPr txBox="1"/>
          <p:nvPr/>
        </p:nvSpPr>
        <p:spPr>
          <a:xfrm>
            <a:off x="8508492" y="4385462"/>
            <a:ext cx="93543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7% Not Signif.</a:t>
            </a:r>
            <a:endParaRPr lang="en-US" sz="1000" dirty="0"/>
          </a:p>
        </p:txBody>
      </p:sp>
      <p:sp>
        <p:nvSpPr>
          <p:cNvPr id="47" name="Shape 41"/>
          <p:cNvSpPr/>
          <p:nvPr/>
        </p:nvSpPr>
        <p:spPr>
          <a:xfrm>
            <a:off x="10121494" y="4657039"/>
            <a:ext cx="1619402" cy="9144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8" name="Text 42"/>
          <p:cNvSpPr txBox="1"/>
          <p:nvPr/>
        </p:nvSpPr>
        <p:spPr>
          <a:xfrm>
            <a:off x="10121494" y="4385462"/>
            <a:ext cx="95463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Moderate Risk</a:t>
            </a:r>
            <a:endParaRPr lang="en-US" sz="1000" dirty="0"/>
          </a:p>
        </p:txBody>
      </p:sp>
      <p:sp>
        <p:nvSpPr>
          <p:cNvPr id="49" name="Text 43"/>
          <p:cNvSpPr txBox="1"/>
          <p:nvPr/>
        </p:nvSpPr>
        <p:spPr>
          <a:xfrm>
            <a:off x="5283403" y="4742078"/>
            <a:ext cx="4599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Sub 3</a:t>
            </a:r>
            <a:endParaRPr lang="en-US" sz="1000" dirty="0"/>
          </a:p>
        </p:txBody>
      </p:sp>
      <p:sp>
        <p:nvSpPr>
          <p:cNvPr id="50" name="Text 44"/>
          <p:cNvSpPr txBox="1"/>
          <p:nvPr/>
        </p:nvSpPr>
        <p:spPr>
          <a:xfrm>
            <a:off x="6896405" y="4742078"/>
            <a:ext cx="13743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49% aOR 1.9 (1.5-2.4)</a:t>
            </a:r>
            <a:endParaRPr lang="en-US" sz="1000" dirty="0"/>
          </a:p>
        </p:txBody>
      </p:sp>
      <p:sp>
        <p:nvSpPr>
          <p:cNvPr id="51" name="Text 45"/>
          <p:cNvSpPr txBox="1"/>
          <p:nvPr/>
        </p:nvSpPr>
        <p:spPr>
          <a:xfrm>
            <a:off x="8508492" y="4742078"/>
            <a:ext cx="13743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26% aOR 3.6 (2.5-5.4)</a:t>
            </a:r>
            <a:endParaRPr lang="en-US" sz="1000" dirty="0"/>
          </a:p>
        </p:txBody>
      </p:sp>
      <p:sp>
        <p:nvSpPr>
          <p:cNvPr id="52" name="Text 46"/>
          <p:cNvSpPr txBox="1"/>
          <p:nvPr/>
        </p:nvSpPr>
        <p:spPr>
          <a:xfrm>
            <a:off x="10121494" y="4742078"/>
            <a:ext cx="6592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High Risk</a:t>
            </a:r>
            <a:endParaRPr lang="en-US" sz="1000" dirty="0"/>
          </a:p>
        </p:txBody>
      </p:sp>
      <p:sp>
        <p:nvSpPr>
          <p:cNvPr id="53" name="Shape 47"/>
          <p:cNvSpPr/>
          <p:nvPr/>
        </p:nvSpPr>
        <p:spPr>
          <a:xfrm>
            <a:off x="0" y="6467551"/>
            <a:ext cx="12191695" cy="390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4" name="Shape 48"/>
          <p:cNvSpPr/>
          <p:nvPr/>
        </p:nvSpPr>
        <p:spPr>
          <a:xfrm>
            <a:off x="0" y="6467551"/>
            <a:ext cx="12191695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5" name="Text 49"/>
          <p:cNvSpPr txBox="1"/>
          <p:nvPr/>
        </p:nvSpPr>
        <p:spPr>
          <a:xfrm>
            <a:off x="457200" y="6581851"/>
            <a:ext cx="10387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Results &amp; Analysis</a:t>
            </a:r>
            <a:endParaRPr lang="en-US" sz="900" dirty="0"/>
          </a:p>
        </p:txBody>
      </p:sp>
      <p:sp>
        <p:nvSpPr>
          <p:cNvPr id="56" name="Text 50"/>
          <p:cNvSpPr txBox="1"/>
          <p:nvPr/>
        </p:nvSpPr>
        <p:spPr>
          <a:xfrm>
            <a:off x="8123530" y="6581851"/>
            <a:ext cx="15243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* aOR: Adjusted Odds Ratio</a:t>
            </a:r>
            <a:endParaRPr lang="en-US" sz="900" dirty="0"/>
          </a:p>
        </p:txBody>
      </p:sp>
      <p:sp>
        <p:nvSpPr>
          <p:cNvPr id="57" name="Text 51"/>
          <p:cNvSpPr txBox="1"/>
          <p:nvPr/>
        </p:nvSpPr>
        <p:spPr>
          <a:xfrm>
            <a:off x="9710014" y="6581851"/>
            <a:ext cx="13716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* CI: Confidence Interval</a:t>
            </a:r>
            <a:endParaRPr lang="en-US" sz="900" dirty="0"/>
          </a:p>
        </p:txBody>
      </p:sp>
      <p:sp>
        <p:nvSpPr>
          <p:cNvPr id="58" name="Text 52"/>
          <p:cNvSpPr txBox="1"/>
          <p:nvPr/>
        </p:nvSpPr>
        <p:spPr>
          <a:xfrm>
            <a:off x="11141964" y="6581851"/>
            <a:ext cx="1243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900" dirty="0"/>
          </a:p>
        </p:txBody>
      </p:sp>
      <p:sp>
        <p:nvSpPr>
          <p:cNvPr id="59" name="Text 53"/>
          <p:cNvSpPr txBox="1"/>
          <p:nvPr/>
        </p:nvSpPr>
        <p:spPr>
          <a:xfrm>
            <a:off x="11325758" y="6581851"/>
            <a:ext cx="495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Page 03</a:t>
            </a:r>
            <a:endParaRPr lang="en-US" sz="900" dirty="0"/>
          </a:p>
        </p:txBody>
      </p:sp>
      <p:sp>
        <p:nvSpPr>
          <p:cNvPr id="60" name="Shape 8">
            <a:extLst>
              <a:ext uri="{FF2B5EF4-FFF2-40B4-BE49-F238E27FC236}">
                <a16:creationId xmlns:a16="http://schemas.microsoft.com/office/drawing/2014/main" id="{D1D83D37-BB3E-F65A-90B1-5767D22ACF79}"/>
              </a:ext>
            </a:extLst>
          </p:cNvPr>
          <p:cNvSpPr/>
          <p:nvPr/>
        </p:nvSpPr>
        <p:spPr>
          <a:xfrm>
            <a:off x="4706722" y="5073395"/>
            <a:ext cx="7315200" cy="1429207"/>
          </a:xfrm>
          <a:prstGeom prst="roundRect">
            <a:avLst>
              <a:gd name="adj" fmla="val 3412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1" name="Shape 9">
            <a:extLst>
              <a:ext uri="{FF2B5EF4-FFF2-40B4-BE49-F238E27FC236}">
                <a16:creationId xmlns:a16="http://schemas.microsoft.com/office/drawing/2014/main" id="{21C9AE8D-37FD-8DBE-01F6-6274991BC265}"/>
              </a:ext>
            </a:extLst>
          </p:cNvPr>
          <p:cNvSpPr/>
          <p:nvPr/>
        </p:nvSpPr>
        <p:spPr>
          <a:xfrm>
            <a:off x="4906061" y="5273649"/>
            <a:ext cx="371246" cy="457200"/>
          </a:xfrm>
          <a:prstGeom prst="roundRect">
            <a:avLst>
              <a:gd name="adj" fmla="val 246306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62" name="Image 3" descr="preencoded.png">
            <a:extLst>
              <a:ext uri="{FF2B5EF4-FFF2-40B4-BE49-F238E27FC236}">
                <a16:creationId xmlns:a16="http://schemas.microsoft.com/office/drawing/2014/main" id="{7CA80E59-2D91-A5EB-7008-0D54649E5F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20361" y="5392521"/>
            <a:ext cx="142646" cy="190195"/>
          </a:xfrm>
          <a:prstGeom prst="rect">
            <a:avLst/>
          </a:prstGeom>
        </p:spPr>
      </p:pic>
      <p:sp>
        <p:nvSpPr>
          <p:cNvPr id="63" name="Text 14">
            <a:extLst>
              <a:ext uri="{FF2B5EF4-FFF2-40B4-BE49-F238E27FC236}">
                <a16:creationId xmlns:a16="http://schemas.microsoft.com/office/drawing/2014/main" id="{C9E3C210-6A79-0B96-40E0-63E7851AB796}"/>
              </a:ext>
            </a:extLst>
          </p:cNvPr>
          <p:cNvSpPr txBox="1"/>
          <p:nvPr/>
        </p:nvSpPr>
        <p:spPr>
          <a:xfrm>
            <a:off x="5430012" y="5273649"/>
            <a:ext cx="104333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CA3A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FINDING</a:t>
            </a:r>
            <a:endParaRPr lang="en-US" sz="1000" dirty="0"/>
          </a:p>
        </p:txBody>
      </p:sp>
      <p:sp>
        <p:nvSpPr>
          <p:cNvPr id="64" name="Text 15">
            <a:extLst>
              <a:ext uri="{FF2B5EF4-FFF2-40B4-BE49-F238E27FC236}">
                <a16:creationId xmlns:a16="http://schemas.microsoft.com/office/drawing/2014/main" id="{8D4EA44F-D2F5-542D-DF6C-EAE6E65AC483}"/>
              </a:ext>
            </a:extLst>
          </p:cNvPr>
          <p:cNvSpPr txBox="1"/>
          <p:nvPr/>
        </p:nvSpPr>
        <p:spPr>
          <a:xfrm>
            <a:off x="5430012" y="5520537"/>
            <a:ext cx="6501384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Using deep learning and clustering, we successfully identified three distinct SA-AKI subphenotypes with differing prognoses using only routinely collected clinical data.</a:t>
            </a:r>
            <a:endParaRPr lang="en-US" sz="1300" dirty="0"/>
          </a:p>
        </p:txBody>
      </p:sp>
      <p:pic>
        <p:nvPicPr>
          <p:cNvPr id="65" name="Picture 2" descr="Figure 2.">
            <a:extLst>
              <a:ext uri="{FF2B5EF4-FFF2-40B4-BE49-F238E27FC236}">
                <a16:creationId xmlns:a16="http://schemas.microsoft.com/office/drawing/2014/main" id="{E610FAD0-49F8-CED6-1C72-860ADBEB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 b="28624"/>
          <a:stretch>
            <a:fillRect/>
          </a:stretch>
        </p:blipFill>
        <p:spPr bwMode="auto">
          <a:xfrm>
            <a:off x="68370" y="1794372"/>
            <a:ext cx="4788243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1714500"/>
          </a:xfrm>
          <a:prstGeom prst="rect">
            <a:avLst/>
          </a:prstGeom>
          <a:solidFill>
            <a:srgbClr val="1E3A8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9982505" y="228600"/>
            <a:ext cx="1828800" cy="914400"/>
          </a:xfrm>
          <a:prstGeom prst="roundRect">
            <a:avLst>
              <a:gd name="adj" fmla="val 8333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 txBox="1"/>
          <p:nvPr/>
        </p:nvSpPr>
        <p:spPr>
          <a:xfrm>
            <a:off x="381305" y="247802"/>
            <a:ext cx="15764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BFDB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 OVERVIEW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381305" y="466344"/>
            <a:ext cx="480060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Precision Medicine in Sepsis:</a:t>
            </a:r>
            <a:endParaRPr lang="en-US" sz="2700" dirty="0"/>
          </a:p>
        </p:txBody>
      </p:sp>
      <p:sp>
        <p:nvSpPr>
          <p:cNvPr id="8" name="Text 6"/>
          <p:cNvSpPr txBox="1"/>
          <p:nvPr/>
        </p:nvSpPr>
        <p:spPr>
          <a:xfrm>
            <a:off x="381305" y="895198"/>
            <a:ext cx="7467905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Machine Learning-Derived Clinical Phenotypes</a:t>
            </a:r>
            <a:endParaRPr lang="en-US" sz="2700" dirty="0"/>
          </a:p>
        </p:txBody>
      </p:sp>
      <p:sp>
        <p:nvSpPr>
          <p:cNvPr id="9" name="Text 7"/>
          <p:cNvSpPr txBox="1"/>
          <p:nvPr/>
        </p:nvSpPr>
        <p:spPr>
          <a:xfrm>
            <a:off x="10105949" y="362102"/>
            <a:ext cx="12481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DBEA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BASED ON RESEARCH</a:t>
            </a:r>
            <a:endParaRPr lang="en-US" sz="900" dirty="0"/>
          </a:p>
        </p:txBody>
      </p:sp>
      <p:sp>
        <p:nvSpPr>
          <p:cNvPr id="10" name="Text 8"/>
          <p:cNvSpPr txBox="1"/>
          <p:nvPr/>
        </p:nvSpPr>
        <p:spPr>
          <a:xfrm>
            <a:off x="10105949" y="562356"/>
            <a:ext cx="1162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JAMA 2019</a:t>
            </a:r>
            <a:endParaRPr lang="en-US" sz="1500" dirty="0"/>
          </a:p>
        </p:txBody>
      </p:sp>
      <p:sp>
        <p:nvSpPr>
          <p:cNvPr id="11" name="Text 9"/>
          <p:cNvSpPr txBox="1"/>
          <p:nvPr/>
        </p:nvSpPr>
        <p:spPr>
          <a:xfrm>
            <a:off x="10105949" y="857707"/>
            <a:ext cx="810158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BFDB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Seymour et al.</a:t>
            </a:r>
            <a:endParaRPr lang="en-US" sz="900" dirty="0"/>
          </a:p>
        </p:txBody>
      </p:sp>
      <p:sp>
        <p:nvSpPr>
          <p:cNvPr id="12" name="Text 10"/>
          <p:cNvSpPr txBox="1"/>
          <p:nvPr/>
        </p:nvSpPr>
        <p:spPr>
          <a:xfrm>
            <a:off x="381305" y="1399946"/>
            <a:ext cx="763432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3F4F6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Identifying distinct clinical trajectories to overcome the limitations of traditional sepsis management.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0" y="6467551"/>
            <a:ext cx="12191695" cy="390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12"/>
          <p:cNvSpPr/>
          <p:nvPr/>
        </p:nvSpPr>
        <p:spPr>
          <a:xfrm>
            <a:off x="0" y="6467551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Text 13"/>
          <p:cNvSpPr txBox="1"/>
          <p:nvPr/>
        </p:nvSpPr>
        <p:spPr>
          <a:xfrm>
            <a:off x="381305" y="6601054"/>
            <a:ext cx="68397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Derivation, Validation, and Potential Treatment Implications of Novel Clinical Phenotypes for Sepsis (JAMA. 2019;321(20):2003-2017)</a:t>
            </a:r>
            <a:endParaRPr lang="en-US" sz="900" dirty="0"/>
          </a:p>
        </p:txBody>
      </p:sp>
      <p:sp>
        <p:nvSpPr>
          <p:cNvPr id="16" name="Text 14"/>
          <p:cNvSpPr txBox="1"/>
          <p:nvPr/>
        </p:nvSpPr>
        <p:spPr>
          <a:xfrm>
            <a:off x="11244377" y="6601054"/>
            <a:ext cx="6574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Slide 1 of 3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381305" y="2120900"/>
            <a:ext cx="5619902" cy="2133295"/>
          </a:xfrm>
          <a:prstGeom prst="roundRect">
            <a:avLst>
              <a:gd name="adj" fmla="val 2296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6"/>
          <p:cNvSpPr/>
          <p:nvPr/>
        </p:nvSpPr>
        <p:spPr>
          <a:xfrm>
            <a:off x="381305" y="2120900"/>
            <a:ext cx="38405" cy="2133295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5315407" y="2235200"/>
            <a:ext cx="571500" cy="57150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609905" y="2632964"/>
            <a:ext cx="323698" cy="381305"/>
          </a:xfrm>
          <a:prstGeom prst="roundRect">
            <a:avLst>
              <a:gd name="adj" fmla="val 282486"/>
            </a:avLst>
          </a:prstGeom>
          <a:solidFill>
            <a:srgbClr val="FEE2E2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5800" y="2720746"/>
            <a:ext cx="171907" cy="171907"/>
          </a:xfrm>
          <a:prstGeom prst="rect">
            <a:avLst/>
          </a:prstGeom>
        </p:spPr>
      </p:pic>
      <p:sp>
        <p:nvSpPr>
          <p:cNvPr id="22" name="Text 18"/>
          <p:cNvSpPr txBox="1"/>
          <p:nvPr/>
        </p:nvSpPr>
        <p:spPr>
          <a:xfrm>
            <a:off x="1047902" y="2708859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Clinical Challenge</a:t>
            </a:r>
            <a:endParaRPr lang="en-US" sz="1500" dirty="0"/>
          </a:p>
        </p:txBody>
      </p:sp>
      <p:sp>
        <p:nvSpPr>
          <p:cNvPr id="23" name="Text 19"/>
          <p:cNvSpPr txBox="1"/>
          <p:nvPr/>
        </p:nvSpPr>
        <p:spPr>
          <a:xfrm>
            <a:off x="609905" y="3099308"/>
            <a:ext cx="3086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Sepsis is a highly heterogeneous syndrome.</a:t>
            </a:r>
            <a:endParaRPr lang="en-US" sz="1200" dirty="0"/>
          </a:p>
        </p:txBody>
      </p:sp>
      <p:sp>
        <p:nvSpPr>
          <p:cNvPr id="24" name="Text 20"/>
          <p:cNvSpPr txBox="1"/>
          <p:nvPr/>
        </p:nvSpPr>
        <p:spPr>
          <a:xfrm>
            <a:off x="609905" y="3385515"/>
            <a:ext cx="491032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Traditional diagnostic criteria pool dissimilar patients together, contributing to the repeated failure of "one-size-fits-all" clinical trials over the past 30 years.</a:t>
            </a:r>
            <a:endParaRPr lang="en-US" sz="1000" dirty="0"/>
          </a:p>
        </p:txBody>
      </p:sp>
      <p:sp>
        <p:nvSpPr>
          <p:cNvPr id="25" name="Shape 21"/>
          <p:cNvSpPr/>
          <p:nvPr/>
        </p:nvSpPr>
        <p:spPr>
          <a:xfrm>
            <a:off x="6191402" y="2120900"/>
            <a:ext cx="5619902" cy="2133295"/>
          </a:xfrm>
          <a:prstGeom prst="roundRect">
            <a:avLst>
              <a:gd name="adj" fmla="val 2296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6" name="Shape 22"/>
          <p:cNvSpPr/>
          <p:nvPr/>
        </p:nvSpPr>
        <p:spPr>
          <a:xfrm>
            <a:off x="6191402" y="2120900"/>
            <a:ext cx="38405" cy="2133295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5">
            <a:alphaModFix amt="5000"/>
          </a:blip>
          <a:srcRect/>
          <a:stretch/>
        </p:blipFill>
        <p:spPr>
          <a:xfrm>
            <a:off x="11125505" y="2235200"/>
            <a:ext cx="571500" cy="571500"/>
          </a:xfrm>
          <a:prstGeom prst="rect">
            <a:avLst/>
          </a:prstGeom>
        </p:spPr>
      </p:pic>
      <p:sp>
        <p:nvSpPr>
          <p:cNvPr id="28" name="Shape 23"/>
          <p:cNvSpPr/>
          <p:nvPr/>
        </p:nvSpPr>
        <p:spPr>
          <a:xfrm>
            <a:off x="6420002" y="2632964"/>
            <a:ext cx="323698" cy="381305"/>
          </a:xfrm>
          <a:prstGeom prst="roundRect">
            <a:avLst>
              <a:gd name="adj" fmla="val 282486"/>
            </a:avLst>
          </a:prstGeom>
          <a:solidFill>
            <a:srgbClr val="D1FAE5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95898" y="2720746"/>
            <a:ext cx="171907" cy="171907"/>
          </a:xfrm>
          <a:prstGeom prst="rect">
            <a:avLst/>
          </a:prstGeom>
        </p:spPr>
      </p:pic>
      <p:sp>
        <p:nvSpPr>
          <p:cNvPr id="30" name="Text 24"/>
          <p:cNvSpPr txBox="1"/>
          <p:nvPr/>
        </p:nvSpPr>
        <p:spPr>
          <a:xfrm>
            <a:off x="6858000" y="2708859"/>
            <a:ext cx="1800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 Objective</a:t>
            </a:r>
            <a:endParaRPr lang="en-US" sz="1500" dirty="0"/>
          </a:p>
        </p:txBody>
      </p:sp>
      <p:sp>
        <p:nvSpPr>
          <p:cNvPr id="31" name="Text 25"/>
          <p:cNvSpPr txBox="1"/>
          <p:nvPr/>
        </p:nvSpPr>
        <p:spPr>
          <a:xfrm>
            <a:off x="6420002" y="3099308"/>
            <a:ext cx="46863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identify clinically and biologically meaningful sepsis phenotypes.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6420002" y="3385515"/>
            <a:ext cx="519653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Using data-driven approaches to classify patients into distinct subgroups, enabling the transition toward precision medicine and targeted therapies.</a:t>
            </a:r>
            <a:endParaRPr lang="en-US" sz="1000" dirty="0"/>
          </a:p>
        </p:txBody>
      </p:sp>
      <p:sp>
        <p:nvSpPr>
          <p:cNvPr id="33" name="Shape 27"/>
          <p:cNvSpPr/>
          <p:nvPr/>
        </p:nvSpPr>
        <p:spPr>
          <a:xfrm>
            <a:off x="381305" y="4445305"/>
            <a:ext cx="7563002" cy="1981505"/>
          </a:xfrm>
          <a:prstGeom prst="roundRect">
            <a:avLst>
              <a:gd name="adj" fmla="val 2662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7"/>
          <a:srcRect l="-760" r="-760"/>
          <a:stretch/>
        </p:blipFill>
        <p:spPr>
          <a:xfrm>
            <a:off x="543154" y="4778146"/>
            <a:ext cx="152705" cy="171907"/>
          </a:xfrm>
          <a:prstGeom prst="rect">
            <a:avLst/>
          </a:prstGeom>
        </p:spPr>
      </p:pic>
      <p:sp>
        <p:nvSpPr>
          <p:cNvPr id="35" name="Text 28"/>
          <p:cNvSpPr txBox="1"/>
          <p:nvPr/>
        </p:nvSpPr>
        <p:spPr>
          <a:xfrm>
            <a:off x="771754" y="4758944"/>
            <a:ext cx="243413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SENECA Project Methodology</a:t>
            </a:r>
            <a:endParaRPr lang="en-US" sz="1300" dirty="0"/>
          </a:p>
        </p:txBody>
      </p:sp>
      <p:sp>
        <p:nvSpPr>
          <p:cNvPr id="36" name="Shape 29"/>
          <p:cNvSpPr/>
          <p:nvPr/>
        </p:nvSpPr>
        <p:spPr>
          <a:xfrm>
            <a:off x="543154" y="5111902"/>
            <a:ext cx="2343607" cy="1028700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7" name="Text 30"/>
          <p:cNvSpPr txBox="1"/>
          <p:nvPr/>
        </p:nvSpPr>
        <p:spPr>
          <a:xfrm>
            <a:off x="1354226" y="5254549"/>
            <a:ext cx="8860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47,712</a:t>
            </a:r>
            <a:endParaRPr lang="en-US" sz="1800" dirty="0"/>
          </a:p>
        </p:txBody>
      </p:sp>
      <p:sp>
        <p:nvSpPr>
          <p:cNvPr id="38" name="Text 31"/>
          <p:cNvSpPr txBox="1"/>
          <p:nvPr/>
        </p:nvSpPr>
        <p:spPr>
          <a:xfrm>
            <a:off x="1244498" y="5549900"/>
            <a:ext cx="10195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PATIENTS</a:t>
            </a:r>
            <a:endParaRPr lang="en-US" sz="900" dirty="0"/>
          </a:p>
        </p:txBody>
      </p:sp>
      <p:sp>
        <p:nvSpPr>
          <p:cNvPr id="39" name="Text 32"/>
          <p:cNvSpPr txBox="1"/>
          <p:nvPr/>
        </p:nvSpPr>
        <p:spPr>
          <a:xfrm>
            <a:off x="1260958" y="5730951"/>
            <a:ext cx="9912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Derivation (16k) +</a:t>
            </a:r>
            <a:endParaRPr lang="en-US" sz="900" dirty="0"/>
          </a:p>
        </p:txBody>
      </p:sp>
      <p:sp>
        <p:nvSpPr>
          <p:cNvPr id="40" name="Text 33"/>
          <p:cNvSpPr txBox="1"/>
          <p:nvPr/>
        </p:nvSpPr>
        <p:spPr>
          <a:xfrm>
            <a:off x="1309421" y="5873598"/>
            <a:ext cx="8961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Validation (31k)</a:t>
            </a:r>
            <a:endParaRPr lang="en-US" sz="900" dirty="0"/>
          </a:p>
        </p:txBody>
      </p:sp>
      <p:sp>
        <p:nvSpPr>
          <p:cNvPr id="41" name="Shape 34"/>
          <p:cNvSpPr/>
          <p:nvPr/>
        </p:nvSpPr>
        <p:spPr>
          <a:xfrm>
            <a:off x="2991917" y="5111902"/>
            <a:ext cx="2343607" cy="1028700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2" name="Text 35"/>
          <p:cNvSpPr txBox="1"/>
          <p:nvPr/>
        </p:nvSpPr>
        <p:spPr>
          <a:xfrm>
            <a:off x="4027932" y="5254549"/>
            <a:ext cx="4389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29</a:t>
            </a:r>
            <a:endParaRPr lang="en-US" sz="1800" dirty="0"/>
          </a:p>
        </p:txBody>
      </p:sp>
      <p:sp>
        <p:nvSpPr>
          <p:cNvPr id="43" name="Text 36"/>
          <p:cNvSpPr txBox="1"/>
          <p:nvPr/>
        </p:nvSpPr>
        <p:spPr>
          <a:xfrm>
            <a:off x="3575304" y="5549900"/>
            <a:ext cx="125730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VARIABLES</a:t>
            </a:r>
            <a:endParaRPr lang="en-US" sz="900" dirty="0"/>
          </a:p>
        </p:txBody>
      </p:sp>
      <p:sp>
        <p:nvSpPr>
          <p:cNvPr id="44" name="Text 37"/>
          <p:cNvSpPr txBox="1"/>
          <p:nvPr/>
        </p:nvSpPr>
        <p:spPr>
          <a:xfrm>
            <a:off x="3610051" y="5730951"/>
            <a:ext cx="11914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Demographics, Vitals,</a:t>
            </a:r>
            <a:endParaRPr lang="en-US" sz="900" dirty="0"/>
          </a:p>
        </p:txBody>
      </p:sp>
      <p:sp>
        <p:nvSpPr>
          <p:cNvPr id="45" name="Text 38"/>
          <p:cNvSpPr txBox="1"/>
          <p:nvPr/>
        </p:nvSpPr>
        <p:spPr>
          <a:xfrm>
            <a:off x="4036162" y="5873598"/>
            <a:ext cx="3337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Labs</a:t>
            </a:r>
            <a:endParaRPr lang="en-US" sz="900" dirty="0"/>
          </a:p>
        </p:txBody>
      </p:sp>
      <p:sp>
        <p:nvSpPr>
          <p:cNvPr id="46" name="Shape 39"/>
          <p:cNvSpPr/>
          <p:nvPr/>
        </p:nvSpPr>
        <p:spPr>
          <a:xfrm>
            <a:off x="5440680" y="5111902"/>
            <a:ext cx="2343607" cy="1028700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7" name="Text 40"/>
          <p:cNvSpPr txBox="1"/>
          <p:nvPr/>
        </p:nvSpPr>
        <p:spPr>
          <a:xfrm>
            <a:off x="6497726" y="5254549"/>
            <a:ext cx="4005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</a:t>
            </a:r>
            <a:endParaRPr lang="en-US" sz="1800" dirty="0"/>
          </a:p>
        </p:txBody>
      </p:sp>
      <p:sp>
        <p:nvSpPr>
          <p:cNvPr id="48" name="Text 41"/>
          <p:cNvSpPr txBox="1"/>
          <p:nvPr/>
        </p:nvSpPr>
        <p:spPr>
          <a:xfrm>
            <a:off x="6043270" y="5549900"/>
            <a:ext cx="12198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MACHINE LEARNING</a:t>
            </a:r>
            <a:endParaRPr lang="en-US" sz="900" dirty="0"/>
          </a:p>
        </p:txBody>
      </p:sp>
      <p:sp>
        <p:nvSpPr>
          <p:cNvPr id="49" name="Text 42"/>
          <p:cNvSpPr txBox="1"/>
          <p:nvPr/>
        </p:nvSpPr>
        <p:spPr>
          <a:xfrm>
            <a:off x="6093562" y="5730951"/>
            <a:ext cx="11247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Consensus k-means</a:t>
            </a:r>
            <a:endParaRPr lang="en-US" sz="900" dirty="0"/>
          </a:p>
        </p:txBody>
      </p:sp>
      <p:sp>
        <p:nvSpPr>
          <p:cNvPr id="50" name="Text 43"/>
          <p:cNvSpPr txBox="1"/>
          <p:nvPr/>
        </p:nvSpPr>
        <p:spPr>
          <a:xfrm>
            <a:off x="6349594" y="5873598"/>
            <a:ext cx="6099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Clustering</a:t>
            </a:r>
            <a:endParaRPr lang="en-US" sz="900" dirty="0"/>
          </a:p>
        </p:txBody>
      </p:sp>
      <p:sp>
        <p:nvSpPr>
          <p:cNvPr id="51" name="Shape 44"/>
          <p:cNvSpPr/>
          <p:nvPr/>
        </p:nvSpPr>
        <p:spPr>
          <a:xfrm>
            <a:off x="8128102" y="4445305"/>
            <a:ext cx="3685946" cy="1981505"/>
          </a:xfrm>
          <a:prstGeom prst="roundRect">
            <a:avLst>
              <a:gd name="adj" fmla="val 2662"/>
            </a:avLst>
          </a:prstGeom>
          <a:solidFill>
            <a:srgbClr val="1E3A8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2" name="Shape 45"/>
          <p:cNvSpPr/>
          <p:nvPr/>
        </p:nvSpPr>
        <p:spPr>
          <a:xfrm>
            <a:off x="9969703" y="2819095"/>
            <a:ext cx="3685946" cy="1981505"/>
          </a:xfrm>
          <a:prstGeom prst="roundRect">
            <a:avLst>
              <a:gd name="adj" fmla="val 46147"/>
            </a:avLst>
          </a:prstGeom>
          <a:solidFill>
            <a:srgbClr val="1E40A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53" name="Image 5" descr="preencoded.png"/>
          <p:cNvPicPr>
            <a:picLocks noChangeAspect="1"/>
          </p:cNvPicPr>
          <p:nvPr/>
        </p:nvPicPr>
        <p:blipFill>
          <a:blip r:embed="rId8"/>
          <a:srcRect l="-133" r="-133"/>
          <a:stretch/>
        </p:blipFill>
        <p:spPr>
          <a:xfrm>
            <a:off x="9883750" y="4839411"/>
            <a:ext cx="171907" cy="228600"/>
          </a:xfrm>
          <a:prstGeom prst="rect">
            <a:avLst/>
          </a:prstGeom>
        </p:spPr>
      </p:pic>
      <p:sp>
        <p:nvSpPr>
          <p:cNvPr id="54" name="Text 46"/>
          <p:cNvSpPr txBox="1"/>
          <p:nvPr/>
        </p:nvSpPr>
        <p:spPr>
          <a:xfrm>
            <a:off x="9426550" y="5210658"/>
            <a:ext cx="121523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Takeaway</a:t>
            </a:r>
            <a:endParaRPr lang="en-US" sz="1300" dirty="0"/>
          </a:p>
        </p:txBody>
      </p:sp>
      <p:sp>
        <p:nvSpPr>
          <p:cNvPr id="55" name="Text 47"/>
          <p:cNvSpPr txBox="1"/>
          <p:nvPr/>
        </p:nvSpPr>
        <p:spPr>
          <a:xfrm>
            <a:off x="8637422" y="5495950"/>
            <a:ext cx="27678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BEA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"One-size-fits-all" approaches are insufficient.</a:t>
            </a:r>
            <a:endParaRPr lang="en-US" sz="1000" dirty="0"/>
          </a:p>
        </p:txBody>
      </p:sp>
      <p:sp>
        <p:nvSpPr>
          <p:cNvPr id="56" name="Shape 48"/>
          <p:cNvSpPr/>
          <p:nvPr/>
        </p:nvSpPr>
        <p:spPr>
          <a:xfrm>
            <a:off x="9271102" y="5784901"/>
            <a:ext cx="1399946" cy="247802"/>
          </a:xfrm>
          <a:prstGeom prst="roundRect">
            <a:avLst>
              <a:gd name="adj" fmla="val 369004"/>
            </a:avLst>
          </a:prstGeom>
          <a:solidFill>
            <a:srgbClr val="1E40AF">
              <a:alpha val="50000"/>
            </a:srgbClr>
          </a:solidFill>
          <a:ln w="12700">
            <a:solidFill>
              <a:srgbClr val="60A5F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7" name="Text 49"/>
          <p:cNvSpPr txBox="1"/>
          <p:nvPr/>
        </p:nvSpPr>
        <p:spPr>
          <a:xfrm>
            <a:off x="9395460" y="5841594"/>
            <a:ext cx="12390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Shift to Precision Care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1914754"/>
          </a:xfrm>
          <a:prstGeom prst="rect">
            <a:avLst/>
          </a:prstGeom>
          <a:solidFill>
            <a:srgbClr val="1E3A8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3"/>
          <p:cNvSpPr txBox="1"/>
          <p:nvPr/>
        </p:nvSpPr>
        <p:spPr>
          <a:xfrm>
            <a:off x="381305" y="323698"/>
            <a:ext cx="210037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BFDB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PHENOTYPE CLASSIFICATION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381305" y="543154"/>
            <a:ext cx="5591556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Four Sepsis Phenotypes (α, β, γ, δ)</a:t>
            </a:r>
            <a:endParaRPr lang="en-US" sz="2700" dirty="0"/>
          </a:p>
        </p:txBody>
      </p:sp>
      <p:sp>
        <p:nvSpPr>
          <p:cNvPr id="7" name="Text 5"/>
          <p:cNvSpPr txBox="1"/>
          <p:nvPr/>
        </p:nvSpPr>
        <p:spPr>
          <a:xfrm>
            <a:off x="381305" y="1067105"/>
            <a:ext cx="57012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3F4F6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Distinct clinical trajectories, organ dysfunction patterns, and mortality risks</a:t>
            </a:r>
            <a:endParaRPr lang="en-US" sz="1300" dirty="0"/>
          </a:p>
        </p:txBody>
      </p:sp>
      <p:sp>
        <p:nvSpPr>
          <p:cNvPr id="8" name="Text 6"/>
          <p:cNvSpPr txBox="1"/>
          <p:nvPr/>
        </p:nvSpPr>
        <p:spPr>
          <a:xfrm>
            <a:off x="10930738" y="652882"/>
            <a:ext cx="9866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DBEAFE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SENECA Study</a:t>
            </a:r>
            <a:endParaRPr lang="en-US" sz="1000" dirty="0"/>
          </a:p>
        </p:txBody>
      </p:sp>
      <p:sp>
        <p:nvSpPr>
          <p:cNvPr id="9" name="Text 7"/>
          <p:cNvSpPr txBox="1"/>
          <p:nvPr/>
        </p:nvSpPr>
        <p:spPr>
          <a:xfrm>
            <a:off x="11214202" y="833018"/>
            <a:ext cx="68580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FDBFE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JAMA 2019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0" y="6467551"/>
            <a:ext cx="12191695" cy="390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Shape 9"/>
          <p:cNvSpPr/>
          <p:nvPr/>
        </p:nvSpPr>
        <p:spPr>
          <a:xfrm>
            <a:off x="0" y="6467551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2" name="Text 10"/>
          <p:cNvSpPr txBox="1"/>
          <p:nvPr/>
        </p:nvSpPr>
        <p:spPr>
          <a:xfrm>
            <a:off x="381305" y="6601054"/>
            <a:ext cx="654436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Seymour et al. Derivation, Validation, and Potential Treatment Implications of Novel Clinical Phenotypes for Sepsis. JAMA. 2019</a:t>
            </a:r>
            <a:endParaRPr lang="en-US" sz="900" dirty="0"/>
          </a:p>
        </p:txBody>
      </p:sp>
      <p:sp>
        <p:nvSpPr>
          <p:cNvPr id="13" name="Text 11"/>
          <p:cNvSpPr txBox="1"/>
          <p:nvPr/>
        </p:nvSpPr>
        <p:spPr>
          <a:xfrm>
            <a:off x="11244377" y="6601054"/>
            <a:ext cx="6574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Slide 2 of 3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28600" y="1609344"/>
            <a:ext cx="2819095" cy="4629607"/>
          </a:xfrm>
          <a:prstGeom prst="roundRect">
            <a:avLst>
              <a:gd name="adj" fmla="val 877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3"/>
          <p:cNvSpPr/>
          <p:nvPr/>
        </p:nvSpPr>
        <p:spPr>
          <a:xfrm>
            <a:off x="228600" y="1609344"/>
            <a:ext cx="2819095" cy="57607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4"/>
          <p:cNvSpPr/>
          <p:nvPr/>
        </p:nvSpPr>
        <p:spPr>
          <a:xfrm>
            <a:off x="228600" y="1666951"/>
            <a:ext cx="2819095" cy="1571854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15"/>
          <p:cNvSpPr/>
          <p:nvPr/>
        </p:nvSpPr>
        <p:spPr>
          <a:xfrm>
            <a:off x="228600" y="3229661"/>
            <a:ext cx="2819095" cy="9144"/>
          </a:xfrm>
          <a:prstGeom prst="rect">
            <a:avLst/>
          </a:prstGeom>
          <a:solidFill>
            <a:srgbClr val="D1FAE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6"/>
          <p:cNvSpPr/>
          <p:nvPr/>
        </p:nvSpPr>
        <p:spPr>
          <a:xfrm>
            <a:off x="1858975" y="1819656"/>
            <a:ext cx="1037844" cy="295351"/>
          </a:xfrm>
          <a:prstGeom prst="roundRect">
            <a:avLst>
              <a:gd name="adj" fmla="val 309598"/>
            </a:avLst>
          </a:prstGeom>
          <a:solidFill>
            <a:srgbClr val="FFFFFF"/>
          </a:solidFill>
          <a:ln w="12700">
            <a:solidFill>
              <a:srgbClr val="A7F3D0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7"/>
          <p:cNvSpPr txBox="1"/>
          <p:nvPr/>
        </p:nvSpPr>
        <p:spPr>
          <a:xfrm>
            <a:off x="1982419" y="1886407"/>
            <a:ext cx="8906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4785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Mortality: 2%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1410005" y="1895551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D1FAE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9"/>
          <p:cNvSpPr txBox="1"/>
          <p:nvPr/>
        </p:nvSpPr>
        <p:spPr>
          <a:xfrm>
            <a:off x="1574597" y="1971446"/>
            <a:ext cx="3054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4785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α</a:t>
            </a:r>
            <a:endParaRPr lang="en-US" sz="1800" dirty="0"/>
          </a:p>
        </p:txBody>
      </p:sp>
      <p:sp>
        <p:nvSpPr>
          <p:cNvPr id="22" name="Text 20"/>
          <p:cNvSpPr txBox="1"/>
          <p:nvPr/>
        </p:nvSpPr>
        <p:spPr>
          <a:xfrm>
            <a:off x="1390802" y="2447849"/>
            <a:ext cx="6382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Alpha</a:t>
            </a:r>
            <a:endParaRPr lang="en-US" sz="1500" dirty="0"/>
          </a:p>
        </p:txBody>
      </p:sp>
      <p:sp>
        <p:nvSpPr>
          <p:cNvPr id="23" name="Text 21"/>
          <p:cNvSpPr txBox="1"/>
          <p:nvPr/>
        </p:nvSpPr>
        <p:spPr>
          <a:xfrm>
            <a:off x="1216152" y="2714854"/>
            <a:ext cx="9482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4785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Host-Resilient</a:t>
            </a:r>
            <a:endParaRPr lang="en-US" sz="1000" dirty="0"/>
          </a:p>
        </p:txBody>
      </p:sp>
      <p:sp>
        <p:nvSpPr>
          <p:cNvPr id="24" name="Text 22"/>
          <p:cNvSpPr txBox="1"/>
          <p:nvPr/>
        </p:nvSpPr>
        <p:spPr>
          <a:xfrm>
            <a:off x="1185977" y="2933395"/>
            <a:ext cx="9912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Prevalence: ~33%</a:t>
            </a:r>
            <a:endParaRPr lang="en-US" sz="900" dirty="0"/>
          </a:p>
        </p:txBody>
      </p:sp>
      <p:sp>
        <p:nvSpPr>
          <p:cNvPr id="25" name="Text 23"/>
          <p:cNvSpPr txBox="1"/>
          <p:nvPr/>
        </p:nvSpPr>
        <p:spPr>
          <a:xfrm>
            <a:off x="418795" y="3438144"/>
            <a:ext cx="12198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FEATURES</a:t>
            </a:r>
            <a:endParaRPr lang="en-US" sz="900" dirty="0"/>
          </a:p>
        </p:txBody>
      </p:sp>
      <p:sp>
        <p:nvSpPr>
          <p:cNvPr id="26" name="Text 24"/>
          <p:cNvSpPr txBox="1"/>
          <p:nvPr/>
        </p:nvSpPr>
        <p:spPr>
          <a:xfrm>
            <a:off x="609905" y="3666744"/>
            <a:ext cx="233903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Risk: Most common, least severe presentation.</a:t>
            </a:r>
            <a:endParaRPr lang="en-US" sz="1000" dirty="0"/>
          </a:p>
        </p:txBody>
      </p:sp>
      <p:sp>
        <p:nvSpPr>
          <p:cNvPr id="27" name="Text 25"/>
          <p:cNvSpPr txBox="1"/>
          <p:nvPr/>
        </p:nvSpPr>
        <p:spPr>
          <a:xfrm>
            <a:off x="609905" y="4116629"/>
            <a:ext cx="173918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Stable: Lowest vasopressor requirement.</a:t>
            </a:r>
            <a:endParaRPr lang="en-US" sz="1000" dirty="0"/>
          </a:p>
        </p:txBody>
      </p:sp>
      <p:sp>
        <p:nvSpPr>
          <p:cNvPr id="28" name="Text 26"/>
          <p:cNvSpPr txBox="1"/>
          <p:nvPr/>
        </p:nvSpPr>
        <p:spPr>
          <a:xfrm>
            <a:off x="609905" y="4565599"/>
            <a:ext cx="171998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Minimal organ dysfunction.</a:t>
            </a:r>
            <a:endParaRPr lang="en-US" sz="1000" dirty="0"/>
          </a:p>
        </p:txBody>
      </p:sp>
      <p:sp>
        <p:nvSpPr>
          <p:cNvPr id="29" name="Text 27"/>
          <p:cNvSpPr txBox="1"/>
          <p:nvPr/>
        </p:nvSpPr>
        <p:spPr>
          <a:xfrm>
            <a:off x="418795" y="4981651"/>
            <a:ext cx="10771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LABS &amp; MARKERS</a:t>
            </a:r>
            <a:endParaRPr lang="en-US" sz="900" dirty="0"/>
          </a:p>
        </p:txBody>
      </p:sp>
      <p:sp>
        <p:nvSpPr>
          <p:cNvPr id="30" name="Text 28"/>
          <p:cNvSpPr txBox="1"/>
          <p:nvPr/>
        </p:nvSpPr>
        <p:spPr>
          <a:xfrm>
            <a:off x="609905" y="5210251"/>
            <a:ext cx="233903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Abnormal markers are less prominent compared to others.</a:t>
            </a:r>
            <a:endParaRPr lang="en-US" sz="1000" dirty="0"/>
          </a:p>
        </p:txBody>
      </p:sp>
      <p:sp>
        <p:nvSpPr>
          <p:cNvPr id="31" name="Text 29"/>
          <p:cNvSpPr txBox="1"/>
          <p:nvPr/>
        </p:nvSpPr>
        <p:spPr>
          <a:xfrm>
            <a:off x="609905" y="5659222"/>
            <a:ext cx="159562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Hemodynamically stable.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3200400" y="1609344"/>
            <a:ext cx="2819095" cy="4629607"/>
          </a:xfrm>
          <a:prstGeom prst="roundRect">
            <a:avLst>
              <a:gd name="adj" fmla="val 877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3" name="Shape 31"/>
          <p:cNvSpPr/>
          <p:nvPr/>
        </p:nvSpPr>
        <p:spPr>
          <a:xfrm>
            <a:off x="3200400" y="1609344"/>
            <a:ext cx="2819095" cy="57607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4" name="Shape 32"/>
          <p:cNvSpPr/>
          <p:nvPr/>
        </p:nvSpPr>
        <p:spPr>
          <a:xfrm>
            <a:off x="3200400" y="1666951"/>
            <a:ext cx="2819095" cy="1571854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5" name="Shape 33"/>
          <p:cNvSpPr/>
          <p:nvPr/>
        </p:nvSpPr>
        <p:spPr>
          <a:xfrm>
            <a:off x="3200400" y="3229661"/>
            <a:ext cx="2819095" cy="9144"/>
          </a:xfrm>
          <a:prstGeom prst="rect">
            <a:avLst/>
          </a:prstGeom>
          <a:solidFill>
            <a:srgbClr val="FEF3C7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6" name="Shape 34"/>
          <p:cNvSpPr/>
          <p:nvPr/>
        </p:nvSpPr>
        <p:spPr>
          <a:xfrm>
            <a:off x="4667098" y="1819656"/>
            <a:ext cx="1200607" cy="295351"/>
          </a:xfrm>
          <a:prstGeom prst="roundRect">
            <a:avLst>
              <a:gd name="adj" fmla="val 309598"/>
            </a:avLst>
          </a:prstGeom>
          <a:solidFill>
            <a:srgbClr val="FFFFFF"/>
          </a:solidFill>
          <a:ln w="12700">
            <a:solidFill>
              <a:srgbClr val="FDE68A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7" name="Text 35"/>
          <p:cNvSpPr txBox="1"/>
          <p:nvPr/>
        </p:nvSpPr>
        <p:spPr>
          <a:xfrm>
            <a:off x="4791456" y="1886407"/>
            <a:ext cx="10533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B4530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Mortality: ~13%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4381805" y="1895551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EF3C7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9" name="Text 37"/>
          <p:cNvSpPr txBox="1"/>
          <p:nvPr/>
        </p:nvSpPr>
        <p:spPr>
          <a:xfrm>
            <a:off x="4550054" y="1971446"/>
            <a:ext cx="29535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45309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β</a:t>
            </a:r>
            <a:endParaRPr lang="en-US" sz="1800" dirty="0"/>
          </a:p>
        </p:txBody>
      </p:sp>
      <p:sp>
        <p:nvSpPr>
          <p:cNvPr id="40" name="Text 38"/>
          <p:cNvSpPr txBox="1"/>
          <p:nvPr/>
        </p:nvSpPr>
        <p:spPr>
          <a:xfrm>
            <a:off x="4414723" y="2447849"/>
            <a:ext cx="5431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Beta</a:t>
            </a:r>
            <a:endParaRPr lang="en-US" sz="1500" dirty="0"/>
          </a:p>
        </p:txBody>
      </p:sp>
      <p:sp>
        <p:nvSpPr>
          <p:cNvPr id="41" name="Text 39"/>
          <p:cNvSpPr txBox="1"/>
          <p:nvPr/>
        </p:nvSpPr>
        <p:spPr>
          <a:xfrm>
            <a:off x="4223614" y="2714854"/>
            <a:ext cx="88148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4530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Older / Renal</a:t>
            </a:r>
            <a:endParaRPr lang="en-US" sz="1000" dirty="0"/>
          </a:p>
        </p:txBody>
      </p:sp>
      <p:sp>
        <p:nvSpPr>
          <p:cNvPr id="42" name="Text 40"/>
          <p:cNvSpPr txBox="1"/>
          <p:nvPr/>
        </p:nvSpPr>
        <p:spPr>
          <a:xfrm>
            <a:off x="4157777" y="2933395"/>
            <a:ext cx="9912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Prevalence: ~27%</a:t>
            </a:r>
            <a:endParaRPr lang="en-US" sz="900" dirty="0"/>
          </a:p>
        </p:txBody>
      </p:sp>
      <p:sp>
        <p:nvSpPr>
          <p:cNvPr id="43" name="Text 41"/>
          <p:cNvSpPr txBox="1"/>
          <p:nvPr/>
        </p:nvSpPr>
        <p:spPr>
          <a:xfrm>
            <a:off x="3390595" y="3438144"/>
            <a:ext cx="12198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FEATURES</a:t>
            </a:r>
            <a:endParaRPr lang="en-US" sz="900" dirty="0"/>
          </a:p>
        </p:txBody>
      </p:sp>
      <p:sp>
        <p:nvSpPr>
          <p:cNvPr id="44" name="Text 42"/>
          <p:cNvSpPr txBox="1"/>
          <p:nvPr/>
        </p:nvSpPr>
        <p:spPr>
          <a:xfrm>
            <a:off x="3581705" y="3666744"/>
            <a:ext cx="222473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Comorbidity: Highest mean age and chronic illness burden.</a:t>
            </a:r>
            <a:endParaRPr lang="en-US" sz="1000" dirty="0"/>
          </a:p>
        </p:txBody>
      </p:sp>
      <p:sp>
        <p:nvSpPr>
          <p:cNvPr id="45" name="Text 43"/>
          <p:cNvSpPr txBox="1"/>
          <p:nvPr/>
        </p:nvSpPr>
        <p:spPr>
          <a:xfrm>
            <a:off x="3581705" y="4116629"/>
            <a:ext cx="210037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Renal dysfunction is the hallmark.</a:t>
            </a:r>
            <a:endParaRPr lang="en-US" sz="1000" dirty="0"/>
          </a:p>
        </p:txBody>
      </p:sp>
      <p:sp>
        <p:nvSpPr>
          <p:cNvPr id="46" name="Text 44"/>
          <p:cNvSpPr txBox="1"/>
          <p:nvPr/>
        </p:nvSpPr>
        <p:spPr>
          <a:xfrm>
            <a:off x="3390595" y="4531766"/>
            <a:ext cx="10771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LABS &amp; MARKERS</a:t>
            </a:r>
            <a:endParaRPr lang="en-US" sz="900" dirty="0"/>
          </a:p>
        </p:txBody>
      </p:sp>
      <p:sp>
        <p:nvSpPr>
          <p:cNvPr id="47" name="Text 45"/>
          <p:cNvSpPr txBox="1"/>
          <p:nvPr/>
        </p:nvSpPr>
        <p:spPr>
          <a:xfrm>
            <a:off x="3581705" y="4760366"/>
            <a:ext cx="12819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Elevated Creatinine.</a:t>
            </a:r>
            <a:endParaRPr lang="en-US" sz="1000" dirty="0"/>
          </a:p>
        </p:txBody>
      </p:sp>
      <p:sp>
        <p:nvSpPr>
          <p:cNvPr id="48" name="Text 46"/>
          <p:cNvSpPr txBox="1"/>
          <p:nvPr/>
        </p:nvSpPr>
        <p:spPr>
          <a:xfrm>
            <a:off x="3581705" y="5022799"/>
            <a:ext cx="217718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Acute Kidney Injury (AKI) &amp; Chronic Kidney Disease (CKD).</a:t>
            </a:r>
            <a:endParaRPr lang="en-US" sz="1000" dirty="0"/>
          </a:p>
        </p:txBody>
      </p:sp>
      <p:sp>
        <p:nvSpPr>
          <p:cNvPr id="49" name="Shape 47"/>
          <p:cNvSpPr/>
          <p:nvPr/>
        </p:nvSpPr>
        <p:spPr>
          <a:xfrm>
            <a:off x="6172200" y="1609344"/>
            <a:ext cx="2819095" cy="4629607"/>
          </a:xfrm>
          <a:prstGeom prst="roundRect">
            <a:avLst>
              <a:gd name="adj" fmla="val 877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0" name="Shape 48"/>
          <p:cNvSpPr/>
          <p:nvPr/>
        </p:nvSpPr>
        <p:spPr>
          <a:xfrm>
            <a:off x="6172200" y="1609344"/>
            <a:ext cx="2819095" cy="57607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1" name="Shape 49"/>
          <p:cNvSpPr/>
          <p:nvPr/>
        </p:nvSpPr>
        <p:spPr>
          <a:xfrm>
            <a:off x="6172200" y="3229661"/>
            <a:ext cx="28190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2" name="Shape 50"/>
          <p:cNvSpPr/>
          <p:nvPr/>
        </p:nvSpPr>
        <p:spPr>
          <a:xfrm>
            <a:off x="7638898" y="1819656"/>
            <a:ext cx="1200607" cy="295351"/>
          </a:xfrm>
          <a:prstGeom prst="roundRect">
            <a:avLst>
              <a:gd name="adj" fmla="val 30959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3" name="Text 51"/>
          <p:cNvSpPr txBox="1"/>
          <p:nvPr/>
        </p:nvSpPr>
        <p:spPr>
          <a:xfrm>
            <a:off x="7763256" y="1886407"/>
            <a:ext cx="10533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Mortality: ~24%</a:t>
            </a:r>
            <a:endParaRPr lang="en-US" sz="1000" dirty="0"/>
          </a:p>
        </p:txBody>
      </p:sp>
      <p:sp>
        <p:nvSpPr>
          <p:cNvPr id="54" name="Text 52"/>
          <p:cNvSpPr txBox="1"/>
          <p:nvPr/>
        </p:nvSpPr>
        <p:spPr>
          <a:xfrm>
            <a:off x="7528255" y="1971446"/>
            <a:ext cx="2862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3333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γ</a:t>
            </a:r>
            <a:endParaRPr lang="en-US" sz="1800" dirty="0"/>
          </a:p>
        </p:txBody>
      </p:sp>
      <p:sp>
        <p:nvSpPr>
          <p:cNvPr id="55" name="Text 53"/>
          <p:cNvSpPr txBox="1"/>
          <p:nvPr/>
        </p:nvSpPr>
        <p:spPr>
          <a:xfrm>
            <a:off x="7250278" y="2447849"/>
            <a:ext cx="810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Gamma</a:t>
            </a:r>
            <a:endParaRPr lang="en-US" sz="1500" dirty="0"/>
          </a:p>
        </p:txBody>
      </p:sp>
      <p:sp>
        <p:nvSpPr>
          <p:cNvPr id="56" name="Text 54"/>
          <p:cNvSpPr txBox="1"/>
          <p:nvPr/>
        </p:nvSpPr>
        <p:spPr>
          <a:xfrm>
            <a:off x="7181698" y="2714854"/>
            <a:ext cx="90068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Inflammatory</a:t>
            </a:r>
            <a:endParaRPr lang="en-US" sz="1000" dirty="0"/>
          </a:p>
        </p:txBody>
      </p:sp>
      <p:sp>
        <p:nvSpPr>
          <p:cNvPr id="57" name="Text 55"/>
          <p:cNvSpPr txBox="1"/>
          <p:nvPr/>
        </p:nvSpPr>
        <p:spPr>
          <a:xfrm>
            <a:off x="7129577" y="2933395"/>
            <a:ext cx="9912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Prevalence: ~27%</a:t>
            </a:r>
            <a:endParaRPr lang="en-US" sz="900" dirty="0"/>
          </a:p>
        </p:txBody>
      </p:sp>
      <p:sp>
        <p:nvSpPr>
          <p:cNvPr id="58" name="Text 56"/>
          <p:cNvSpPr txBox="1"/>
          <p:nvPr/>
        </p:nvSpPr>
        <p:spPr>
          <a:xfrm>
            <a:off x="6362395" y="3438144"/>
            <a:ext cx="12198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FEATURES</a:t>
            </a:r>
            <a:endParaRPr lang="en-US" sz="900" dirty="0"/>
          </a:p>
        </p:txBody>
      </p:sp>
      <p:sp>
        <p:nvSpPr>
          <p:cNvPr id="59" name="Text 57"/>
          <p:cNvSpPr txBox="1"/>
          <p:nvPr/>
        </p:nvSpPr>
        <p:spPr>
          <a:xfrm>
            <a:off x="6553505" y="3666744"/>
            <a:ext cx="230063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Pulmonary: Respiratory dysfunction / pneumonia.</a:t>
            </a:r>
            <a:endParaRPr lang="en-US" sz="1000" dirty="0"/>
          </a:p>
        </p:txBody>
      </p:sp>
      <p:sp>
        <p:nvSpPr>
          <p:cNvPr id="60" name="Text 58"/>
          <p:cNvSpPr txBox="1"/>
          <p:nvPr/>
        </p:nvSpPr>
        <p:spPr>
          <a:xfrm>
            <a:off x="6553505" y="4116629"/>
            <a:ext cx="210037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Fever and systemic inflammation.</a:t>
            </a:r>
            <a:endParaRPr lang="en-US" sz="1000" dirty="0"/>
          </a:p>
        </p:txBody>
      </p:sp>
      <p:sp>
        <p:nvSpPr>
          <p:cNvPr id="61" name="Text 59"/>
          <p:cNvSpPr txBox="1"/>
          <p:nvPr/>
        </p:nvSpPr>
        <p:spPr>
          <a:xfrm>
            <a:off x="6362395" y="4531766"/>
            <a:ext cx="10771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LABS &amp; MARKERS</a:t>
            </a:r>
            <a:endParaRPr lang="en-US" sz="900" dirty="0"/>
          </a:p>
        </p:txBody>
      </p:sp>
      <p:sp>
        <p:nvSpPr>
          <p:cNvPr id="62" name="Text 60"/>
          <p:cNvSpPr txBox="1"/>
          <p:nvPr/>
        </p:nvSpPr>
        <p:spPr>
          <a:xfrm>
            <a:off x="6553505" y="4760366"/>
            <a:ext cx="150053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WBC, CRP, Ferritin.</a:t>
            </a:r>
            <a:endParaRPr lang="en-US" sz="1000" dirty="0"/>
          </a:p>
        </p:txBody>
      </p:sp>
      <p:sp>
        <p:nvSpPr>
          <p:cNvPr id="63" name="Text 61"/>
          <p:cNvSpPr txBox="1"/>
          <p:nvPr/>
        </p:nvSpPr>
        <p:spPr>
          <a:xfrm>
            <a:off x="6553505" y="5022799"/>
            <a:ext cx="12152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Hypoalbuminemia.</a:t>
            </a:r>
            <a:endParaRPr lang="en-US" sz="1000" dirty="0"/>
          </a:p>
        </p:txBody>
      </p:sp>
      <p:sp>
        <p:nvSpPr>
          <p:cNvPr id="64" name="Text 62"/>
          <p:cNvSpPr txBox="1"/>
          <p:nvPr/>
        </p:nvSpPr>
        <p:spPr>
          <a:xfrm>
            <a:off x="6553505" y="5286146"/>
            <a:ext cx="204368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Cytokine storm (IL-6, IL-10, TNF).</a:t>
            </a:r>
            <a:endParaRPr lang="en-US" sz="1000" dirty="0"/>
          </a:p>
        </p:txBody>
      </p:sp>
      <p:sp>
        <p:nvSpPr>
          <p:cNvPr id="65" name="Shape 63"/>
          <p:cNvSpPr/>
          <p:nvPr/>
        </p:nvSpPr>
        <p:spPr>
          <a:xfrm>
            <a:off x="9144000" y="1609344"/>
            <a:ext cx="2819095" cy="4629607"/>
          </a:xfrm>
          <a:prstGeom prst="roundRect">
            <a:avLst>
              <a:gd name="adj" fmla="val 877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6" name="Shape 64"/>
          <p:cNvSpPr/>
          <p:nvPr/>
        </p:nvSpPr>
        <p:spPr>
          <a:xfrm>
            <a:off x="9144000" y="1609344"/>
            <a:ext cx="2819095" cy="57607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7" name="Shape 65"/>
          <p:cNvSpPr/>
          <p:nvPr/>
        </p:nvSpPr>
        <p:spPr>
          <a:xfrm>
            <a:off x="9144000" y="1666951"/>
            <a:ext cx="2819095" cy="1571854"/>
          </a:xfrm>
          <a:prstGeom prst="rect">
            <a:avLst/>
          </a:prstGeom>
          <a:solidFill>
            <a:srgbClr val="FEF2F2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8" name="Shape 66"/>
          <p:cNvSpPr/>
          <p:nvPr/>
        </p:nvSpPr>
        <p:spPr>
          <a:xfrm>
            <a:off x="9144000" y="3229661"/>
            <a:ext cx="2819095" cy="9144"/>
          </a:xfrm>
          <a:prstGeom prst="rect">
            <a:avLst/>
          </a:prstGeom>
          <a:solidFill>
            <a:srgbClr val="FEE2E2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9" name="Shape 67"/>
          <p:cNvSpPr/>
          <p:nvPr/>
        </p:nvSpPr>
        <p:spPr>
          <a:xfrm>
            <a:off x="10697566" y="1819656"/>
            <a:ext cx="1114654" cy="295351"/>
          </a:xfrm>
          <a:prstGeom prst="roundRect">
            <a:avLst>
              <a:gd name="adj" fmla="val 309598"/>
            </a:avLst>
          </a:prstGeom>
          <a:solidFill>
            <a:srgbClr val="FFFFFF">
              <a:alpha val="94000"/>
            </a:srgbClr>
          </a:solidFill>
          <a:ln w="12700">
            <a:solidFill>
              <a:srgbClr val="FECACA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0" name="Text 68"/>
          <p:cNvSpPr txBox="1"/>
          <p:nvPr/>
        </p:nvSpPr>
        <p:spPr>
          <a:xfrm>
            <a:off x="10821010" y="1886407"/>
            <a:ext cx="9674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B91C1C">
                    <a:alpha val="94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Mortality: 40%</a:t>
            </a:r>
            <a:endParaRPr lang="en-US" sz="1000" dirty="0"/>
          </a:p>
        </p:txBody>
      </p:sp>
      <p:sp>
        <p:nvSpPr>
          <p:cNvPr id="71" name="Shape 69"/>
          <p:cNvSpPr/>
          <p:nvPr/>
        </p:nvSpPr>
        <p:spPr>
          <a:xfrm>
            <a:off x="10325405" y="1895551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EE2E2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2" name="Text 70"/>
          <p:cNvSpPr txBox="1"/>
          <p:nvPr/>
        </p:nvSpPr>
        <p:spPr>
          <a:xfrm>
            <a:off x="10494569" y="1971446"/>
            <a:ext cx="29535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91C1C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δ</a:t>
            </a:r>
            <a:endParaRPr lang="en-US" sz="1800" dirty="0"/>
          </a:p>
        </p:txBody>
      </p:sp>
      <p:sp>
        <p:nvSpPr>
          <p:cNvPr id="73" name="Text 71"/>
          <p:cNvSpPr txBox="1"/>
          <p:nvPr/>
        </p:nvSpPr>
        <p:spPr>
          <a:xfrm>
            <a:off x="10331806" y="2447849"/>
            <a:ext cx="5907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Delta</a:t>
            </a:r>
            <a:endParaRPr lang="en-US" sz="1500" dirty="0"/>
          </a:p>
        </p:txBody>
      </p:sp>
      <p:sp>
        <p:nvSpPr>
          <p:cNvPr id="74" name="Text 72"/>
          <p:cNvSpPr txBox="1"/>
          <p:nvPr/>
        </p:nvSpPr>
        <p:spPr>
          <a:xfrm>
            <a:off x="10078517" y="2714854"/>
            <a:ext cx="10533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B9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Shock / Hepatic</a:t>
            </a:r>
            <a:endParaRPr lang="en-US" sz="1000" dirty="0"/>
          </a:p>
        </p:txBody>
      </p:sp>
      <p:sp>
        <p:nvSpPr>
          <p:cNvPr id="75" name="Text 73"/>
          <p:cNvSpPr txBox="1"/>
          <p:nvPr/>
        </p:nvSpPr>
        <p:spPr>
          <a:xfrm>
            <a:off x="10101377" y="2933395"/>
            <a:ext cx="9912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Prevalence: ~13%</a:t>
            </a:r>
            <a:endParaRPr lang="en-US" sz="900" dirty="0"/>
          </a:p>
        </p:txBody>
      </p:sp>
      <p:sp>
        <p:nvSpPr>
          <p:cNvPr id="76" name="Text 74"/>
          <p:cNvSpPr txBox="1"/>
          <p:nvPr/>
        </p:nvSpPr>
        <p:spPr>
          <a:xfrm>
            <a:off x="9334195" y="3438144"/>
            <a:ext cx="12198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FEATURES</a:t>
            </a:r>
            <a:endParaRPr lang="en-US" sz="900" dirty="0"/>
          </a:p>
        </p:txBody>
      </p:sp>
      <p:sp>
        <p:nvSpPr>
          <p:cNvPr id="77" name="Text 75"/>
          <p:cNvSpPr txBox="1"/>
          <p:nvPr/>
        </p:nvSpPr>
        <p:spPr>
          <a:xfrm>
            <a:off x="9525305" y="3666744"/>
            <a:ext cx="20052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Critical: Most severe phenotype.</a:t>
            </a:r>
            <a:endParaRPr lang="en-US" sz="1000" dirty="0"/>
          </a:p>
        </p:txBody>
      </p:sp>
      <p:sp>
        <p:nvSpPr>
          <p:cNvPr id="78" name="Text 76"/>
          <p:cNvSpPr txBox="1"/>
          <p:nvPr/>
        </p:nvSpPr>
        <p:spPr>
          <a:xfrm>
            <a:off x="9525305" y="3930091"/>
            <a:ext cx="188183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Profound shock requiring high vasopressors.</a:t>
            </a:r>
            <a:endParaRPr lang="en-US" sz="1000" dirty="0"/>
          </a:p>
        </p:txBody>
      </p:sp>
      <p:sp>
        <p:nvSpPr>
          <p:cNvPr id="79" name="Text 77"/>
          <p:cNvSpPr txBox="1"/>
          <p:nvPr/>
        </p:nvSpPr>
        <p:spPr>
          <a:xfrm>
            <a:off x="9525305" y="4379062"/>
            <a:ext cx="229148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Hepatic dysfunction &amp; Coagulopathy.</a:t>
            </a:r>
            <a:endParaRPr lang="en-US" sz="1000" dirty="0"/>
          </a:p>
        </p:txBody>
      </p:sp>
      <p:sp>
        <p:nvSpPr>
          <p:cNvPr id="80" name="Text 78"/>
          <p:cNvSpPr txBox="1"/>
          <p:nvPr/>
        </p:nvSpPr>
        <p:spPr>
          <a:xfrm>
            <a:off x="9334195" y="4794199"/>
            <a:ext cx="10771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LABS &amp; MARKERS</a:t>
            </a:r>
            <a:endParaRPr lang="en-US" sz="900" dirty="0"/>
          </a:p>
        </p:txBody>
      </p:sp>
      <p:sp>
        <p:nvSpPr>
          <p:cNvPr id="81" name="Text 79"/>
          <p:cNvSpPr txBox="1"/>
          <p:nvPr/>
        </p:nvSpPr>
        <p:spPr>
          <a:xfrm>
            <a:off x="9525305" y="5022799"/>
            <a:ext cx="15197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Lactate &amp; Bilirubin.</a:t>
            </a:r>
            <a:endParaRPr lang="en-US" sz="1000" dirty="0"/>
          </a:p>
        </p:txBody>
      </p:sp>
      <p:sp>
        <p:nvSpPr>
          <p:cNvPr id="82" name="Text 80"/>
          <p:cNvSpPr txBox="1"/>
          <p:nvPr/>
        </p:nvSpPr>
        <p:spPr>
          <a:xfrm>
            <a:off x="9525305" y="5286146"/>
            <a:ext cx="11960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Elevated Troponin.</a:t>
            </a:r>
            <a:endParaRPr lang="en-US" sz="1000" dirty="0"/>
          </a:p>
        </p:txBody>
      </p:sp>
      <p:sp>
        <p:nvSpPr>
          <p:cNvPr id="83" name="Text 81"/>
          <p:cNvSpPr txBox="1"/>
          <p:nvPr/>
        </p:nvSpPr>
        <p:spPr>
          <a:xfrm>
            <a:off x="9525305" y="5548579"/>
            <a:ext cx="19193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INR / Low Platelets (DIC).</a:t>
            </a:r>
            <a:endParaRPr lang="en-US" sz="1000" dirty="0"/>
          </a:p>
        </p:txBody>
      </p:sp>
      <p:pic>
        <p:nvPicPr>
          <p:cNvPr id="84" name="New picture">
            <a:extLst>
              <a:ext uri="{FF2B5EF4-FFF2-40B4-BE49-F238E27FC236}">
                <a16:creationId xmlns:a16="http://schemas.microsoft.com/office/drawing/2014/main" id="{5721EB61-1D90-39B6-14B4-967F79AC003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465" y="15171"/>
            <a:ext cx="1123617" cy="159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0" y="6467551"/>
            <a:ext cx="12191695" cy="390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0" y="6556451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 txBox="1"/>
          <p:nvPr/>
        </p:nvSpPr>
        <p:spPr>
          <a:xfrm>
            <a:off x="304495" y="6572707"/>
            <a:ext cx="87160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Seymour et al. Derivation, Validation, and Potential Treatment Implications of Novel Clinical Phenotypes for Sepsis. JAMA. 2019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11130991" y="6572707"/>
            <a:ext cx="8769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Slide 3 of 3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04495" y="1208126"/>
            <a:ext cx="4762195" cy="1380744"/>
          </a:xfrm>
          <a:prstGeom prst="roundRect">
            <a:avLst>
              <a:gd name="adj" fmla="val 3654"/>
            </a:avLst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Shape 7"/>
          <p:cNvSpPr/>
          <p:nvPr/>
        </p:nvSpPr>
        <p:spPr>
          <a:xfrm>
            <a:off x="418795" y="1551026"/>
            <a:ext cx="45335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8795" y="1350772"/>
            <a:ext cx="133502" cy="133502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629107" y="1322426"/>
            <a:ext cx="174833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Mortality Gradient (28-Day)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724205" y="1665326"/>
            <a:ext cx="3771900" cy="95098"/>
          </a:xfrm>
          <a:prstGeom prst="roundRect">
            <a:avLst>
              <a:gd name="adj" fmla="val 961534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0"/>
          <p:cNvSpPr/>
          <p:nvPr/>
        </p:nvSpPr>
        <p:spPr>
          <a:xfrm>
            <a:off x="724205" y="1665326"/>
            <a:ext cx="381305" cy="95098"/>
          </a:xfrm>
          <a:prstGeom prst="roundRect">
            <a:avLst>
              <a:gd name="adj" fmla="val 961534"/>
            </a:avLst>
          </a:prstGeom>
          <a:solidFill>
            <a:srgbClr val="10B98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11"/>
          <p:cNvSpPr/>
          <p:nvPr/>
        </p:nvSpPr>
        <p:spPr>
          <a:xfrm>
            <a:off x="724205" y="1893926"/>
            <a:ext cx="3771900" cy="95098"/>
          </a:xfrm>
          <a:prstGeom prst="roundRect">
            <a:avLst>
              <a:gd name="adj" fmla="val 961534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2"/>
          <p:cNvSpPr/>
          <p:nvPr/>
        </p:nvSpPr>
        <p:spPr>
          <a:xfrm>
            <a:off x="724205" y="1893926"/>
            <a:ext cx="1209751" cy="95098"/>
          </a:xfrm>
          <a:prstGeom prst="roundRect">
            <a:avLst>
              <a:gd name="adj" fmla="val 961534"/>
            </a:avLst>
          </a:prstGeom>
          <a:solidFill>
            <a:srgbClr val="F59E0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3"/>
          <p:cNvSpPr/>
          <p:nvPr/>
        </p:nvSpPr>
        <p:spPr>
          <a:xfrm>
            <a:off x="724205" y="2122526"/>
            <a:ext cx="3771900" cy="95098"/>
          </a:xfrm>
          <a:prstGeom prst="roundRect">
            <a:avLst>
              <a:gd name="adj" fmla="val 961534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14"/>
          <p:cNvSpPr/>
          <p:nvPr/>
        </p:nvSpPr>
        <p:spPr>
          <a:xfrm>
            <a:off x="724205" y="2122526"/>
            <a:ext cx="2266798" cy="95098"/>
          </a:xfrm>
          <a:prstGeom prst="roundRect">
            <a:avLst>
              <a:gd name="adj" fmla="val 961534"/>
            </a:avLst>
          </a:prstGeom>
          <a:solidFill>
            <a:srgbClr val="F9731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5"/>
          <p:cNvSpPr/>
          <p:nvPr/>
        </p:nvSpPr>
        <p:spPr>
          <a:xfrm>
            <a:off x="724205" y="2351126"/>
            <a:ext cx="3771900" cy="95098"/>
          </a:xfrm>
          <a:prstGeom prst="roundRect">
            <a:avLst>
              <a:gd name="adj" fmla="val 961534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9" name="Shape 16"/>
          <p:cNvSpPr/>
          <p:nvPr/>
        </p:nvSpPr>
        <p:spPr>
          <a:xfrm>
            <a:off x="724205" y="2351126"/>
            <a:ext cx="3771900" cy="95098"/>
          </a:xfrm>
          <a:prstGeom prst="roundRect">
            <a:avLst>
              <a:gd name="adj" fmla="val 961534"/>
            </a:avLst>
          </a:prstGeom>
          <a:solidFill>
            <a:srgbClr val="EF444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7"/>
          <p:cNvSpPr/>
          <p:nvPr/>
        </p:nvSpPr>
        <p:spPr>
          <a:xfrm>
            <a:off x="5219395" y="1208126"/>
            <a:ext cx="6667805" cy="2428646"/>
          </a:xfrm>
          <a:prstGeom prst="roundRect">
            <a:avLst>
              <a:gd name="adj" fmla="val 1181"/>
            </a:avLst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1" name="Shape 18"/>
          <p:cNvSpPr/>
          <p:nvPr/>
        </p:nvSpPr>
        <p:spPr>
          <a:xfrm>
            <a:off x="5333695" y="1551026"/>
            <a:ext cx="643920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5"/>
          <a:srcRect t="-1100" b="-1100"/>
          <a:stretch/>
        </p:blipFill>
        <p:spPr>
          <a:xfrm>
            <a:off x="5333695" y="1350772"/>
            <a:ext cx="114300" cy="133502"/>
          </a:xfrm>
          <a:prstGeom prst="rect">
            <a:avLst/>
          </a:prstGeom>
        </p:spPr>
      </p:pic>
      <p:sp>
        <p:nvSpPr>
          <p:cNvPr id="23" name="Text 19"/>
          <p:cNvSpPr txBox="1"/>
          <p:nvPr/>
        </p:nvSpPr>
        <p:spPr>
          <a:xfrm>
            <a:off x="5524805" y="1322426"/>
            <a:ext cx="28053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Phenotype-Specific Therapeutic Implications</a:t>
            </a:r>
            <a:endParaRPr lang="en-US" sz="1000" dirty="0"/>
          </a:p>
        </p:txBody>
      </p:sp>
      <p:sp>
        <p:nvSpPr>
          <p:cNvPr id="24" name="Shape 20"/>
          <p:cNvSpPr/>
          <p:nvPr/>
        </p:nvSpPr>
        <p:spPr>
          <a:xfrm>
            <a:off x="5333695" y="1636979"/>
            <a:ext cx="6439205" cy="705002"/>
          </a:xfrm>
          <a:prstGeom prst="rect">
            <a:avLst/>
          </a:prstGeom>
          <a:solidFill>
            <a:srgbClr val="FEF2F2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5" name="Shape 21"/>
          <p:cNvSpPr/>
          <p:nvPr/>
        </p:nvSpPr>
        <p:spPr>
          <a:xfrm>
            <a:off x="5333695" y="1636979"/>
            <a:ext cx="28346" cy="705002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25098" y="1903070"/>
            <a:ext cx="171907" cy="171907"/>
          </a:xfrm>
          <a:prstGeom prst="rect">
            <a:avLst/>
          </a:prstGeom>
        </p:spPr>
      </p:pic>
      <p:sp>
        <p:nvSpPr>
          <p:cNvPr id="27" name="Shape 22"/>
          <p:cNvSpPr/>
          <p:nvPr/>
        </p:nvSpPr>
        <p:spPr>
          <a:xfrm>
            <a:off x="5333695" y="2417877"/>
            <a:ext cx="28346" cy="514807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7"/>
          <a:srcRect l="-1064" r="-1064"/>
          <a:stretch/>
        </p:blipFill>
        <p:spPr>
          <a:xfrm>
            <a:off x="11477549" y="2588870"/>
            <a:ext cx="219456" cy="171907"/>
          </a:xfrm>
          <a:prstGeom prst="rect">
            <a:avLst/>
          </a:prstGeom>
        </p:spPr>
      </p:pic>
      <p:sp>
        <p:nvSpPr>
          <p:cNvPr id="29" name="Shape 23"/>
          <p:cNvSpPr/>
          <p:nvPr/>
        </p:nvSpPr>
        <p:spPr>
          <a:xfrm>
            <a:off x="5333695" y="3008579"/>
            <a:ext cx="6439205" cy="514807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0" name="Shape 24"/>
          <p:cNvSpPr/>
          <p:nvPr/>
        </p:nvSpPr>
        <p:spPr>
          <a:xfrm>
            <a:off x="5333695" y="3008579"/>
            <a:ext cx="28346" cy="514807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525098" y="3179572"/>
            <a:ext cx="171907" cy="171907"/>
          </a:xfrm>
          <a:prstGeom prst="rect">
            <a:avLst/>
          </a:prstGeom>
        </p:spPr>
      </p:pic>
      <p:sp>
        <p:nvSpPr>
          <p:cNvPr id="32" name="Shape 25"/>
          <p:cNvSpPr/>
          <p:nvPr/>
        </p:nvSpPr>
        <p:spPr>
          <a:xfrm>
            <a:off x="5219395" y="3751072"/>
            <a:ext cx="3276295" cy="2695651"/>
          </a:xfrm>
          <a:prstGeom prst="roundRect">
            <a:avLst>
              <a:gd name="adj" fmla="val 959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343754" y="4506366"/>
            <a:ext cx="133502" cy="133502"/>
          </a:xfrm>
          <a:prstGeom prst="rect">
            <a:avLst/>
          </a:prstGeom>
        </p:spPr>
      </p:pic>
      <p:sp>
        <p:nvSpPr>
          <p:cNvPr id="34" name="Text 26"/>
          <p:cNvSpPr txBox="1"/>
          <p:nvPr/>
        </p:nvSpPr>
        <p:spPr>
          <a:xfrm>
            <a:off x="5553151" y="4477106"/>
            <a:ext cx="12335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Future Trial Design</a:t>
            </a:r>
            <a:endParaRPr lang="en-US" sz="1000" dirty="0"/>
          </a:p>
        </p:txBody>
      </p:sp>
      <p:sp>
        <p:nvSpPr>
          <p:cNvPr id="35" name="Text 27"/>
          <p:cNvSpPr txBox="1"/>
          <p:nvPr/>
        </p:nvSpPr>
        <p:spPr>
          <a:xfrm>
            <a:off x="5343754" y="4744110"/>
            <a:ext cx="31437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Predictive Enrichment: Match mechanism to phenotype.</a:t>
            </a:r>
            <a:endParaRPr lang="en-US" sz="1200" dirty="0"/>
          </a:p>
        </p:txBody>
      </p:sp>
      <p:sp>
        <p:nvSpPr>
          <p:cNvPr id="36" name="Text 28"/>
          <p:cNvSpPr txBox="1"/>
          <p:nvPr/>
        </p:nvSpPr>
        <p:spPr>
          <a:xfrm>
            <a:off x="5343754" y="5258918"/>
            <a:ext cx="31437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Stratification: Randomize by phenotype to avoid dilution.</a:t>
            </a:r>
            <a:endParaRPr lang="en-US" sz="1200" dirty="0"/>
          </a:p>
        </p:txBody>
      </p:sp>
      <p:sp>
        <p:nvSpPr>
          <p:cNvPr id="37" name="Text 29"/>
          <p:cNvSpPr txBox="1"/>
          <p:nvPr/>
        </p:nvSpPr>
        <p:spPr>
          <a:xfrm>
            <a:off x="418795" y="1646123"/>
            <a:ext cx="1527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4785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</a:t>
            </a:r>
            <a:endParaRPr lang="en-US" sz="900" dirty="0"/>
          </a:p>
        </p:txBody>
      </p:sp>
      <p:sp>
        <p:nvSpPr>
          <p:cNvPr id="38" name="Text 30"/>
          <p:cNvSpPr txBox="1"/>
          <p:nvPr/>
        </p:nvSpPr>
        <p:spPr>
          <a:xfrm>
            <a:off x="4617720" y="1646123"/>
            <a:ext cx="4288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~2-5%</a:t>
            </a:r>
            <a:endParaRPr lang="en-US" sz="900" dirty="0"/>
          </a:p>
        </p:txBody>
      </p:sp>
      <p:sp>
        <p:nvSpPr>
          <p:cNvPr id="39" name="Text 31"/>
          <p:cNvSpPr txBox="1"/>
          <p:nvPr/>
        </p:nvSpPr>
        <p:spPr>
          <a:xfrm>
            <a:off x="418795" y="1874723"/>
            <a:ext cx="1627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B4530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β</a:t>
            </a:r>
            <a:endParaRPr lang="en-US" sz="900" dirty="0"/>
          </a:p>
        </p:txBody>
      </p:sp>
      <p:sp>
        <p:nvSpPr>
          <p:cNvPr id="40" name="Text 32"/>
          <p:cNvSpPr txBox="1"/>
          <p:nvPr/>
        </p:nvSpPr>
        <p:spPr>
          <a:xfrm>
            <a:off x="4663440" y="1874723"/>
            <a:ext cx="3813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~13%</a:t>
            </a:r>
            <a:endParaRPr lang="en-US" sz="900" dirty="0"/>
          </a:p>
        </p:txBody>
      </p:sp>
      <p:sp>
        <p:nvSpPr>
          <p:cNvPr id="41" name="Text 33"/>
          <p:cNvSpPr txBox="1"/>
          <p:nvPr/>
        </p:nvSpPr>
        <p:spPr>
          <a:xfrm>
            <a:off x="418795" y="2103323"/>
            <a:ext cx="1527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γ</a:t>
            </a:r>
            <a:endParaRPr lang="en-US" sz="900" dirty="0"/>
          </a:p>
        </p:txBody>
      </p:sp>
      <p:sp>
        <p:nvSpPr>
          <p:cNvPr id="42" name="Text 34"/>
          <p:cNvSpPr txBox="1"/>
          <p:nvPr/>
        </p:nvSpPr>
        <p:spPr>
          <a:xfrm>
            <a:off x="4663440" y="2103323"/>
            <a:ext cx="3813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~24%</a:t>
            </a:r>
            <a:endParaRPr lang="en-US" sz="900" dirty="0"/>
          </a:p>
        </p:txBody>
      </p:sp>
      <p:sp>
        <p:nvSpPr>
          <p:cNvPr id="43" name="Text 35"/>
          <p:cNvSpPr txBox="1"/>
          <p:nvPr/>
        </p:nvSpPr>
        <p:spPr>
          <a:xfrm>
            <a:off x="418795" y="2331923"/>
            <a:ext cx="1527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B9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δ</a:t>
            </a:r>
            <a:endParaRPr lang="en-US" sz="900" dirty="0"/>
          </a:p>
        </p:txBody>
      </p:sp>
      <p:sp>
        <p:nvSpPr>
          <p:cNvPr id="44" name="Text 36"/>
          <p:cNvSpPr txBox="1"/>
          <p:nvPr/>
        </p:nvSpPr>
        <p:spPr>
          <a:xfrm>
            <a:off x="4663440" y="2331923"/>
            <a:ext cx="3813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DC262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~40%</a:t>
            </a:r>
            <a:endParaRPr lang="en-US" sz="900" dirty="0"/>
          </a:p>
        </p:txBody>
      </p:sp>
      <p:sp>
        <p:nvSpPr>
          <p:cNvPr id="45" name="Text 37"/>
          <p:cNvSpPr txBox="1"/>
          <p:nvPr/>
        </p:nvSpPr>
        <p:spPr>
          <a:xfrm>
            <a:off x="5438851" y="1722018"/>
            <a:ext cx="143835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91B1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Delta (δ): Shock &amp; Hepatic</a:t>
            </a:r>
            <a:endParaRPr lang="en-US" sz="900" dirty="0"/>
          </a:p>
        </p:txBody>
      </p:sp>
      <p:sp>
        <p:nvSpPr>
          <p:cNvPr id="46" name="Text 38"/>
          <p:cNvSpPr txBox="1"/>
          <p:nvPr/>
        </p:nvSpPr>
        <p:spPr>
          <a:xfrm>
            <a:off x="5438851" y="1884782"/>
            <a:ext cx="51435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Benefits from aggressive early resuscitation (EGDT) &amp; fluids. Candidate for anticoagulation.</a:t>
            </a:r>
            <a:endParaRPr lang="en-US" sz="1200" dirty="0"/>
          </a:p>
        </p:txBody>
      </p:sp>
      <p:sp>
        <p:nvSpPr>
          <p:cNvPr id="47" name="Text 39"/>
          <p:cNvSpPr txBox="1"/>
          <p:nvPr/>
        </p:nvSpPr>
        <p:spPr>
          <a:xfrm>
            <a:off x="5438851" y="2503830"/>
            <a:ext cx="19815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Gamma (γ) &amp; Delta (δ): Inflammatory</a:t>
            </a:r>
            <a:endParaRPr lang="en-US" sz="900" dirty="0"/>
          </a:p>
        </p:txBody>
      </p:sp>
      <p:sp>
        <p:nvSpPr>
          <p:cNvPr id="48" name="Text 40"/>
          <p:cNvSpPr txBox="1"/>
          <p:nvPr/>
        </p:nvSpPr>
        <p:spPr>
          <a:xfrm>
            <a:off x="5438851" y="2665679"/>
            <a:ext cx="5372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Primary targets for immunomodulatory therapies due to high cytokine burden.</a:t>
            </a:r>
            <a:endParaRPr lang="en-US" sz="1200" dirty="0"/>
          </a:p>
        </p:txBody>
      </p:sp>
      <p:sp>
        <p:nvSpPr>
          <p:cNvPr id="49" name="Text 41"/>
          <p:cNvSpPr txBox="1"/>
          <p:nvPr/>
        </p:nvSpPr>
        <p:spPr>
          <a:xfrm>
            <a:off x="5438851" y="3093618"/>
            <a:ext cx="13533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65F4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Alpha (α): Host-Resilient</a:t>
            </a:r>
            <a:endParaRPr lang="en-US" sz="900" dirty="0"/>
          </a:p>
        </p:txBody>
      </p:sp>
      <p:sp>
        <p:nvSpPr>
          <p:cNvPr id="50" name="Text 42"/>
          <p:cNvSpPr txBox="1"/>
          <p:nvPr/>
        </p:nvSpPr>
        <p:spPr>
          <a:xfrm>
            <a:off x="5438851" y="3256382"/>
            <a:ext cx="56007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 overtreatment. Conservative management sufficient; excess fluids harmful.</a:t>
            </a:r>
            <a:endParaRPr lang="en-US" sz="1200" dirty="0"/>
          </a:p>
        </p:txBody>
      </p:sp>
      <p:sp>
        <p:nvSpPr>
          <p:cNvPr id="51" name="Shape 43"/>
          <p:cNvSpPr/>
          <p:nvPr/>
        </p:nvSpPr>
        <p:spPr>
          <a:xfrm>
            <a:off x="304495" y="2703170"/>
            <a:ext cx="4762195" cy="3743554"/>
          </a:xfrm>
          <a:prstGeom prst="roundRect">
            <a:avLst>
              <a:gd name="adj" fmla="val 497"/>
            </a:avLst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2" name="Shape 44"/>
          <p:cNvSpPr/>
          <p:nvPr/>
        </p:nvSpPr>
        <p:spPr>
          <a:xfrm>
            <a:off x="418795" y="2817470"/>
            <a:ext cx="4533595" cy="3247949"/>
          </a:xfrm>
          <a:prstGeom prst="roundRect">
            <a:avLst>
              <a:gd name="adj" fmla="val 330"/>
            </a:avLst>
          </a:prstGeom>
          <a:solidFill>
            <a:srgbClr val="F9FAFB"/>
          </a:solidFill>
          <a:ln w="12700">
            <a:solidFill>
              <a:srgbClr val="F3F4F6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4" name="Text 45"/>
          <p:cNvSpPr txBox="1"/>
          <p:nvPr/>
        </p:nvSpPr>
        <p:spPr>
          <a:xfrm>
            <a:off x="1135685" y="6118454"/>
            <a:ext cx="32196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Kaplan-Meier survival estimates (JAMA 2019)</a:t>
            </a:r>
            <a:endParaRPr lang="en-US" sz="1200" dirty="0"/>
          </a:p>
        </p:txBody>
      </p:sp>
      <p:sp>
        <p:nvSpPr>
          <p:cNvPr id="55" name="Shape 46"/>
          <p:cNvSpPr/>
          <p:nvPr/>
        </p:nvSpPr>
        <p:spPr>
          <a:xfrm>
            <a:off x="8610905" y="3751072"/>
            <a:ext cx="3276295" cy="2695651"/>
          </a:xfrm>
          <a:prstGeom prst="roundRect">
            <a:avLst>
              <a:gd name="adj" fmla="val 959"/>
            </a:avLst>
          </a:prstGeom>
          <a:solidFill>
            <a:srgbClr val="1F2937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56" name="Image 7" descr="preencoded.png"/>
          <p:cNvPicPr>
            <a:picLocks noChangeAspect="1"/>
          </p:cNvPicPr>
          <p:nvPr/>
        </p:nvPicPr>
        <p:blipFill>
          <a:blip r:embed="rId10">
            <a:alphaModFix amt="10000"/>
          </a:blip>
          <a:srcRect/>
          <a:stretch/>
        </p:blipFill>
        <p:spPr>
          <a:xfrm>
            <a:off x="11239805" y="3827882"/>
            <a:ext cx="571500" cy="457200"/>
          </a:xfrm>
          <a:prstGeom prst="rect">
            <a:avLst/>
          </a:prstGeom>
        </p:spPr>
      </p:pic>
      <p:pic>
        <p:nvPicPr>
          <p:cNvPr id="57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725205" y="4477106"/>
            <a:ext cx="133502" cy="133502"/>
          </a:xfrm>
          <a:prstGeom prst="rect">
            <a:avLst/>
          </a:prstGeom>
        </p:spPr>
      </p:pic>
      <p:sp>
        <p:nvSpPr>
          <p:cNvPr id="58" name="Text 47"/>
          <p:cNvSpPr txBox="1"/>
          <p:nvPr/>
        </p:nvSpPr>
        <p:spPr>
          <a:xfrm>
            <a:off x="8934602" y="4448759"/>
            <a:ext cx="152887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3F4F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Implementation</a:t>
            </a:r>
            <a:endParaRPr lang="en-US" sz="1000" dirty="0"/>
          </a:p>
        </p:txBody>
      </p:sp>
      <p:sp>
        <p:nvSpPr>
          <p:cNvPr id="59" name="Text 48"/>
          <p:cNvSpPr txBox="1"/>
          <p:nvPr/>
        </p:nvSpPr>
        <p:spPr>
          <a:xfrm>
            <a:off x="8725205" y="4696562"/>
            <a:ext cx="29343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Moving from research to bedside requires real-time integration.</a:t>
            </a:r>
            <a:endParaRPr lang="en-US" sz="1200" dirty="0"/>
          </a:p>
        </p:txBody>
      </p:sp>
      <p:sp>
        <p:nvSpPr>
          <p:cNvPr id="60" name="Shape 49"/>
          <p:cNvSpPr/>
          <p:nvPr/>
        </p:nvSpPr>
        <p:spPr>
          <a:xfrm>
            <a:off x="8725205" y="5153762"/>
            <a:ext cx="3047695" cy="590702"/>
          </a:xfrm>
          <a:prstGeom prst="roundRect">
            <a:avLst>
              <a:gd name="adj" fmla="val 9987"/>
            </a:avLst>
          </a:prstGeom>
          <a:solidFill>
            <a:srgbClr val="374151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61" name="Image 9" descr="preencoded.png"/>
          <p:cNvPicPr>
            <a:picLocks noChangeAspect="1"/>
          </p:cNvPicPr>
          <p:nvPr/>
        </p:nvPicPr>
        <p:blipFill>
          <a:blip r:embed="rId12"/>
          <a:srcRect t="-43" b="-43"/>
          <a:stretch/>
        </p:blipFill>
        <p:spPr>
          <a:xfrm>
            <a:off x="8791956" y="5373218"/>
            <a:ext cx="133502" cy="152705"/>
          </a:xfrm>
          <a:prstGeom prst="rect">
            <a:avLst/>
          </a:prstGeom>
        </p:spPr>
      </p:pic>
      <p:sp>
        <p:nvSpPr>
          <p:cNvPr id="62" name="Text 50"/>
          <p:cNvSpPr txBox="1"/>
          <p:nvPr/>
        </p:nvSpPr>
        <p:spPr>
          <a:xfrm>
            <a:off x="9001354" y="5239715"/>
            <a:ext cx="12006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EHR Integration</a:t>
            </a:r>
            <a:endParaRPr lang="en-US" sz="1200" dirty="0"/>
          </a:p>
        </p:txBody>
      </p:sp>
      <p:sp>
        <p:nvSpPr>
          <p:cNvPr id="63" name="Text 51"/>
          <p:cNvSpPr txBox="1"/>
          <p:nvPr/>
        </p:nvSpPr>
        <p:spPr>
          <a:xfrm>
            <a:off x="9001354" y="5468315"/>
            <a:ext cx="25914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Automated 29-variable classification</a:t>
            </a:r>
            <a:endParaRPr lang="en-US" sz="1200" dirty="0"/>
          </a:p>
        </p:txBody>
      </p:sp>
      <p:sp>
        <p:nvSpPr>
          <p:cNvPr id="64" name="Shape 52"/>
          <p:cNvSpPr/>
          <p:nvPr/>
        </p:nvSpPr>
        <p:spPr>
          <a:xfrm>
            <a:off x="1464869" y="2779979"/>
            <a:ext cx="3534156" cy="286207"/>
          </a:xfrm>
          <a:prstGeom prst="roundRect">
            <a:avLst>
              <a:gd name="adj" fmla="val 42599"/>
            </a:avLst>
          </a:prstGeom>
          <a:solidFill>
            <a:srgbClr val="FFFFFF">
              <a:alpha val="90000"/>
            </a:srgbClr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5" name="Text 53"/>
          <p:cNvSpPr txBox="1"/>
          <p:nvPr/>
        </p:nvSpPr>
        <p:spPr>
          <a:xfrm>
            <a:off x="1550822" y="2827528"/>
            <a:ext cx="34774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Finding: Delta (Red) shows rapid early decline</a:t>
            </a:r>
            <a:endParaRPr lang="en-US" sz="1200" dirty="0"/>
          </a:p>
        </p:txBody>
      </p:sp>
      <p:sp>
        <p:nvSpPr>
          <p:cNvPr id="66" name="Shape 54"/>
          <p:cNvSpPr/>
          <p:nvPr/>
        </p:nvSpPr>
        <p:spPr>
          <a:xfrm>
            <a:off x="0" y="0"/>
            <a:ext cx="12191695" cy="1276502"/>
          </a:xfrm>
          <a:prstGeom prst="rect">
            <a:avLst/>
          </a:prstGeom>
          <a:solidFill>
            <a:srgbClr val="1E3A8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7" name="Text 55"/>
          <p:cNvSpPr txBox="1"/>
          <p:nvPr/>
        </p:nvSpPr>
        <p:spPr>
          <a:xfrm>
            <a:off x="304495" y="161849"/>
            <a:ext cx="16861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BFDB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OUTCOMES &amp; APPLICATION</a:t>
            </a:r>
            <a:endParaRPr lang="en-US" sz="900" dirty="0"/>
          </a:p>
        </p:txBody>
      </p:sp>
      <p:sp>
        <p:nvSpPr>
          <p:cNvPr id="68" name="Text 56"/>
          <p:cNvSpPr txBox="1"/>
          <p:nvPr/>
        </p:nvSpPr>
        <p:spPr>
          <a:xfrm>
            <a:off x="304495" y="333756"/>
            <a:ext cx="586313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Findings &amp; Therapeutic Implications</a:t>
            </a:r>
            <a:endParaRPr lang="en-US" sz="2200" dirty="0"/>
          </a:p>
        </p:txBody>
      </p:sp>
      <p:sp>
        <p:nvSpPr>
          <p:cNvPr id="69" name="Text 57"/>
          <p:cNvSpPr txBox="1"/>
          <p:nvPr/>
        </p:nvSpPr>
        <p:spPr>
          <a:xfrm>
            <a:off x="304495" y="718718"/>
            <a:ext cx="43964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3F4F6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Mortality gradients and the shift towards phenotype-guided precision care</a:t>
            </a:r>
            <a:endParaRPr lang="en-US" sz="1000" dirty="0"/>
          </a:p>
        </p:txBody>
      </p:sp>
      <p:sp>
        <p:nvSpPr>
          <p:cNvPr id="70" name="Text 58"/>
          <p:cNvSpPr txBox="1"/>
          <p:nvPr/>
        </p:nvSpPr>
        <p:spPr>
          <a:xfrm>
            <a:off x="11132820" y="200254"/>
            <a:ext cx="8485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DBEAFE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SENECA Study</a:t>
            </a:r>
            <a:endParaRPr lang="en-US" sz="900" dirty="0"/>
          </a:p>
        </p:txBody>
      </p:sp>
      <p:sp>
        <p:nvSpPr>
          <p:cNvPr id="71" name="Text 59"/>
          <p:cNvSpPr txBox="1"/>
          <p:nvPr/>
        </p:nvSpPr>
        <p:spPr>
          <a:xfrm>
            <a:off x="11090758" y="362102"/>
            <a:ext cx="9144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BFDBFE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JAMA 2019</a:t>
            </a:r>
            <a:endParaRPr lang="en-US" sz="1200" dirty="0"/>
          </a:p>
        </p:txBody>
      </p:sp>
      <p:pic>
        <p:nvPicPr>
          <p:cNvPr id="72" name="New picture">
            <a:extLst>
              <a:ext uri="{FF2B5EF4-FFF2-40B4-BE49-F238E27FC236}">
                <a16:creationId xmlns:a16="http://schemas.microsoft.com/office/drawing/2014/main" id="{4FB8B3E8-3CAC-995A-A917-9151301AAE0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7" b="67930"/>
          <a:stretch>
            <a:fillRect/>
          </a:stretch>
        </p:blipFill>
        <p:spPr bwMode="auto">
          <a:xfrm>
            <a:off x="724205" y="3175913"/>
            <a:ext cx="3956202" cy="29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0BE65-0DD8-12F7-98FF-0D62C059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6" y="1452486"/>
            <a:ext cx="10972800" cy="4719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chemeClr val="tx1">
                    <a:lumMod val="75000"/>
                  </a:schemeClr>
                </a:solidFill>
              </a:rPr>
              <a:t>Disclose </a:t>
            </a:r>
            <a:r>
              <a:rPr lang="en-US" sz="2400" b="0" u="sng" dirty="0">
                <a:solidFill>
                  <a:schemeClr val="tx1">
                    <a:lumMod val="75000"/>
                  </a:schemeClr>
                </a:solidFill>
              </a:rPr>
              <a:t>relevant financial relationships:</a:t>
            </a:r>
            <a:r>
              <a:rPr lang="en-US" sz="2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" altLang="ko-KR" sz="2400" dirty="0"/>
              <a:t>• Research support: NRF, KHIDI, NECA, Korean Society of Nephrology</a:t>
            </a:r>
            <a:br>
              <a:rPr lang="en" altLang="ko-KR" sz="2400" dirty="0"/>
            </a:br>
            <a:r>
              <a:rPr lang="en" altLang="ko-KR" sz="2400" dirty="0"/>
              <a:t>• Advisory roles: AstraZeneca, Bayer, </a:t>
            </a:r>
            <a:r>
              <a:rPr lang="en" altLang="ko-KR" sz="2400" dirty="0" err="1"/>
              <a:t>Vantive</a:t>
            </a:r>
            <a:r>
              <a:rPr lang="ko-KR" altLang="en-US" sz="2400" dirty="0"/>
              <a:t> </a:t>
            </a:r>
            <a:r>
              <a:rPr lang="en-US" altLang="ko-KR" sz="2400" dirty="0" err="1"/>
              <a:t>etc</a:t>
            </a:r>
            <a:br>
              <a:rPr lang="en" altLang="ko-KR" sz="2400" dirty="0"/>
            </a:br>
            <a:r>
              <a:rPr lang="en" altLang="ko-KR" sz="2400" dirty="0"/>
              <a:t>• Co-CEO, </a:t>
            </a:r>
            <a:r>
              <a:rPr lang="en" altLang="ko-KR" sz="2400" dirty="0" err="1"/>
              <a:t>SickGPT</a:t>
            </a:r>
            <a:r>
              <a:rPr lang="en" altLang="ko-KR" sz="2400" dirty="0"/>
              <a:t> Co.</a:t>
            </a:r>
          </a:p>
          <a:p>
            <a:pPr>
              <a:lnSpc>
                <a:spcPct val="150000"/>
              </a:lnSpc>
            </a:pPr>
            <a:br>
              <a:rPr lang="en" altLang="ko-KR" sz="2400" dirty="0"/>
            </a:br>
            <a:r>
              <a:rPr lang="en" altLang="ko-KR" sz="2400" dirty="0"/>
              <a:t>• No financial relationships relevant to this presentation</a:t>
            </a:r>
            <a:endParaRPr lang="en-US" sz="24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57AF8-389C-5A2B-C7EA-7E4247A8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54489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7000" y="0"/>
            <a:ext cx="1904695" cy="190469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4953305"/>
            <a:ext cx="1904695" cy="19046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646420" y="2324405"/>
            <a:ext cx="2048256" cy="2210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0" b="1" dirty="0">
                <a:solidFill>
                  <a:srgbClr val="FFFFFF">
                    <a:alpha val="1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2000" dirty="0"/>
          </a:p>
        </p:txBody>
      </p:sp>
      <p:sp>
        <p:nvSpPr>
          <p:cNvPr id="6" name="Shape 2"/>
          <p:cNvSpPr/>
          <p:nvPr/>
        </p:nvSpPr>
        <p:spPr>
          <a:xfrm>
            <a:off x="5619902" y="3534156"/>
            <a:ext cx="952805" cy="47549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t="-268" b="-268"/>
          <a:stretch/>
        </p:blipFill>
        <p:spPr>
          <a:xfrm>
            <a:off x="1448410" y="2350008"/>
            <a:ext cx="448056" cy="514807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1991563" y="2200046"/>
            <a:ext cx="9139428" cy="752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Biomarkers and Molecular Insights</a:t>
            </a:r>
            <a:endParaRPr lang="en-US" sz="4000" dirty="0"/>
          </a:p>
        </p:txBody>
      </p:sp>
      <p:sp>
        <p:nvSpPr>
          <p:cNvPr id="9" name="Text 4"/>
          <p:cNvSpPr txBox="1"/>
          <p:nvPr/>
        </p:nvSpPr>
        <p:spPr>
          <a:xfrm>
            <a:off x="2932481" y="3877056"/>
            <a:ext cx="65343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Adding molecular details to AI-discovered subtypes</a:t>
            </a:r>
            <a:endParaRPr lang="en-US" sz="2100" dirty="0"/>
          </a:p>
        </p:txBody>
      </p:sp>
      <p:sp>
        <p:nvSpPr>
          <p:cNvPr id="10" name="Text 5"/>
          <p:cNvSpPr txBox="1"/>
          <p:nvPr/>
        </p:nvSpPr>
        <p:spPr>
          <a:xfrm>
            <a:off x="3854196" y="4276649"/>
            <a:ext cx="46863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The power of combining biomarkers</a:t>
            </a:r>
            <a:endParaRPr lang="en-US" sz="2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4558284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AKI Biomarker Timeline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452982"/>
            <a:ext cx="181051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3097073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6315304" y="1376172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6"/>
          <p:cNvSpPr/>
          <p:nvPr/>
        </p:nvSpPr>
        <p:spPr>
          <a:xfrm>
            <a:off x="6315304" y="3073298"/>
            <a:ext cx="28346" cy="1238098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7"/>
          <p:cNvSpPr txBox="1"/>
          <p:nvPr/>
        </p:nvSpPr>
        <p:spPr>
          <a:xfrm>
            <a:off x="1067105" y="1399946"/>
            <a:ext cx="252923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Systemic Inflammation</a:t>
            </a:r>
            <a:endParaRPr lang="en-US" sz="1600" dirty="0"/>
          </a:p>
        </p:txBody>
      </p:sp>
      <p:sp>
        <p:nvSpPr>
          <p:cNvPr id="12" name="Text 8"/>
          <p:cNvSpPr txBox="1"/>
          <p:nvPr/>
        </p:nvSpPr>
        <p:spPr>
          <a:xfrm>
            <a:off x="1152144" y="3097073"/>
            <a:ext cx="25959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Endothelial Dysfunction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6839255" y="1376172"/>
            <a:ext cx="185348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Tubular Damage</a:t>
            </a:r>
            <a:endParaRPr lang="en-US" sz="1600" dirty="0"/>
          </a:p>
        </p:txBody>
      </p:sp>
      <p:sp>
        <p:nvSpPr>
          <p:cNvPr id="14" name="Text 10"/>
          <p:cNvSpPr txBox="1"/>
          <p:nvPr/>
        </p:nvSpPr>
        <p:spPr>
          <a:xfrm>
            <a:off x="6839255" y="3073298"/>
            <a:ext cx="20436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Functional Decline</a:t>
            </a:r>
            <a:endParaRPr lang="en-US" sz="1600" dirty="0"/>
          </a:p>
        </p:txBody>
      </p:sp>
      <p:sp>
        <p:nvSpPr>
          <p:cNvPr id="15" name="Text 11"/>
          <p:cNvSpPr txBox="1"/>
          <p:nvPr/>
        </p:nvSpPr>
        <p:spPr>
          <a:xfrm>
            <a:off x="790956" y="1828800"/>
            <a:ext cx="5333238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Early injury triggers a surge of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inflammatory markers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like IL-6 and TNF-α.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Studies show that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high IL-6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levels before cardiac surgery increase the risk of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severe AKI by 6 times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pediatric patients.</a:t>
            </a:r>
            <a:endParaRPr lang="en-US" sz="13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l="-1004" r="-1004"/>
          <a:stretch/>
        </p:blipFill>
        <p:spPr>
          <a:xfrm>
            <a:off x="790956" y="3150108"/>
            <a:ext cx="267005" cy="209398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571500" y="4794199"/>
            <a:ext cx="28346" cy="1781251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3"/>
          <p:cNvSpPr txBox="1"/>
          <p:nvPr/>
        </p:nvSpPr>
        <p:spPr>
          <a:xfrm>
            <a:off x="790955" y="3525926"/>
            <a:ext cx="5265115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Inflammation leads to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blood vessel lining damage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measured by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suPAR and s-RAGE biomarkers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These markers are linked to worse outcomes and higher mortality in critically ill patients.</a:t>
            </a:r>
            <a:endParaRPr lang="en-US" sz="130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0956" y="4847234"/>
            <a:ext cx="209398" cy="209398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1095451" y="4794199"/>
            <a:ext cx="18150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Cell Cycle Arrest</a:t>
            </a:r>
            <a:endParaRPr lang="en-US" sz="1600" dirty="0"/>
          </a:p>
        </p:txBody>
      </p:sp>
      <p:sp>
        <p:nvSpPr>
          <p:cNvPr id="21" name="Text 15"/>
          <p:cNvSpPr txBox="1"/>
          <p:nvPr/>
        </p:nvSpPr>
        <p:spPr>
          <a:xfrm>
            <a:off x="790956" y="5223053"/>
            <a:ext cx="4702266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Kidney cells enter a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protective stat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 to prevent damaged DNA replication and save energy.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TIMP-2 and IGFBP7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biomarkers detect this stage. The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NephroCheck® test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measures these to assess AKI risk.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34760" y="1428293"/>
            <a:ext cx="209398" cy="209398"/>
          </a:xfrm>
          <a:prstGeom prst="rect">
            <a:avLst/>
          </a:prstGeom>
        </p:spPr>
      </p:pic>
      <p:sp>
        <p:nvSpPr>
          <p:cNvPr id="23" name="Text 16"/>
          <p:cNvSpPr txBox="1"/>
          <p:nvPr/>
        </p:nvSpPr>
        <p:spPr>
          <a:xfrm>
            <a:off x="6534760" y="1804111"/>
            <a:ext cx="5467656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NGAL, KIM-1, and L-FABP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indicate actual kidney tubule damage.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 this stage, creatinine may still be normal - a condition called "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subclinical AKI"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that current criteria often miss.</a:t>
            </a:r>
            <a:endParaRPr lang="en-US" sz="13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34760" y="3125419"/>
            <a:ext cx="209398" cy="209398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6534760" y="3501238"/>
            <a:ext cx="5410964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Only after significant nephron loss do we see rising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serum creatinine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levels. By this point, the golden window for effective treatment has often passed.</a:t>
            </a:r>
            <a:endParaRPr lang="en-US" sz="1300" dirty="0"/>
          </a:p>
        </p:txBody>
      </p:sp>
      <p:sp>
        <p:nvSpPr>
          <p:cNvPr id="27" name="Shape 18"/>
          <p:cNvSpPr/>
          <p:nvPr/>
        </p:nvSpPr>
        <p:spPr>
          <a:xfrm>
            <a:off x="5875020" y="4926788"/>
            <a:ext cx="5753405" cy="1552651"/>
          </a:xfrm>
          <a:prstGeom prst="rect">
            <a:avLst/>
          </a:prstGeom>
          <a:solidFill>
            <a:srgbClr val="F0F9FC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8" name="Shape 19"/>
          <p:cNvSpPr/>
          <p:nvPr/>
        </p:nvSpPr>
        <p:spPr>
          <a:xfrm>
            <a:off x="5875020" y="4926788"/>
            <a:ext cx="38405" cy="1552651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9" name="Text 20"/>
          <p:cNvSpPr txBox="1"/>
          <p:nvPr/>
        </p:nvSpPr>
        <p:spPr>
          <a:xfrm>
            <a:off x="5673009" y="4397209"/>
            <a:ext cx="6272715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Biomarkers</a:t>
            </a:r>
            <a:r>
              <a:rPr lang="en-US" sz="1200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reflect the </a:t>
            </a:r>
            <a:r>
              <a:rPr lang="en-US" sz="1200" b="1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pathophysiological stages of AKI </a:t>
            </a:r>
            <a:r>
              <a:rPr lang="en-US" sz="1200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sequence.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Damage</a:t>
            </a:r>
            <a:r>
              <a:rPr lang="en-US" sz="1200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markers rise long before functional markers (creatinine) show any change.</a:t>
            </a:r>
            <a:endParaRPr lang="en-US" sz="1200" dirty="0"/>
          </a:p>
        </p:txBody>
      </p:sp>
      <p:sp>
        <p:nvSpPr>
          <p:cNvPr id="30" name="Text 21"/>
          <p:cNvSpPr txBox="1"/>
          <p:nvPr/>
        </p:nvSpPr>
        <p:spPr>
          <a:xfrm>
            <a:off x="6056071" y="5079492"/>
            <a:ext cx="20912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Subclinical AKI Concept</a:t>
            </a:r>
            <a:endParaRPr lang="en-US" sz="1300" dirty="0"/>
          </a:p>
        </p:txBody>
      </p:sp>
      <p:sp>
        <p:nvSpPr>
          <p:cNvPr id="31" name="Text 22"/>
          <p:cNvSpPr txBox="1"/>
          <p:nvPr/>
        </p:nvSpPr>
        <p:spPr>
          <a:xfrm>
            <a:off x="6056070" y="5431536"/>
            <a:ext cx="5670195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When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damage biomarkers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are positive but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creatinine remains normal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we call this "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subclinical AKI."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provides a critical window for early intervention that would be completely missed using standard KDIGO criteria.</a:t>
            </a:r>
            <a:endParaRPr lang="en-US" sz="1200" dirty="0"/>
          </a:p>
        </p:txBody>
      </p:sp>
      <p:sp>
        <p:nvSpPr>
          <p:cNvPr id="32" name="Text 23"/>
          <p:cNvSpPr txBox="1"/>
          <p:nvPr/>
        </p:nvSpPr>
        <p:spPr>
          <a:xfrm>
            <a:off x="6587338" y="6607597"/>
            <a:ext cx="513892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Bhatraju et al. JASN 2019, Shao et al. Crit Care 2022, Fan et al. Kidney Med 2023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6244438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NephroCheck and Subclinical AKI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238098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452982"/>
            <a:ext cx="181051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2870302"/>
            <a:ext cx="28346" cy="1238098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 txBox="1"/>
          <p:nvPr/>
        </p:nvSpPr>
        <p:spPr>
          <a:xfrm>
            <a:off x="1067105" y="1399946"/>
            <a:ext cx="291967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TIMP-2/IGFBP7 Biomarkers</a:t>
            </a:r>
            <a:endParaRPr lang="en-US" sz="1600" dirty="0"/>
          </a:p>
        </p:txBody>
      </p:sp>
      <p:sp>
        <p:nvSpPr>
          <p:cNvPr id="10" name="Text 6"/>
          <p:cNvSpPr txBox="1"/>
          <p:nvPr/>
        </p:nvSpPr>
        <p:spPr>
          <a:xfrm>
            <a:off x="1095451" y="2870302"/>
            <a:ext cx="25484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Subclinical AKI Concept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790956" y="1828800"/>
            <a:ext cx="4862779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Early markers that detect kidney tubular cell stress and cell cycle arrest. They reflect cellular damage before serum creatinine rises, enabling earlier diagnosis.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0956" y="2923337"/>
            <a:ext cx="209398" cy="209398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571500" y="4341571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9"/>
          <p:cNvSpPr txBox="1"/>
          <p:nvPr/>
        </p:nvSpPr>
        <p:spPr>
          <a:xfrm>
            <a:off x="790956" y="3299155"/>
            <a:ext cx="4739335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Early kidney damage detected by biomarkers but without creatinine elevation. This addresses the "diagnostic blind spot" that traditional KDIGO criteria cannot identify.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461" r="-461"/>
          <a:stretch/>
        </p:blipFill>
        <p:spPr>
          <a:xfrm>
            <a:off x="790956" y="4393692"/>
            <a:ext cx="237744" cy="209398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123798" y="4341571"/>
            <a:ext cx="15197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Value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790955" y="4769510"/>
            <a:ext cx="5198363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Enables early intervention to reduce risk of progression to severe AKI. Helps identify high-risk patients, adjust nephrotoxic medications, and optimize hemodynamics proactively.</a:t>
            </a:r>
            <a:endParaRPr lang="en-US" sz="1300" dirty="0"/>
          </a:p>
        </p:txBody>
      </p:sp>
      <p:sp>
        <p:nvSpPr>
          <p:cNvPr id="18" name="Shape 12"/>
          <p:cNvSpPr/>
          <p:nvPr/>
        </p:nvSpPr>
        <p:spPr>
          <a:xfrm>
            <a:off x="6815938" y="1479394"/>
            <a:ext cx="5020056" cy="1485900"/>
          </a:xfrm>
          <a:prstGeom prst="roundRect">
            <a:avLst>
              <a:gd name="adj" fmla="val 3156"/>
            </a:avLst>
          </a:prstGeom>
          <a:solidFill>
            <a:srgbClr val="F0F7FA"/>
          </a:solidFill>
          <a:ln w="12700">
            <a:solidFill>
              <a:srgbClr val="00ACC1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3"/>
          <p:cNvSpPr txBox="1"/>
          <p:nvPr/>
        </p:nvSpPr>
        <p:spPr>
          <a:xfrm>
            <a:off x="6968643" y="1641243"/>
            <a:ext cx="17958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NephroCheck® Test</a:t>
            </a:r>
            <a:endParaRPr lang="en-US" sz="1300" dirty="0"/>
          </a:p>
        </p:txBody>
      </p:sp>
      <p:sp>
        <p:nvSpPr>
          <p:cNvPr id="20" name="Text 14"/>
          <p:cNvSpPr txBox="1"/>
          <p:nvPr/>
        </p:nvSpPr>
        <p:spPr>
          <a:xfrm>
            <a:off x="6968643" y="2003346"/>
            <a:ext cx="4834433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FDA-approved first biomarker test for AKI risk assessment, clinically validated to predict moderate-severe AKI risk within 12 hours.</a:t>
            </a:r>
            <a:endParaRPr lang="en-US" sz="1300" dirty="0"/>
          </a:p>
        </p:txBody>
      </p:sp>
      <p:sp>
        <p:nvSpPr>
          <p:cNvPr id="22" name="Text 15"/>
          <p:cNvSpPr txBox="1"/>
          <p:nvPr/>
        </p:nvSpPr>
        <p:spPr>
          <a:xfrm>
            <a:off x="6568135" y="3163754"/>
            <a:ext cx="49149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NephroCheck (TIMP-2•IGFBP7) detects cellular damage long before creatinine rises, providing opportunity for preventive intervention.</a:t>
            </a:r>
            <a:endParaRPr lang="en-US" sz="1200" dirty="0"/>
          </a:p>
        </p:txBody>
      </p:sp>
      <p:sp>
        <p:nvSpPr>
          <p:cNvPr id="23" name="Shape 16"/>
          <p:cNvSpPr/>
          <p:nvPr/>
        </p:nvSpPr>
        <p:spPr>
          <a:xfrm>
            <a:off x="7667244" y="4080967"/>
            <a:ext cx="3952951" cy="2162556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4" name="Shape 17"/>
          <p:cNvSpPr/>
          <p:nvPr/>
        </p:nvSpPr>
        <p:spPr>
          <a:xfrm>
            <a:off x="7667244" y="4080967"/>
            <a:ext cx="38405" cy="2162556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5" name="Text 18"/>
          <p:cNvSpPr txBox="1"/>
          <p:nvPr/>
        </p:nvSpPr>
        <p:spPr>
          <a:xfrm>
            <a:off x="7848295" y="4232758"/>
            <a:ext cx="206288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Validation Data</a:t>
            </a:r>
            <a:endParaRPr lang="en-US" sz="1300" dirty="0"/>
          </a:p>
        </p:txBody>
      </p:sp>
      <p:sp>
        <p:nvSpPr>
          <p:cNvPr id="26" name="Text 19"/>
          <p:cNvSpPr txBox="1"/>
          <p:nvPr/>
        </p:nvSpPr>
        <p:spPr>
          <a:xfrm>
            <a:off x="7848295" y="4585716"/>
            <a:ext cx="20674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AUC (Diagnostic Accuracy):</a:t>
            </a:r>
            <a:endParaRPr lang="en-US" sz="1200" dirty="0"/>
          </a:p>
        </p:txBody>
      </p:sp>
      <p:sp>
        <p:nvSpPr>
          <p:cNvPr id="27" name="Text 20"/>
          <p:cNvSpPr txBox="1"/>
          <p:nvPr/>
        </p:nvSpPr>
        <p:spPr>
          <a:xfrm>
            <a:off x="7848295" y="4890211"/>
            <a:ext cx="9052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Sensitivity: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7848295" y="5194707"/>
            <a:ext cx="8961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Specificity:</a:t>
            </a:r>
            <a:endParaRPr lang="en-US" sz="1200" dirty="0"/>
          </a:p>
        </p:txBody>
      </p:sp>
      <p:sp>
        <p:nvSpPr>
          <p:cNvPr id="29" name="Text 22"/>
          <p:cNvSpPr txBox="1"/>
          <p:nvPr/>
        </p:nvSpPr>
        <p:spPr>
          <a:xfrm>
            <a:off x="7848295" y="5500116"/>
            <a:ext cx="11338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FDA Approval:</a:t>
            </a:r>
            <a:endParaRPr lang="en-US" sz="1200" dirty="0"/>
          </a:p>
        </p:txBody>
      </p:sp>
      <p:sp>
        <p:nvSpPr>
          <p:cNvPr id="30" name="Text 23"/>
          <p:cNvSpPr txBox="1"/>
          <p:nvPr/>
        </p:nvSpPr>
        <p:spPr>
          <a:xfrm>
            <a:off x="7848295" y="5804611"/>
            <a:ext cx="10195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Validated in:</a:t>
            </a:r>
            <a:endParaRPr lang="en-US" sz="1200" dirty="0"/>
          </a:p>
        </p:txBody>
      </p:sp>
      <p:sp>
        <p:nvSpPr>
          <p:cNvPr id="31" name="Text 24"/>
          <p:cNvSpPr txBox="1"/>
          <p:nvPr/>
        </p:nvSpPr>
        <p:spPr>
          <a:xfrm>
            <a:off x="9793224" y="4585716"/>
            <a:ext cx="18004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0.82 (95% CI: 0.76-0.88)</a:t>
            </a:r>
            <a:endParaRPr lang="en-US" sz="1200" dirty="0"/>
          </a:p>
        </p:txBody>
      </p:sp>
      <p:sp>
        <p:nvSpPr>
          <p:cNvPr id="32" name="Text 25"/>
          <p:cNvSpPr txBox="1"/>
          <p:nvPr/>
        </p:nvSpPr>
        <p:spPr>
          <a:xfrm>
            <a:off x="11165738" y="4890211"/>
            <a:ext cx="428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89%</a:t>
            </a:r>
            <a:endParaRPr lang="en-US" sz="1200" dirty="0"/>
          </a:p>
        </p:txBody>
      </p:sp>
      <p:sp>
        <p:nvSpPr>
          <p:cNvPr id="33" name="Text 26"/>
          <p:cNvSpPr txBox="1"/>
          <p:nvPr/>
        </p:nvSpPr>
        <p:spPr>
          <a:xfrm>
            <a:off x="11165738" y="5194707"/>
            <a:ext cx="428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81%</a:t>
            </a:r>
            <a:endParaRPr lang="en-US" sz="1200" dirty="0"/>
          </a:p>
        </p:txBody>
      </p:sp>
      <p:sp>
        <p:nvSpPr>
          <p:cNvPr id="34" name="Text 27"/>
          <p:cNvSpPr txBox="1"/>
          <p:nvPr/>
        </p:nvSpPr>
        <p:spPr>
          <a:xfrm>
            <a:off x="11124590" y="5500116"/>
            <a:ext cx="4672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2014</a:t>
            </a:r>
            <a:endParaRPr lang="en-US" sz="1200" dirty="0"/>
          </a:p>
        </p:txBody>
      </p:sp>
      <p:sp>
        <p:nvSpPr>
          <p:cNvPr id="35" name="Text 28"/>
          <p:cNvSpPr txBox="1"/>
          <p:nvPr/>
        </p:nvSpPr>
        <p:spPr>
          <a:xfrm>
            <a:off x="9197035" y="5804611"/>
            <a:ext cx="24003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Over 1,000 critically ill patients</a:t>
            </a:r>
            <a:endParaRPr lang="en-US" sz="1200" dirty="0"/>
          </a:p>
        </p:txBody>
      </p:sp>
      <p:sp>
        <p:nvSpPr>
          <p:cNvPr id="36" name="Text 29"/>
          <p:cNvSpPr txBox="1"/>
          <p:nvPr/>
        </p:nvSpPr>
        <p:spPr>
          <a:xfrm>
            <a:off x="5854903" y="6625743"/>
            <a:ext cx="654893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TIMP-2: Tissue Inhibitor of Metalloproteinases-2, IGFBP7: Insulin-like Growth Factor-Binding Protein 7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8748979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Molecular Endotypes and Treatment Strategies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828800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609344"/>
            <a:ext cx="181051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2793403"/>
            <a:ext cx="28346" cy="1781251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 txBox="1"/>
          <p:nvPr/>
        </p:nvSpPr>
        <p:spPr>
          <a:xfrm>
            <a:off x="1067105" y="1399946"/>
            <a:ext cx="5593384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From Data-Driven Subtypes to Biological Endotypes</a:t>
            </a:r>
            <a:endParaRPr lang="en-US" sz="1600" dirty="0"/>
          </a:p>
        </p:txBody>
      </p:sp>
      <p:sp>
        <p:nvSpPr>
          <p:cNvPr id="10" name="Text 6"/>
          <p:cNvSpPr txBox="1"/>
          <p:nvPr/>
        </p:nvSpPr>
        <p:spPr>
          <a:xfrm>
            <a:off x="1095451" y="2793403"/>
            <a:ext cx="379658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Role of Molecular Biomarker Panels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790955" y="1724804"/>
            <a:ext cx="10775289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AI-discovered clinical subtypes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become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true biological endotypes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only when validated with biomarkers.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process transforms mathematical clusters into real biological entities with distinct mechanisms.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0956" y="2845524"/>
            <a:ext cx="209398" cy="209398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571500" y="4140587"/>
            <a:ext cx="28346" cy="1781251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9"/>
          <p:cNvSpPr txBox="1"/>
          <p:nvPr/>
        </p:nvSpPr>
        <p:spPr>
          <a:xfrm>
            <a:off x="790956" y="2854211"/>
            <a:ext cx="10829239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septic AKI, elevated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sTNFR-1 and IL-6 in the SP2 subtype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show inflammation-endothelial damage pathway activation.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cardiac surgery AKI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TIMP-2/IGFBP7 elevation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indicates cell-cycle arrest. These molecular signatures guide precision treatment.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0956" y="4193623"/>
            <a:ext cx="209398" cy="209398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095451" y="4140587"/>
            <a:ext cx="447233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New Opportunities for Targeted Therapies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790956" y="4569441"/>
            <a:ext cx="4776825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Molecularly-defined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endotypes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help us understand which pathways drive each patient's kidney injury. This opens doors for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pathway-specific treatments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like anti-inflammatory drugs, endothelial protectors, and renal cell protective agents.</a:t>
            </a:r>
            <a:endParaRPr lang="en-US" sz="1300" dirty="0"/>
          </a:p>
        </p:txBody>
      </p:sp>
      <p:sp>
        <p:nvSpPr>
          <p:cNvPr id="19" name="Shape 12"/>
          <p:cNvSpPr/>
          <p:nvPr/>
        </p:nvSpPr>
        <p:spPr>
          <a:xfrm>
            <a:off x="6316675" y="4770425"/>
            <a:ext cx="5305349" cy="1514246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3"/>
          <p:cNvSpPr/>
          <p:nvPr/>
        </p:nvSpPr>
        <p:spPr>
          <a:xfrm>
            <a:off x="6316675" y="4770425"/>
            <a:ext cx="38405" cy="1514246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4"/>
          <p:cNvSpPr txBox="1"/>
          <p:nvPr/>
        </p:nvSpPr>
        <p:spPr>
          <a:xfrm>
            <a:off x="6488582" y="4087280"/>
            <a:ext cx="5077663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5555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precision nephrology pathway: discovering data-driven subtypes, validating with biomarkers to define endotypes, and ultimately developing targeted treatment strategies</a:t>
            </a:r>
            <a:endParaRPr lang="en-US" sz="1200" dirty="0"/>
          </a:p>
        </p:txBody>
      </p:sp>
      <p:sp>
        <p:nvSpPr>
          <p:cNvPr id="22" name="Text 15"/>
          <p:cNvSpPr txBox="1"/>
          <p:nvPr/>
        </p:nvSpPr>
        <p:spPr>
          <a:xfrm>
            <a:off x="6497726" y="4923129"/>
            <a:ext cx="35387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Endotype-Specific Treatment Targets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6497726" y="5275173"/>
            <a:ext cx="18480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Inflammatory Endotype</a:t>
            </a:r>
            <a:endParaRPr lang="en-US" sz="1200" dirty="0"/>
          </a:p>
        </p:txBody>
      </p:sp>
      <p:sp>
        <p:nvSpPr>
          <p:cNvPr id="24" name="Text 17"/>
          <p:cNvSpPr txBox="1"/>
          <p:nvPr/>
        </p:nvSpPr>
        <p:spPr>
          <a:xfrm>
            <a:off x="9087307" y="5275173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Endothelial Damage Endotype</a:t>
            </a:r>
            <a:endParaRPr lang="en-US" sz="1200" dirty="0"/>
          </a:p>
        </p:txBody>
      </p:sp>
      <p:sp>
        <p:nvSpPr>
          <p:cNvPr id="25" name="Text 18"/>
          <p:cNvSpPr txBox="1"/>
          <p:nvPr/>
        </p:nvSpPr>
        <p:spPr>
          <a:xfrm>
            <a:off x="6688836" y="5552237"/>
            <a:ext cx="96743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IL-6 inhibitors</a:t>
            </a:r>
            <a:endParaRPr lang="en-US" sz="1000" dirty="0"/>
          </a:p>
        </p:txBody>
      </p:sp>
      <p:sp>
        <p:nvSpPr>
          <p:cNvPr id="26" name="Text 19"/>
          <p:cNvSpPr txBox="1"/>
          <p:nvPr/>
        </p:nvSpPr>
        <p:spPr>
          <a:xfrm>
            <a:off x="6688836" y="5751576"/>
            <a:ext cx="103418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TNF-α blockers</a:t>
            </a:r>
            <a:endParaRPr lang="en-US" sz="1000" dirty="0"/>
          </a:p>
        </p:txBody>
      </p:sp>
      <p:sp>
        <p:nvSpPr>
          <p:cNvPr id="27" name="Text 20"/>
          <p:cNvSpPr txBox="1"/>
          <p:nvPr/>
        </p:nvSpPr>
        <p:spPr>
          <a:xfrm>
            <a:off x="6688836" y="5951829"/>
            <a:ext cx="154807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Complement inhibitors</a:t>
            </a:r>
            <a:endParaRPr lang="en-US" sz="1000" dirty="0"/>
          </a:p>
        </p:txBody>
      </p:sp>
      <p:sp>
        <p:nvSpPr>
          <p:cNvPr id="28" name="Text 21"/>
          <p:cNvSpPr txBox="1"/>
          <p:nvPr/>
        </p:nvSpPr>
        <p:spPr>
          <a:xfrm>
            <a:off x="9277502" y="5552237"/>
            <a:ext cx="118597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VEGF modulators</a:t>
            </a:r>
            <a:endParaRPr lang="en-US" sz="1000" dirty="0"/>
          </a:p>
        </p:txBody>
      </p:sp>
      <p:sp>
        <p:nvSpPr>
          <p:cNvPr id="29" name="Text 22"/>
          <p:cNvSpPr txBox="1"/>
          <p:nvPr/>
        </p:nvSpPr>
        <p:spPr>
          <a:xfrm>
            <a:off x="9277502" y="5751576"/>
            <a:ext cx="132953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Anti-platelet agents</a:t>
            </a:r>
            <a:endParaRPr lang="en-US" sz="1000" dirty="0"/>
          </a:p>
        </p:txBody>
      </p:sp>
      <p:sp>
        <p:nvSpPr>
          <p:cNvPr id="30" name="Text 23"/>
          <p:cNvSpPr txBox="1"/>
          <p:nvPr/>
        </p:nvSpPr>
        <p:spPr>
          <a:xfrm>
            <a:off x="9277502" y="5951829"/>
            <a:ext cx="147218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Endothelial stabilizers</a:t>
            </a:r>
            <a:endParaRPr lang="en-US" sz="1000" dirty="0"/>
          </a:p>
        </p:txBody>
      </p:sp>
      <p:sp>
        <p:nvSpPr>
          <p:cNvPr id="31" name="Text 24"/>
          <p:cNvSpPr txBox="1"/>
          <p:nvPr/>
        </p:nvSpPr>
        <p:spPr>
          <a:xfrm>
            <a:off x="5451653" y="6579565"/>
            <a:ext cx="627278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Endotype: A subgroup defined by distinct biological mechanisms or pathophysiological pathways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7000" y="0"/>
            <a:ext cx="1904695" cy="190469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4953305"/>
            <a:ext cx="1904695" cy="19046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646420" y="2324405"/>
            <a:ext cx="2048256" cy="2210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0" b="1" dirty="0">
                <a:solidFill>
                  <a:srgbClr val="FFFFFF">
                    <a:alpha val="1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12000" dirty="0"/>
          </a:p>
        </p:txBody>
      </p:sp>
      <p:sp>
        <p:nvSpPr>
          <p:cNvPr id="6" name="Shape 2"/>
          <p:cNvSpPr/>
          <p:nvPr/>
        </p:nvSpPr>
        <p:spPr>
          <a:xfrm>
            <a:off x="5619902" y="3919118"/>
            <a:ext cx="952805" cy="47549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90395" y="1964131"/>
            <a:ext cx="514807" cy="514807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2636848" y="1502500"/>
            <a:ext cx="9005926" cy="1524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Clinical Applications and Future Directions</a:t>
            </a:r>
            <a:endParaRPr lang="en-US" sz="4000" dirty="0"/>
          </a:p>
        </p:txBody>
      </p:sp>
      <p:sp>
        <p:nvSpPr>
          <p:cNvPr id="9" name="Text 4"/>
          <p:cNvSpPr txBox="1"/>
          <p:nvPr/>
        </p:nvSpPr>
        <p:spPr>
          <a:xfrm>
            <a:off x="3444545" y="4262018"/>
            <a:ext cx="55056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From research findings to real clinical trials</a:t>
            </a:r>
            <a:endParaRPr lang="en-US" sz="2100" dirty="0"/>
          </a:p>
        </p:txBody>
      </p:sp>
      <p:sp>
        <p:nvSpPr>
          <p:cNvPr id="10" name="Text 5"/>
          <p:cNvSpPr txBox="1"/>
          <p:nvPr/>
        </p:nvSpPr>
        <p:spPr>
          <a:xfrm>
            <a:off x="2603297" y="4662526"/>
            <a:ext cx="71917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Using enrichment strategies for better treatment success</a:t>
            </a:r>
            <a:endParaRPr lang="en-US" sz="2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6244438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EUPHRATES &amp; Tigris Clinical Trials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452982"/>
            <a:ext cx="181051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3144622"/>
            <a:ext cx="28346" cy="1238098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571500" y="4615891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6"/>
          <p:cNvSpPr/>
          <p:nvPr/>
        </p:nvSpPr>
        <p:spPr>
          <a:xfrm>
            <a:off x="6614162" y="1275693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7"/>
          <p:cNvSpPr txBox="1"/>
          <p:nvPr/>
        </p:nvSpPr>
        <p:spPr>
          <a:xfrm>
            <a:off x="1067105" y="1399946"/>
            <a:ext cx="226222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EUPHRATES Trial</a:t>
            </a:r>
            <a:endParaRPr lang="en-US" sz="1600" dirty="0"/>
          </a:p>
        </p:txBody>
      </p:sp>
      <p:sp>
        <p:nvSpPr>
          <p:cNvPr id="12" name="Text 8"/>
          <p:cNvSpPr txBox="1"/>
          <p:nvPr/>
        </p:nvSpPr>
        <p:spPr>
          <a:xfrm>
            <a:off x="1095451" y="3144622"/>
            <a:ext cx="251002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Finding the Sweet Spot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7138113" y="1275693"/>
            <a:ext cx="31674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Targeted Enrichment Matters</a:t>
            </a:r>
            <a:endParaRPr lang="en-US" sz="1600" dirty="0"/>
          </a:p>
        </p:txBody>
      </p:sp>
      <p:sp>
        <p:nvSpPr>
          <p:cNvPr id="14" name="Text 10"/>
          <p:cNvSpPr txBox="1"/>
          <p:nvPr/>
        </p:nvSpPr>
        <p:spPr>
          <a:xfrm>
            <a:off x="790956" y="1689672"/>
            <a:ext cx="5334610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Used an endotoxin activity (EA) biomarker to select sepsis patients for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Polymyxin B blood filtering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treatment. The overall results did not show significant survival improvement.</a:t>
            </a:r>
            <a:endParaRPr lang="en-US" sz="13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0956" y="3197657"/>
            <a:ext cx="209398" cy="209398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1095451" y="4615891"/>
            <a:ext cx="23865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Tigris Trial Innovation</a:t>
            </a:r>
            <a:endParaRPr lang="en-US" sz="1600" dirty="0"/>
          </a:p>
        </p:txBody>
      </p:sp>
      <p:sp>
        <p:nvSpPr>
          <p:cNvPr id="17" name="Text 12"/>
          <p:cNvSpPr txBox="1"/>
          <p:nvPr/>
        </p:nvSpPr>
        <p:spPr>
          <a:xfrm>
            <a:off x="790956" y="3573475"/>
            <a:ext cx="4872838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Post-study analysis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showed the treatment only worked in a specific patient group with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EA levels between 0.6-0.9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This revealed the need for</a:t>
            </a:r>
            <a:endParaRPr lang="en-US" sz="1300" dirty="0"/>
          </a:p>
        </p:txBody>
      </p:sp>
      <p:sp>
        <p:nvSpPr>
          <p:cNvPr id="18" name="Text 13"/>
          <p:cNvSpPr txBox="1"/>
          <p:nvPr/>
        </p:nvSpPr>
        <p:spPr>
          <a:xfrm>
            <a:off x="4227271" y="4122115"/>
            <a:ext cx="13578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clinical trials.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6833618" y="1704547"/>
            <a:ext cx="4786884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Prognostic enrichment (selecting high-risk patients)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and predictive enrichment (selecting patients likely to respond to treatment) are key strategies for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precision nephrology and successful AKI trials.</a:t>
            </a:r>
            <a:endParaRPr lang="en-US" sz="1300" b="1" dirty="0"/>
          </a:p>
        </p:txBody>
      </p:sp>
      <p:sp>
        <p:nvSpPr>
          <p:cNvPr id="20" name="Text 15"/>
          <p:cNvSpPr txBox="1"/>
          <p:nvPr/>
        </p:nvSpPr>
        <p:spPr>
          <a:xfrm>
            <a:off x="2514600" y="4122115"/>
            <a:ext cx="18434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ACC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enrichment strategy</a:t>
            </a:r>
            <a:endParaRPr lang="en-US" sz="13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0956" y="4668012"/>
            <a:ext cx="209398" cy="209398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790955" y="4845968"/>
            <a:ext cx="5170229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Based on the sweet spot discovery, Tigris was designed to only enroll patients with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EA levels between 0.6-0.9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This shows how to properly test treatments in the right patient groups.</a:t>
            </a:r>
            <a:endParaRPr lang="en-US" sz="13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33618" y="1327814"/>
            <a:ext cx="209398" cy="209398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id="{1BA69DAC-1738-59F7-CD4B-AF0988EF4977}"/>
              </a:ext>
            </a:extLst>
          </p:cNvPr>
          <p:cNvGrpSpPr/>
          <p:nvPr/>
        </p:nvGrpSpPr>
        <p:grpSpPr>
          <a:xfrm>
            <a:off x="6614162" y="2890982"/>
            <a:ext cx="5405018" cy="3888942"/>
            <a:chOff x="6614162" y="2890982"/>
            <a:chExt cx="5405018" cy="3888942"/>
          </a:xfrm>
        </p:grpSpPr>
        <p:sp>
          <p:nvSpPr>
            <p:cNvPr id="25" name="Text 17"/>
            <p:cNvSpPr txBox="1"/>
            <p:nvPr/>
          </p:nvSpPr>
          <p:spPr>
            <a:xfrm>
              <a:off x="6651652" y="2890982"/>
              <a:ext cx="5334610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i="1" dirty="0">
                  <a:solidFill>
                    <a:srgbClr val="555555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Enrichment design uses biomarkers to selectively enroll patients who are most likely to benefit from the treatment.</a:t>
              </a:r>
              <a:endParaRPr lang="en-US" sz="1200" dirty="0"/>
            </a:p>
          </p:txBody>
        </p:sp>
        <p:sp>
          <p:nvSpPr>
            <p:cNvPr id="26" name="Shape 18"/>
            <p:cNvSpPr/>
            <p:nvPr/>
          </p:nvSpPr>
          <p:spPr>
            <a:xfrm>
              <a:off x="6614162" y="3403960"/>
              <a:ext cx="1133856" cy="428854"/>
            </a:xfrm>
            <a:prstGeom prst="rect">
              <a:avLst/>
            </a:prstGeom>
            <a:solidFill>
              <a:srgbClr val="0A4275"/>
            </a:solidFill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Shape 19"/>
            <p:cNvSpPr/>
            <p:nvPr/>
          </p:nvSpPr>
          <p:spPr>
            <a:xfrm>
              <a:off x="7746189" y="3403960"/>
              <a:ext cx="2038198" cy="428854"/>
            </a:xfrm>
            <a:prstGeom prst="rect">
              <a:avLst/>
            </a:prstGeom>
            <a:solidFill>
              <a:srgbClr val="0A4275"/>
            </a:solidFill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Shape 20"/>
            <p:cNvSpPr/>
            <p:nvPr/>
          </p:nvSpPr>
          <p:spPr>
            <a:xfrm>
              <a:off x="9784386" y="3403960"/>
              <a:ext cx="2124151" cy="428854"/>
            </a:xfrm>
            <a:prstGeom prst="rect">
              <a:avLst/>
            </a:prstGeom>
            <a:solidFill>
              <a:srgbClr val="0A4275"/>
            </a:solidFill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Text 21"/>
            <p:cNvSpPr txBox="1"/>
            <p:nvPr/>
          </p:nvSpPr>
          <p:spPr>
            <a:xfrm>
              <a:off x="6866536" y="3512773"/>
              <a:ext cx="743407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Element</a:t>
              </a:r>
              <a:endParaRPr lang="en-US" sz="1200" dirty="0"/>
            </a:p>
          </p:txBody>
        </p:sp>
        <p:sp>
          <p:nvSpPr>
            <p:cNvPr id="30" name="Text 22"/>
            <p:cNvSpPr txBox="1"/>
            <p:nvPr/>
          </p:nvSpPr>
          <p:spPr>
            <a:xfrm>
              <a:off x="8333234" y="3512773"/>
              <a:ext cx="981151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EUPHRATES</a:t>
              </a:r>
              <a:endParaRPr lang="en-US" sz="1200" dirty="0"/>
            </a:p>
          </p:txBody>
        </p:sp>
        <p:sp>
          <p:nvSpPr>
            <p:cNvPr id="31" name="Text 23"/>
            <p:cNvSpPr txBox="1"/>
            <p:nvPr/>
          </p:nvSpPr>
          <p:spPr>
            <a:xfrm>
              <a:off x="10060535" y="3512773"/>
              <a:ext cx="1686154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Tigris (NCT03901807)</a:t>
              </a:r>
              <a:endParaRPr lang="en-US" sz="1200" dirty="0"/>
            </a:p>
          </p:txBody>
        </p:sp>
        <p:sp>
          <p:nvSpPr>
            <p:cNvPr id="32" name="Shape 24"/>
            <p:cNvSpPr/>
            <p:nvPr/>
          </p:nvSpPr>
          <p:spPr>
            <a:xfrm>
              <a:off x="6614162" y="4489352"/>
              <a:ext cx="5296205" cy="657454"/>
            </a:xfrm>
            <a:prstGeom prst="rect">
              <a:avLst/>
            </a:prstGeom>
            <a:solidFill>
              <a:srgbClr val="F9F9F9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Shape 25"/>
            <p:cNvSpPr/>
            <p:nvPr/>
          </p:nvSpPr>
          <p:spPr>
            <a:xfrm>
              <a:off x="6614162" y="5575660"/>
              <a:ext cx="5296205" cy="657454"/>
            </a:xfrm>
            <a:prstGeom prst="rect">
              <a:avLst/>
            </a:prstGeom>
            <a:solidFill>
              <a:srgbClr val="F9F9F9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Shape 26"/>
            <p:cNvSpPr/>
            <p:nvPr/>
          </p:nvSpPr>
          <p:spPr>
            <a:xfrm>
              <a:off x="6614162" y="3831899"/>
              <a:ext cx="1133856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Shape 27"/>
            <p:cNvSpPr/>
            <p:nvPr/>
          </p:nvSpPr>
          <p:spPr>
            <a:xfrm>
              <a:off x="7746189" y="3831899"/>
              <a:ext cx="2038198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Shape 28"/>
            <p:cNvSpPr/>
            <p:nvPr/>
          </p:nvSpPr>
          <p:spPr>
            <a:xfrm>
              <a:off x="9784386" y="3831899"/>
              <a:ext cx="2124151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Shape 29"/>
            <p:cNvSpPr/>
            <p:nvPr/>
          </p:nvSpPr>
          <p:spPr>
            <a:xfrm>
              <a:off x="6614162" y="4489352"/>
              <a:ext cx="1133856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Shape 30"/>
            <p:cNvSpPr/>
            <p:nvPr/>
          </p:nvSpPr>
          <p:spPr>
            <a:xfrm>
              <a:off x="7746189" y="4489352"/>
              <a:ext cx="2038198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Shape 31"/>
            <p:cNvSpPr/>
            <p:nvPr/>
          </p:nvSpPr>
          <p:spPr>
            <a:xfrm>
              <a:off x="9784386" y="4489352"/>
              <a:ext cx="2124151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Shape 32"/>
            <p:cNvSpPr/>
            <p:nvPr/>
          </p:nvSpPr>
          <p:spPr>
            <a:xfrm>
              <a:off x="6614162" y="5146806"/>
              <a:ext cx="1133856" cy="4288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Shape 33"/>
            <p:cNvSpPr/>
            <p:nvPr/>
          </p:nvSpPr>
          <p:spPr>
            <a:xfrm>
              <a:off x="7746189" y="5146806"/>
              <a:ext cx="2038198" cy="4288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Shape 34"/>
            <p:cNvSpPr/>
            <p:nvPr/>
          </p:nvSpPr>
          <p:spPr>
            <a:xfrm>
              <a:off x="9784386" y="5146806"/>
              <a:ext cx="2124151" cy="4288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Shape 35"/>
            <p:cNvSpPr/>
            <p:nvPr/>
          </p:nvSpPr>
          <p:spPr>
            <a:xfrm>
              <a:off x="6614162" y="5575660"/>
              <a:ext cx="1133856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Shape 36"/>
            <p:cNvSpPr/>
            <p:nvPr/>
          </p:nvSpPr>
          <p:spPr>
            <a:xfrm>
              <a:off x="7746189" y="5575660"/>
              <a:ext cx="2038198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Shape 37"/>
            <p:cNvSpPr/>
            <p:nvPr/>
          </p:nvSpPr>
          <p:spPr>
            <a:xfrm>
              <a:off x="9784386" y="5575660"/>
              <a:ext cx="2124151" cy="657454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Text 38"/>
            <p:cNvSpPr txBox="1"/>
            <p:nvPr/>
          </p:nvSpPr>
          <p:spPr>
            <a:xfrm>
              <a:off x="6889396" y="3941627"/>
              <a:ext cx="695858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Target Patients</a:t>
              </a:r>
              <a:endParaRPr lang="en-US" sz="1200" dirty="0"/>
            </a:p>
          </p:txBody>
        </p:sp>
        <p:sp>
          <p:nvSpPr>
            <p:cNvPr id="47" name="Text 39"/>
            <p:cNvSpPr txBox="1"/>
            <p:nvPr/>
          </p:nvSpPr>
          <p:spPr>
            <a:xfrm>
              <a:off x="7943699" y="4055927"/>
              <a:ext cx="1762963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Endotoxin activity ≥ 0.6</a:t>
              </a:r>
              <a:endParaRPr lang="en-US" sz="1200" dirty="0"/>
            </a:p>
          </p:txBody>
        </p:sp>
        <p:sp>
          <p:nvSpPr>
            <p:cNvPr id="48" name="Text 40"/>
            <p:cNvSpPr txBox="1"/>
            <p:nvPr/>
          </p:nvSpPr>
          <p:spPr>
            <a:xfrm>
              <a:off x="9953550" y="3941627"/>
              <a:ext cx="1905610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Endotoxin activity 0.6-0.9 Targeted</a:t>
              </a:r>
              <a:endParaRPr lang="en-US" sz="1200" dirty="0"/>
            </a:p>
          </p:txBody>
        </p:sp>
        <p:sp>
          <p:nvSpPr>
            <p:cNvPr id="49" name="Text 41"/>
            <p:cNvSpPr txBox="1"/>
            <p:nvPr/>
          </p:nvSpPr>
          <p:spPr>
            <a:xfrm>
              <a:off x="6931458" y="4713380"/>
              <a:ext cx="619963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Design</a:t>
              </a:r>
              <a:endParaRPr lang="en-US" sz="1200" dirty="0"/>
            </a:p>
          </p:txBody>
        </p:sp>
        <p:sp>
          <p:nvSpPr>
            <p:cNvPr id="50" name="Text 42"/>
            <p:cNvSpPr txBox="1"/>
            <p:nvPr/>
          </p:nvSpPr>
          <p:spPr>
            <a:xfrm>
              <a:off x="8006793" y="4713380"/>
              <a:ext cx="1638605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RCT, post-hoc finding</a:t>
              </a:r>
              <a:endParaRPr lang="en-US" sz="1200" dirty="0"/>
            </a:p>
          </p:txBody>
        </p:sp>
        <p:sp>
          <p:nvSpPr>
            <p:cNvPr id="51" name="Text 43"/>
            <p:cNvSpPr txBox="1"/>
            <p:nvPr/>
          </p:nvSpPr>
          <p:spPr>
            <a:xfrm>
              <a:off x="9990126" y="4599080"/>
              <a:ext cx="1828800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RCT, prospective testing Innovation</a:t>
              </a:r>
              <a:endParaRPr lang="en-US" sz="1200" dirty="0"/>
            </a:p>
          </p:txBody>
        </p:sp>
        <p:sp>
          <p:nvSpPr>
            <p:cNvPr id="52" name="Text 44"/>
            <p:cNvSpPr txBox="1"/>
            <p:nvPr/>
          </p:nvSpPr>
          <p:spPr>
            <a:xfrm>
              <a:off x="6808929" y="5256534"/>
              <a:ext cx="857707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Treatment</a:t>
              </a:r>
              <a:endParaRPr lang="en-US" sz="1200" dirty="0"/>
            </a:p>
          </p:txBody>
        </p:sp>
        <p:sp>
          <p:nvSpPr>
            <p:cNvPr id="53" name="Text 45"/>
            <p:cNvSpPr txBox="1"/>
            <p:nvPr/>
          </p:nvSpPr>
          <p:spPr>
            <a:xfrm>
              <a:off x="8034225" y="5256534"/>
              <a:ext cx="1581912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PMX hemoperfusion</a:t>
              </a:r>
              <a:endParaRPr lang="en-US" sz="1200" dirty="0"/>
            </a:p>
          </p:txBody>
        </p:sp>
        <p:sp>
          <p:nvSpPr>
            <p:cNvPr id="54" name="Text 46"/>
            <p:cNvSpPr txBox="1"/>
            <p:nvPr/>
          </p:nvSpPr>
          <p:spPr>
            <a:xfrm>
              <a:off x="10115399" y="5256534"/>
              <a:ext cx="1581912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PMX hemoperfusion</a:t>
              </a:r>
              <a:endParaRPr lang="en-US" sz="1200" dirty="0"/>
            </a:p>
          </p:txBody>
        </p:sp>
        <p:sp>
          <p:nvSpPr>
            <p:cNvPr id="55" name="Text 47"/>
            <p:cNvSpPr txBox="1"/>
            <p:nvPr/>
          </p:nvSpPr>
          <p:spPr>
            <a:xfrm>
              <a:off x="6922314" y="5798773"/>
              <a:ext cx="638251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Results</a:t>
              </a:r>
              <a:endParaRPr lang="en-US" sz="1200" dirty="0"/>
            </a:p>
          </p:txBody>
        </p:sp>
        <p:sp>
          <p:nvSpPr>
            <p:cNvPr id="56" name="Text 48"/>
            <p:cNvSpPr txBox="1"/>
            <p:nvPr/>
          </p:nvSpPr>
          <p:spPr>
            <a:xfrm>
              <a:off x="8163155" y="5684473"/>
              <a:ext cx="1324051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Overall negative, subgroup effect</a:t>
              </a:r>
              <a:endParaRPr lang="en-US" sz="1200" dirty="0"/>
            </a:p>
          </p:txBody>
        </p:sp>
        <p:sp>
          <p:nvSpPr>
            <p:cNvPr id="57" name="Text 49"/>
            <p:cNvSpPr txBox="1"/>
            <p:nvPr/>
          </p:nvSpPr>
          <p:spPr>
            <a:xfrm>
              <a:off x="10292793" y="5798773"/>
              <a:ext cx="1228954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000000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Ongoing (2025)</a:t>
              </a:r>
              <a:endParaRPr lang="en-US" sz="1200" dirty="0"/>
            </a:p>
          </p:txBody>
        </p:sp>
        <p:sp>
          <p:nvSpPr>
            <p:cNvPr id="58" name="Text 50"/>
            <p:cNvSpPr txBox="1"/>
            <p:nvPr/>
          </p:nvSpPr>
          <p:spPr>
            <a:xfrm>
              <a:off x="7128054" y="6598873"/>
              <a:ext cx="4891126" cy="1810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000" i="1" dirty="0">
                  <a:solidFill>
                    <a:srgbClr val="666666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PMX: Polymyxin B / RCT: Randomized Controlled Trial / EA: Endotoxin Activity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1494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8482889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Precision Nephrology and Multi-Omics Future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452982"/>
            <a:ext cx="181051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3144622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 txBox="1"/>
          <p:nvPr/>
        </p:nvSpPr>
        <p:spPr>
          <a:xfrm>
            <a:off x="1067105" y="1399946"/>
            <a:ext cx="31583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Integrating Multi-Omics Data</a:t>
            </a:r>
            <a:endParaRPr lang="en-US" sz="1600" dirty="0"/>
          </a:p>
        </p:txBody>
      </p:sp>
      <p:sp>
        <p:nvSpPr>
          <p:cNvPr id="10" name="Text 6"/>
          <p:cNvSpPr txBox="1"/>
          <p:nvPr/>
        </p:nvSpPr>
        <p:spPr>
          <a:xfrm>
            <a:off x="1152144" y="3144622"/>
            <a:ext cx="269107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AI-Based Causal Analysis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790956" y="1828800"/>
            <a:ext cx="4463186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Combining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EHR data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with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genomics, proteomics, and metabolomics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gives us a complete picture of each AKI patient. Recent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GWAS studies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have started identifying genetic variants linked to septic AKI risk.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1004" r="-1004"/>
          <a:stretch/>
        </p:blipFill>
        <p:spPr>
          <a:xfrm>
            <a:off x="790956" y="3197657"/>
            <a:ext cx="267005" cy="209398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6697417" y="1368435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9"/>
          <p:cNvSpPr txBox="1"/>
          <p:nvPr/>
        </p:nvSpPr>
        <p:spPr>
          <a:xfrm>
            <a:off x="790956" y="3573475"/>
            <a:ext cx="4862779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Going beyond simple correlations, AI causal inference algorithms can predict disease pathways and treatment effects. This helps answer the key question: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"Why does this treatment work for this specific patient?"</a:t>
            </a:r>
            <a:endParaRPr lang="en-US" sz="1300" b="1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16873" y="1420556"/>
            <a:ext cx="209398" cy="209398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7221368" y="1368435"/>
            <a:ext cx="271942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Theranostic Loop System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6916873" y="1796374"/>
            <a:ext cx="4862779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Future EHR systems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will identify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AKI subtypes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real-time, automatically suggest personalized treatments, and evaluate clinical trial eligibility. AI will evolve from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passive analysis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tool to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 active participant in clinical decisions.</a:t>
            </a:r>
            <a:endParaRPr lang="en-US" sz="1300" b="1" dirty="0"/>
          </a:p>
        </p:txBody>
      </p:sp>
      <p:sp>
        <p:nvSpPr>
          <p:cNvPr id="19" name="Shape 12"/>
          <p:cNvSpPr/>
          <p:nvPr/>
        </p:nvSpPr>
        <p:spPr>
          <a:xfrm>
            <a:off x="6716795" y="3560604"/>
            <a:ext cx="3933749" cy="1857146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3"/>
          <p:cNvSpPr/>
          <p:nvPr/>
        </p:nvSpPr>
        <p:spPr>
          <a:xfrm>
            <a:off x="6716795" y="3560604"/>
            <a:ext cx="38405" cy="1857146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2" name="Text 15"/>
          <p:cNvSpPr txBox="1"/>
          <p:nvPr/>
        </p:nvSpPr>
        <p:spPr>
          <a:xfrm>
            <a:off x="6897846" y="3713309"/>
            <a:ext cx="37389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Future Changes from Precision Nephrology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7088956" y="4065353"/>
            <a:ext cx="26481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Preventive action before AKI occurs</a:t>
            </a:r>
            <a:endParaRPr lang="en-US" sz="1200" dirty="0"/>
          </a:p>
        </p:txBody>
      </p:sp>
      <p:sp>
        <p:nvSpPr>
          <p:cNvPr id="24" name="Text 17"/>
          <p:cNvSpPr txBox="1"/>
          <p:nvPr/>
        </p:nvSpPr>
        <p:spPr>
          <a:xfrm>
            <a:off x="7088956" y="4369848"/>
            <a:ext cx="27724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Subtype-specific targeted treatments</a:t>
            </a:r>
            <a:endParaRPr lang="en-US" sz="1200" dirty="0"/>
          </a:p>
        </p:txBody>
      </p:sp>
      <p:sp>
        <p:nvSpPr>
          <p:cNvPr id="25" name="Text 18"/>
          <p:cNvSpPr txBox="1"/>
          <p:nvPr/>
        </p:nvSpPr>
        <p:spPr>
          <a:xfrm>
            <a:off x="7088956" y="4675258"/>
            <a:ext cx="34107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Better prediction of long-term kidney function</a:t>
            </a:r>
            <a:endParaRPr lang="en-US" sz="1200" dirty="0"/>
          </a:p>
        </p:txBody>
      </p:sp>
      <p:sp>
        <p:nvSpPr>
          <p:cNvPr id="26" name="Text 19"/>
          <p:cNvSpPr txBox="1"/>
          <p:nvPr/>
        </p:nvSpPr>
        <p:spPr>
          <a:xfrm>
            <a:off x="7088956" y="4979753"/>
            <a:ext cx="21150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Enriched clinical trial design</a:t>
            </a:r>
            <a:endParaRPr lang="en-US" sz="1200" dirty="0"/>
          </a:p>
        </p:txBody>
      </p:sp>
      <p:sp>
        <p:nvSpPr>
          <p:cNvPr id="27" name="Text 20"/>
          <p:cNvSpPr txBox="1"/>
          <p:nvPr/>
        </p:nvSpPr>
        <p:spPr>
          <a:xfrm>
            <a:off x="9037930" y="6729984"/>
            <a:ext cx="269107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GWAS: Genome-Wide Association Study</a:t>
            </a:r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522488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Conclusion &amp; Key Messages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600" b="-600"/>
          <a:stretch/>
        </p:blipFill>
        <p:spPr>
          <a:xfrm>
            <a:off x="790956" y="1452982"/>
            <a:ext cx="181051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3144622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Shape 5"/>
          <p:cNvSpPr/>
          <p:nvPr/>
        </p:nvSpPr>
        <p:spPr>
          <a:xfrm>
            <a:off x="6650432" y="1447495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 txBox="1"/>
          <p:nvPr/>
        </p:nvSpPr>
        <p:spPr>
          <a:xfrm>
            <a:off x="1067105" y="1399946"/>
            <a:ext cx="24816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AKI is Not One Disease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1152144" y="3144622"/>
            <a:ext cx="264353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AI's Transformative Role</a:t>
            </a:r>
            <a:endParaRPr lang="en-US" sz="1600" dirty="0"/>
          </a:p>
        </p:txBody>
      </p:sp>
      <p:sp>
        <p:nvSpPr>
          <p:cNvPr id="12" name="Text 8"/>
          <p:cNvSpPr txBox="1"/>
          <p:nvPr/>
        </p:nvSpPr>
        <p:spPr>
          <a:xfrm>
            <a:off x="7174383" y="1447495"/>
            <a:ext cx="234817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Precision Nephrology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790956" y="1828800"/>
            <a:ext cx="4853635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AKI is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not a single disease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but a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collection of subtypes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with different mechanisms. The standard KDIGO criteria are clinically useful but don't capture this diversity, which has blocked treatment development.</a:t>
            </a:r>
            <a:endParaRPr lang="en-US" sz="13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l="-1004" r="-1004"/>
          <a:stretch/>
        </p:blipFill>
        <p:spPr>
          <a:xfrm>
            <a:off x="790956" y="3197657"/>
            <a:ext cx="267005" cy="209398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571500" y="4890211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1"/>
          <p:cNvSpPr txBox="1"/>
          <p:nvPr/>
        </p:nvSpPr>
        <p:spPr>
          <a:xfrm>
            <a:off x="790956" y="3573475"/>
            <a:ext cx="4767682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is more than just an analysis tool - it's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now part of decision-making.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finds hidden patterns in vast amounts of data and identifies distinct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subtypes like SP1/SP2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creating a new approach to kidney care.</a:t>
            </a:r>
            <a:endParaRPr lang="en-US" sz="13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0956" y="4942332"/>
            <a:ext cx="209398" cy="209398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095451" y="4890211"/>
            <a:ext cx="29297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Biomarkers Bridge the Gap</a:t>
            </a:r>
            <a:endParaRPr lang="en-US" sz="1600" dirty="0"/>
          </a:p>
        </p:txBody>
      </p:sp>
      <p:sp>
        <p:nvSpPr>
          <p:cNvPr id="19" name="Text 13"/>
          <p:cNvSpPr txBox="1"/>
          <p:nvPr/>
        </p:nvSpPr>
        <p:spPr>
          <a:xfrm>
            <a:off x="790956" y="5318150"/>
            <a:ext cx="4776826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Biomarkers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connect AI-discovered data patterns to molecular features. They are the critical bridge that transforms "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subtypes" into treatable "endotypes"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that can guide therapy.</a:t>
            </a:r>
            <a:endParaRPr lang="en-US" sz="13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69888" y="1499616"/>
            <a:ext cx="209398" cy="209398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6869888" y="1876349"/>
            <a:ext cx="4681728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Future AKI management won't use a one-size-fits-all approach but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personalized treatments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optimized for specific subtypes. The EUPHRATES/Tigris trials show how enriched clinical trial designs can lead the way.</a:t>
            </a:r>
            <a:endParaRPr lang="en-US" sz="130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 l="-228496" r="-228496"/>
          <a:stretch/>
        </p:blipFill>
        <p:spPr>
          <a:xfrm>
            <a:off x="6316675" y="3461004"/>
            <a:ext cx="5305349" cy="28575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6316675" y="3407055"/>
            <a:ext cx="5305349" cy="1476756"/>
          </a:xfrm>
          <a:prstGeom prst="rect">
            <a:avLst/>
          </a:prstGeom>
          <a:solidFill>
            <a:srgbClr val="F0F8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4" name="Shape 16"/>
          <p:cNvSpPr/>
          <p:nvPr/>
        </p:nvSpPr>
        <p:spPr>
          <a:xfrm>
            <a:off x="6316675" y="3407055"/>
            <a:ext cx="38405" cy="147675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5" name="Text 17"/>
          <p:cNvSpPr txBox="1"/>
          <p:nvPr/>
        </p:nvSpPr>
        <p:spPr>
          <a:xfrm>
            <a:off x="6545274" y="3606394"/>
            <a:ext cx="5176419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"We must move beyond the concept of a single AKI syndrome and understand it as a </a:t>
            </a:r>
            <a:r>
              <a:rPr lang="en-US" sz="1300" b="1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spectrum of different kidney diseases</a:t>
            </a:r>
            <a:r>
              <a:rPr lang="en-US" sz="1300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."</a:t>
            </a:r>
            <a:endParaRPr lang="en-US" sz="1300" dirty="0"/>
          </a:p>
        </p:txBody>
      </p:sp>
      <p:sp>
        <p:nvSpPr>
          <p:cNvPr id="26" name="Text 18"/>
          <p:cNvSpPr txBox="1"/>
          <p:nvPr/>
        </p:nvSpPr>
        <p:spPr>
          <a:xfrm>
            <a:off x="8960206" y="4473246"/>
            <a:ext cx="25914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- The Era of Precision Nephrology -</a:t>
            </a:r>
            <a:endParaRPr lang="en-US" sz="1200" dirty="0"/>
          </a:p>
        </p:txBody>
      </p:sp>
      <p:sp>
        <p:nvSpPr>
          <p:cNvPr id="27" name="Shape 19"/>
          <p:cNvSpPr/>
          <p:nvPr/>
        </p:nvSpPr>
        <p:spPr>
          <a:xfrm>
            <a:off x="6316675" y="5169104"/>
            <a:ext cx="5305349" cy="1047902"/>
          </a:xfrm>
          <a:prstGeom prst="roundRect">
            <a:avLst>
              <a:gd name="adj" fmla="val 7933"/>
            </a:avLst>
          </a:prstGeom>
          <a:solidFill>
            <a:srgbClr val="E8F4F8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rcRect l="-80" r="-80"/>
          <a:stretch/>
        </p:blipFill>
        <p:spPr>
          <a:xfrm>
            <a:off x="6507785" y="5578755"/>
            <a:ext cx="286207" cy="228600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6935724" y="5320894"/>
            <a:ext cx="21195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Question for Discussion</a:t>
            </a:r>
            <a:endParaRPr lang="en-US" sz="1300" dirty="0"/>
          </a:p>
        </p:txBody>
      </p:sp>
      <p:sp>
        <p:nvSpPr>
          <p:cNvPr id="30" name="Text 21"/>
          <p:cNvSpPr txBox="1"/>
          <p:nvPr/>
        </p:nvSpPr>
        <p:spPr>
          <a:xfrm>
            <a:off x="6935723" y="5626304"/>
            <a:ext cx="468447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How can we implement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AI-based subtyping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our current clinical practice?</a:t>
            </a:r>
            <a:endParaRPr lang="en-US" sz="1200" dirty="0"/>
          </a:p>
        </p:txBody>
      </p:sp>
      <p:sp>
        <p:nvSpPr>
          <p:cNvPr id="31" name="Text 22"/>
          <p:cNvSpPr txBox="1"/>
          <p:nvPr/>
        </p:nvSpPr>
        <p:spPr>
          <a:xfrm>
            <a:off x="6487668" y="6637631"/>
            <a:ext cx="523402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Unveiling AKI Subphenotypes: The Role of Artificial Intelligence and Beyond - 2025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619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9334195" y="7591349"/>
            <a:ext cx="2857500" cy="28346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761695" y="1286561"/>
            <a:ext cx="1066830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3"/>
          <p:cNvSpPr txBox="1"/>
          <p:nvPr/>
        </p:nvSpPr>
        <p:spPr>
          <a:xfrm>
            <a:off x="761695" y="590702"/>
            <a:ext cx="6010351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Agenda &amp; Learning Objectives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761695" y="1723644"/>
            <a:ext cx="286207" cy="286207"/>
          </a:xfrm>
          <a:prstGeom prst="ellipse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761695" y="3648456"/>
            <a:ext cx="286207" cy="286207"/>
          </a:xfrm>
          <a:prstGeom prst="ellipse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6"/>
          <p:cNvSpPr txBox="1"/>
          <p:nvPr/>
        </p:nvSpPr>
        <p:spPr>
          <a:xfrm>
            <a:off x="839419" y="1705356"/>
            <a:ext cx="3054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7"/>
          <p:cNvSpPr txBox="1"/>
          <p:nvPr/>
        </p:nvSpPr>
        <p:spPr>
          <a:xfrm>
            <a:off x="1190549" y="1695298"/>
            <a:ext cx="42675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Why We Need a New Approach to AKI</a:t>
            </a:r>
            <a:endParaRPr lang="en-US" sz="1800" b="1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2229307"/>
            <a:ext cx="209398" cy="190195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761695" y="5572354"/>
            <a:ext cx="286207" cy="286207"/>
          </a:xfrm>
          <a:prstGeom prst="ellipse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2" name="Text 9"/>
          <p:cNvSpPr txBox="1"/>
          <p:nvPr/>
        </p:nvSpPr>
        <p:spPr>
          <a:xfrm>
            <a:off x="839419" y="3629254"/>
            <a:ext cx="3054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0"/>
          <p:cNvSpPr txBox="1"/>
          <p:nvPr/>
        </p:nvSpPr>
        <p:spPr>
          <a:xfrm>
            <a:off x="839419" y="5553151"/>
            <a:ext cx="3054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1800" dirty="0"/>
          </a:p>
        </p:txBody>
      </p:sp>
      <p:sp>
        <p:nvSpPr>
          <p:cNvPr id="14" name="Text 11"/>
          <p:cNvSpPr txBox="1"/>
          <p:nvPr/>
        </p:nvSpPr>
        <p:spPr>
          <a:xfrm>
            <a:off x="1190549" y="3619195"/>
            <a:ext cx="340065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Using AI to Find AKI Subtypes</a:t>
            </a:r>
            <a:endParaRPr lang="en-US" sz="1800" b="1" dirty="0"/>
          </a:p>
        </p:txBody>
      </p:sp>
      <p:sp>
        <p:nvSpPr>
          <p:cNvPr id="15" name="Text 12"/>
          <p:cNvSpPr txBox="1"/>
          <p:nvPr/>
        </p:nvSpPr>
        <p:spPr>
          <a:xfrm>
            <a:off x="1190549" y="5544007"/>
            <a:ext cx="483260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Combining Clinical Data &amp; Biomarkers</a:t>
            </a:r>
            <a:endParaRPr lang="en-US" sz="1800" b="1" dirty="0"/>
          </a:p>
        </p:txBody>
      </p:sp>
      <p:sp>
        <p:nvSpPr>
          <p:cNvPr id="16" name="Text 13"/>
          <p:cNvSpPr txBox="1"/>
          <p:nvPr/>
        </p:nvSpPr>
        <p:spPr>
          <a:xfrm>
            <a:off x="1495044" y="2190902"/>
            <a:ext cx="22485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Limits of KDIGO criteria</a:t>
            </a:r>
            <a:endParaRPr lang="en-US" sz="150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2648102"/>
            <a:ext cx="209398" cy="190195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1495044" y="2609698"/>
            <a:ext cx="31245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Why AKI clinical trials keep failing</a:t>
            </a:r>
            <a:endParaRPr lang="en-US" sz="15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3066898"/>
            <a:ext cx="209398" cy="190195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495044" y="3029407"/>
            <a:ext cx="35533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Heterogeneity and precision medicine</a:t>
            </a:r>
            <a:endParaRPr lang="en-US" sz="15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4153205"/>
            <a:ext cx="209398" cy="190195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1495044" y="4114800"/>
            <a:ext cx="30294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Unsupervised ML and clustering</a:t>
            </a:r>
            <a:endParaRPr lang="en-US" sz="15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4572000"/>
            <a:ext cx="209398" cy="190195"/>
          </a:xfrm>
          <a:prstGeom prst="rect">
            <a:avLst/>
          </a:prstGeom>
        </p:spPr>
      </p:pic>
      <p:sp>
        <p:nvSpPr>
          <p:cNvPr id="24" name="Text 17"/>
          <p:cNvSpPr txBox="1"/>
          <p:nvPr/>
        </p:nvSpPr>
        <p:spPr>
          <a:xfrm>
            <a:off x="1495044" y="4533595"/>
            <a:ext cx="27249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Septic AKI: SP1/SP2 subtypes</a:t>
            </a:r>
            <a:endParaRPr lang="en-US" sz="150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4990795"/>
            <a:ext cx="209398" cy="190195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1495044" y="4953305"/>
            <a:ext cx="28575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Cardiac surgery AKI prediction</a:t>
            </a:r>
            <a:endParaRPr lang="en-US" sz="1500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6077102"/>
            <a:ext cx="209398" cy="190195"/>
          </a:xfrm>
          <a:prstGeom prst="rect">
            <a:avLst/>
          </a:prstGeom>
        </p:spPr>
      </p:pic>
      <p:sp>
        <p:nvSpPr>
          <p:cNvPr id="28" name="Text 19"/>
          <p:cNvSpPr txBox="1"/>
          <p:nvPr/>
        </p:nvSpPr>
        <p:spPr>
          <a:xfrm>
            <a:off x="1495044" y="6038698"/>
            <a:ext cx="22101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AKI biomarker timeline</a:t>
            </a:r>
            <a:endParaRPr lang="en-US" sz="1500" dirty="0"/>
          </a:p>
        </p:txBody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1143000" y="6495898"/>
            <a:ext cx="209398" cy="190195"/>
          </a:xfrm>
          <a:prstGeom prst="rect">
            <a:avLst/>
          </a:prstGeom>
        </p:spPr>
      </p:pic>
      <p:sp>
        <p:nvSpPr>
          <p:cNvPr id="30" name="Text 20"/>
          <p:cNvSpPr txBox="1"/>
          <p:nvPr/>
        </p:nvSpPr>
        <p:spPr>
          <a:xfrm>
            <a:off x="1495044" y="6458407"/>
            <a:ext cx="28959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Subclinical AKI &amp; NephroCheck</a:t>
            </a:r>
            <a:endParaRPr lang="en-US" sz="1500" dirty="0"/>
          </a:p>
        </p:txBody>
      </p:sp>
      <p:sp>
        <p:nvSpPr>
          <p:cNvPr id="31" name="Shape 21"/>
          <p:cNvSpPr/>
          <p:nvPr/>
        </p:nvSpPr>
        <p:spPr>
          <a:xfrm>
            <a:off x="6309360" y="1695298"/>
            <a:ext cx="9144" cy="5352898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2" name="Shape 22"/>
          <p:cNvSpPr/>
          <p:nvPr/>
        </p:nvSpPr>
        <p:spPr>
          <a:xfrm>
            <a:off x="6745529" y="1723644"/>
            <a:ext cx="286207" cy="286207"/>
          </a:xfrm>
          <a:prstGeom prst="ellipse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3" name="Shape 23"/>
          <p:cNvSpPr/>
          <p:nvPr/>
        </p:nvSpPr>
        <p:spPr>
          <a:xfrm>
            <a:off x="6745529" y="3648456"/>
            <a:ext cx="286207" cy="286207"/>
          </a:xfrm>
          <a:prstGeom prst="ellipse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4" name="Text 24"/>
          <p:cNvSpPr txBox="1"/>
          <p:nvPr/>
        </p:nvSpPr>
        <p:spPr>
          <a:xfrm>
            <a:off x="6823253" y="1705356"/>
            <a:ext cx="3054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1800" dirty="0"/>
          </a:p>
        </p:txBody>
      </p:sp>
      <p:sp>
        <p:nvSpPr>
          <p:cNvPr id="35" name="Text 25"/>
          <p:cNvSpPr txBox="1"/>
          <p:nvPr/>
        </p:nvSpPr>
        <p:spPr>
          <a:xfrm>
            <a:off x="7174382" y="1695298"/>
            <a:ext cx="33631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Applications &amp; Future</a:t>
            </a:r>
            <a:endParaRPr lang="en-US" sz="1800" b="1" dirty="0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7126834" y="2229307"/>
            <a:ext cx="209398" cy="190195"/>
          </a:xfrm>
          <a:prstGeom prst="rect">
            <a:avLst/>
          </a:prstGeom>
        </p:spPr>
      </p:pic>
      <p:sp>
        <p:nvSpPr>
          <p:cNvPr id="37" name="Text 26"/>
          <p:cNvSpPr txBox="1"/>
          <p:nvPr/>
        </p:nvSpPr>
        <p:spPr>
          <a:xfrm>
            <a:off x="6823253" y="3629254"/>
            <a:ext cx="3054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</a:t>
            </a:r>
            <a:endParaRPr lang="en-US" sz="1800" dirty="0"/>
          </a:p>
        </p:txBody>
      </p:sp>
      <p:sp>
        <p:nvSpPr>
          <p:cNvPr id="38" name="Text 27"/>
          <p:cNvSpPr txBox="1"/>
          <p:nvPr/>
        </p:nvSpPr>
        <p:spPr>
          <a:xfrm>
            <a:off x="7174382" y="3619195"/>
            <a:ext cx="340065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Conclusions &amp; Key Takeaways</a:t>
            </a:r>
            <a:endParaRPr lang="en-US" sz="1800" b="1" dirty="0"/>
          </a:p>
        </p:txBody>
      </p:sp>
      <p:sp>
        <p:nvSpPr>
          <p:cNvPr id="39" name="Text 28"/>
          <p:cNvSpPr txBox="1"/>
          <p:nvPr/>
        </p:nvSpPr>
        <p:spPr>
          <a:xfrm>
            <a:off x="7478878" y="2190902"/>
            <a:ext cx="290596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EUPHRATES/Tigris clinical trials</a:t>
            </a:r>
            <a:endParaRPr lang="en-US" sz="1500" dirty="0"/>
          </a:p>
        </p:txBody>
      </p:sp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7126834" y="2648102"/>
            <a:ext cx="209398" cy="190195"/>
          </a:xfrm>
          <a:prstGeom prst="rect">
            <a:avLst/>
          </a:prstGeom>
        </p:spPr>
      </p:pic>
      <p:sp>
        <p:nvSpPr>
          <p:cNvPr id="41" name="Text 29"/>
          <p:cNvSpPr txBox="1"/>
          <p:nvPr/>
        </p:nvSpPr>
        <p:spPr>
          <a:xfrm>
            <a:off x="7478878" y="2609698"/>
            <a:ext cx="3162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Enrichment trial design strategies</a:t>
            </a:r>
            <a:endParaRPr lang="en-US" sz="1500" dirty="0"/>
          </a:p>
        </p:txBody>
      </p:sp>
      <p:pic>
        <p:nvPicPr>
          <p:cNvPr id="42" name="Image 10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7126834" y="3066898"/>
            <a:ext cx="209398" cy="190195"/>
          </a:xfrm>
          <a:prstGeom prst="rect">
            <a:avLst/>
          </a:prstGeom>
        </p:spPr>
      </p:pic>
      <p:sp>
        <p:nvSpPr>
          <p:cNvPr id="43" name="Text 30"/>
          <p:cNvSpPr txBox="1"/>
          <p:nvPr/>
        </p:nvSpPr>
        <p:spPr>
          <a:xfrm>
            <a:off x="7478878" y="3029407"/>
            <a:ext cx="33247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Multi-omics &amp; precision nephrology</a:t>
            </a:r>
            <a:endParaRPr lang="en-US" sz="1500" dirty="0"/>
          </a:p>
        </p:txBody>
      </p:sp>
      <p:pic>
        <p:nvPicPr>
          <p:cNvPr id="44" name="Image 11" descr="preencoded.png"/>
          <p:cNvPicPr>
            <a:picLocks noChangeAspect="1"/>
          </p:cNvPicPr>
          <p:nvPr/>
        </p:nvPicPr>
        <p:blipFill>
          <a:blip r:embed="rId3"/>
          <a:srcRect l="-38077" r="-38077"/>
          <a:stretch/>
        </p:blipFill>
        <p:spPr>
          <a:xfrm>
            <a:off x="7126834" y="4153205"/>
            <a:ext cx="209398" cy="190195"/>
          </a:xfrm>
          <a:prstGeom prst="rect">
            <a:avLst/>
          </a:prstGeom>
        </p:spPr>
      </p:pic>
      <p:sp>
        <p:nvSpPr>
          <p:cNvPr id="45" name="Text 31"/>
          <p:cNvSpPr txBox="1"/>
          <p:nvPr/>
        </p:nvSpPr>
        <p:spPr>
          <a:xfrm>
            <a:off x="7478878" y="4114800"/>
            <a:ext cx="38011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value of subtype-based approach</a:t>
            </a:r>
            <a:endParaRPr lang="en-US" sz="1500" dirty="0"/>
          </a:p>
        </p:txBody>
      </p:sp>
      <p:sp>
        <p:nvSpPr>
          <p:cNvPr id="46" name="Shape 32"/>
          <p:cNvSpPr/>
          <p:nvPr/>
        </p:nvSpPr>
        <p:spPr>
          <a:xfrm>
            <a:off x="6745529" y="4800600"/>
            <a:ext cx="4686300" cy="209580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7" name="Shape 33"/>
          <p:cNvSpPr/>
          <p:nvPr/>
        </p:nvSpPr>
        <p:spPr>
          <a:xfrm>
            <a:off x="6745529" y="4800600"/>
            <a:ext cx="47549" cy="2095805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8" name="Image 1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84187" y="5045659"/>
            <a:ext cx="209398" cy="209398"/>
          </a:xfrm>
          <a:prstGeom prst="rect">
            <a:avLst/>
          </a:prstGeom>
        </p:spPr>
      </p:pic>
      <p:sp>
        <p:nvSpPr>
          <p:cNvPr id="49" name="Text 34"/>
          <p:cNvSpPr txBox="1"/>
          <p:nvPr/>
        </p:nvSpPr>
        <p:spPr>
          <a:xfrm>
            <a:off x="7336231" y="5000854"/>
            <a:ext cx="214792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Learning Objectives</a:t>
            </a:r>
            <a:endParaRPr lang="en-US" sz="1600" dirty="0"/>
          </a:p>
        </p:txBody>
      </p:sp>
      <p:pic>
        <p:nvPicPr>
          <p:cNvPr id="50" name="Image 13" descr="preencoded.png"/>
          <p:cNvPicPr>
            <a:picLocks noChangeAspect="1"/>
          </p:cNvPicPr>
          <p:nvPr/>
        </p:nvPicPr>
        <p:blipFill>
          <a:blip r:embed="rId5"/>
          <a:srcRect l="-5048" r="-5048"/>
          <a:stretch/>
        </p:blipFill>
        <p:spPr>
          <a:xfrm>
            <a:off x="7079285" y="5524805"/>
            <a:ext cx="209398" cy="190195"/>
          </a:xfrm>
          <a:prstGeom prst="rect">
            <a:avLst/>
          </a:prstGeom>
        </p:spPr>
      </p:pic>
      <p:sp>
        <p:nvSpPr>
          <p:cNvPr id="51" name="Text 35"/>
          <p:cNvSpPr txBox="1"/>
          <p:nvPr/>
        </p:nvSpPr>
        <p:spPr>
          <a:xfrm>
            <a:off x="7431329" y="5486400"/>
            <a:ext cx="34957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Understand why AKI subtypes matter</a:t>
            </a:r>
            <a:endParaRPr lang="en-US" sz="1500" dirty="0"/>
          </a:p>
        </p:txBody>
      </p:sp>
      <p:pic>
        <p:nvPicPr>
          <p:cNvPr id="52" name="Image 14" descr="preencoded.png"/>
          <p:cNvPicPr>
            <a:picLocks noChangeAspect="1"/>
          </p:cNvPicPr>
          <p:nvPr/>
        </p:nvPicPr>
        <p:blipFill>
          <a:blip r:embed="rId5"/>
          <a:srcRect l="-5048" r="-5048"/>
          <a:stretch/>
        </p:blipFill>
        <p:spPr>
          <a:xfrm>
            <a:off x="7079285" y="5943600"/>
            <a:ext cx="209398" cy="190195"/>
          </a:xfrm>
          <a:prstGeom prst="rect">
            <a:avLst/>
          </a:prstGeom>
        </p:spPr>
      </p:pic>
      <p:sp>
        <p:nvSpPr>
          <p:cNvPr id="53" name="Text 36"/>
          <p:cNvSpPr txBox="1"/>
          <p:nvPr/>
        </p:nvSpPr>
        <p:spPr>
          <a:xfrm>
            <a:off x="7431329" y="5905195"/>
            <a:ext cx="34957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Learn how AI/ML helps in nephrology</a:t>
            </a:r>
            <a:endParaRPr lang="en-US" sz="1500" dirty="0"/>
          </a:p>
        </p:txBody>
      </p:sp>
      <p:pic>
        <p:nvPicPr>
          <p:cNvPr id="54" name="Image 15" descr="preencoded.png"/>
          <p:cNvPicPr>
            <a:picLocks noChangeAspect="1"/>
          </p:cNvPicPr>
          <p:nvPr/>
        </p:nvPicPr>
        <p:blipFill>
          <a:blip r:embed="rId5"/>
          <a:srcRect l="-5048" r="-5048"/>
          <a:stretch/>
        </p:blipFill>
        <p:spPr>
          <a:xfrm>
            <a:off x="7079285" y="6362395"/>
            <a:ext cx="209398" cy="190195"/>
          </a:xfrm>
          <a:prstGeom prst="rect">
            <a:avLst/>
          </a:prstGeom>
        </p:spPr>
      </p:pic>
      <p:sp>
        <p:nvSpPr>
          <p:cNvPr id="55" name="Text 37"/>
          <p:cNvSpPr txBox="1"/>
          <p:nvPr/>
        </p:nvSpPr>
        <p:spPr>
          <a:xfrm>
            <a:off x="7431329" y="6324905"/>
            <a:ext cx="36100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See how biomarkers connect with data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7000" y="0"/>
            <a:ext cx="1904695" cy="190469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4953305"/>
            <a:ext cx="1904695" cy="19046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646420" y="2324405"/>
            <a:ext cx="2048256" cy="2210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0" b="1" dirty="0">
                <a:solidFill>
                  <a:srgbClr val="FFFFFF">
                    <a:alpha val="1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2000" dirty="0"/>
          </a:p>
        </p:txBody>
      </p:sp>
      <p:sp>
        <p:nvSpPr>
          <p:cNvPr id="6" name="Shape 2"/>
          <p:cNvSpPr/>
          <p:nvPr/>
        </p:nvSpPr>
        <p:spPr>
          <a:xfrm>
            <a:off x="5619902" y="3534156"/>
            <a:ext cx="952805" cy="47549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8662" y="2350008"/>
            <a:ext cx="514807" cy="514807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1788566" y="2200046"/>
            <a:ext cx="9615830" cy="752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Why We Need a New Approach to AKI</a:t>
            </a:r>
            <a:endParaRPr lang="en-US" sz="4000" dirty="0"/>
          </a:p>
        </p:txBody>
      </p:sp>
      <p:sp>
        <p:nvSpPr>
          <p:cNvPr id="9" name="Text 4"/>
          <p:cNvSpPr txBox="1"/>
          <p:nvPr/>
        </p:nvSpPr>
        <p:spPr>
          <a:xfrm>
            <a:off x="3227832" y="3877056"/>
            <a:ext cx="59436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Traditional AKI diagnosis has reached its limits</a:t>
            </a:r>
            <a:endParaRPr lang="en-US" sz="2100" dirty="0"/>
          </a:p>
        </p:txBody>
      </p:sp>
      <p:sp>
        <p:nvSpPr>
          <p:cNvPr id="10" name="Text 5"/>
          <p:cNvSpPr txBox="1"/>
          <p:nvPr/>
        </p:nvSpPr>
        <p:spPr>
          <a:xfrm>
            <a:off x="2529230" y="4276649"/>
            <a:ext cx="73344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Data, AI, and precision medicine open a new path forward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1494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553943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Limitations of KDIGO Criteria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0956" y="1452982"/>
            <a:ext cx="209398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3144622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 txBox="1"/>
          <p:nvPr/>
        </p:nvSpPr>
        <p:spPr>
          <a:xfrm>
            <a:off x="1095451" y="1399946"/>
            <a:ext cx="251002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Late Indicator Problem</a:t>
            </a:r>
            <a:endParaRPr lang="en-US" sz="1600" dirty="0"/>
          </a:p>
        </p:txBody>
      </p:sp>
      <p:sp>
        <p:nvSpPr>
          <p:cNvPr id="10" name="Text 6"/>
          <p:cNvSpPr txBox="1"/>
          <p:nvPr/>
        </p:nvSpPr>
        <p:spPr>
          <a:xfrm>
            <a:off x="1123798" y="3144622"/>
            <a:ext cx="31199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Missing Disease Mechanisms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790956" y="1828800"/>
            <a:ext cx="9491472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Serum creatinine and urine output measure kidney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'function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', not actual kidney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'damage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’.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They only change after significant injury has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already happened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causing us to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miss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critical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early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treatment windows.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461" r="-461"/>
          <a:stretch/>
        </p:blipFill>
        <p:spPr>
          <a:xfrm>
            <a:off x="790956" y="3197657"/>
            <a:ext cx="237744" cy="209398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571500" y="4890211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9"/>
          <p:cNvSpPr txBox="1"/>
          <p:nvPr/>
        </p:nvSpPr>
        <p:spPr>
          <a:xfrm>
            <a:off x="790956" y="3573475"/>
            <a:ext cx="8398686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While KDIGO helped standardize diagnosis,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does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n't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capture the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different causes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or biological processes of kidney injury.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puts fundamentally different disease processes into the same category.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0956" y="4942332"/>
            <a:ext cx="209398" cy="209398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095451" y="4890211"/>
            <a:ext cx="22439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Why Treatments Fail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790956" y="5318150"/>
            <a:ext cx="6432804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By grouping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biologically different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patients together,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trials often fail because treatments that might help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specific subtypes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show no benefit when tested in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entire mixed group.</a:t>
            </a:r>
            <a:endParaRPr lang="en-US" sz="1300" b="1" dirty="0"/>
          </a:p>
        </p:txBody>
      </p:sp>
      <p:sp>
        <p:nvSpPr>
          <p:cNvPr id="19" name="Shape 12"/>
          <p:cNvSpPr/>
          <p:nvPr/>
        </p:nvSpPr>
        <p:spPr>
          <a:xfrm>
            <a:off x="7719365" y="4352608"/>
            <a:ext cx="3571646" cy="1857146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3"/>
          <p:cNvSpPr/>
          <p:nvPr/>
        </p:nvSpPr>
        <p:spPr>
          <a:xfrm>
            <a:off x="7719365" y="4352608"/>
            <a:ext cx="38405" cy="1857146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4"/>
          <p:cNvSpPr txBox="1"/>
          <p:nvPr/>
        </p:nvSpPr>
        <p:spPr>
          <a:xfrm>
            <a:off x="7685900" y="3236975"/>
            <a:ext cx="3591395" cy="4389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Creatinine only rises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Text 15"/>
          <p:cNvSpPr txBox="1"/>
          <p:nvPr/>
        </p:nvSpPr>
        <p:spPr>
          <a:xfrm>
            <a:off x="7900416" y="4505313"/>
            <a:ext cx="33768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Different AKI Types That KDIGO Misses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8091526" y="4857357"/>
            <a:ext cx="2724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Inflammatory AKI (sepsis, COVID-19)</a:t>
            </a:r>
            <a:endParaRPr lang="en-US" sz="1200" dirty="0"/>
          </a:p>
        </p:txBody>
      </p:sp>
      <p:sp>
        <p:nvSpPr>
          <p:cNvPr id="24" name="Text 17"/>
          <p:cNvSpPr txBox="1"/>
          <p:nvPr/>
        </p:nvSpPr>
        <p:spPr>
          <a:xfrm>
            <a:off x="8091526" y="5161852"/>
            <a:ext cx="27532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Ischemic AKI (cardiac surgery, shock)</a:t>
            </a:r>
            <a:endParaRPr lang="en-US" sz="1200" dirty="0"/>
          </a:p>
        </p:txBody>
      </p:sp>
      <p:sp>
        <p:nvSpPr>
          <p:cNvPr id="25" name="Text 18"/>
          <p:cNvSpPr txBox="1"/>
          <p:nvPr/>
        </p:nvSpPr>
        <p:spPr>
          <a:xfrm>
            <a:off x="8091526" y="5467262"/>
            <a:ext cx="21625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Drug-induced kidney toxicity</a:t>
            </a:r>
            <a:endParaRPr lang="en-US" sz="1200" dirty="0"/>
          </a:p>
        </p:txBody>
      </p:sp>
      <p:sp>
        <p:nvSpPr>
          <p:cNvPr id="26" name="Text 19"/>
          <p:cNvSpPr txBox="1"/>
          <p:nvPr/>
        </p:nvSpPr>
        <p:spPr>
          <a:xfrm>
            <a:off x="8091526" y="5771757"/>
            <a:ext cx="26673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Immune/autoimmune kidney injury</a:t>
            </a:r>
            <a:endParaRPr lang="en-US" sz="1200" dirty="0"/>
          </a:p>
        </p:txBody>
      </p:sp>
      <p:sp>
        <p:nvSpPr>
          <p:cNvPr id="27" name="Text 20"/>
          <p:cNvSpPr txBox="1"/>
          <p:nvPr/>
        </p:nvSpPr>
        <p:spPr>
          <a:xfrm>
            <a:off x="8238744" y="6729984"/>
            <a:ext cx="348203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KDIGO: Kidney Disease: Improving Global Outcomes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933895"/>
          </a:xfrm>
          <a:prstGeom prst="rect">
            <a:avLst/>
          </a:prstGeom>
          <a:solidFill>
            <a:srgbClr val="F4F6F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9338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002B4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476402" y="1132942"/>
            <a:ext cx="11239805" cy="19202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476402" y="304495"/>
            <a:ext cx="990295" cy="267005"/>
          </a:xfrm>
          <a:prstGeom prst="roundRect">
            <a:avLst>
              <a:gd name="adj" fmla="val 48924"/>
            </a:avLst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5"/>
          <p:cNvSpPr txBox="1"/>
          <p:nvPr/>
        </p:nvSpPr>
        <p:spPr>
          <a:xfrm>
            <a:off x="590702" y="342900"/>
            <a:ext cx="8622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CHAPTER 3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1573682" y="314554"/>
            <a:ext cx="22722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PHENOTYPE STRATEGY</a:t>
            </a:r>
            <a:endParaRPr lang="en-US" sz="1300" dirty="0"/>
          </a:p>
        </p:txBody>
      </p:sp>
      <p:sp>
        <p:nvSpPr>
          <p:cNvPr id="9" name="Text 7"/>
          <p:cNvSpPr txBox="1"/>
          <p:nvPr/>
        </p:nvSpPr>
        <p:spPr>
          <a:xfrm>
            <a:off x="476402" y="571500"/>
            <a:ext cx="92208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AKI Phenotypes in Asia-Pacific: Match Drug to Biology</a:t>
            </a:r>
            <a:endParaRPr lang="en-US" sz="2700" dirty="0"/>
          </a:p>
        </p:txBody>
      </p:sp>
      <p:sp>
        <p:nvSpPr>
          <p:cNvPr id="10" name="Text 8"/>
          <p:cNvSpPr txBox="1"/>
          <p:nvPr/>
        </p:nvSpPr>
        <p:spPr>
          <a:xfrm>
            <a:off x="11175797" y="476402"/>
            <a:ext cx="886054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600" b="1" dirty="0">
                <a:solidFill>
                  <a:srgbClr val="00A9CE">
                    <a:alpha val="2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03</a:t>
            </a:r>
            <a:endParaRPr lang="en-US" sz="3600" dirty="0"/>
          </a:p>
        </p:txBody>
      </p:sp>
      <p:sp>
        <p:nvSpPr>
          <p:cNvPr id="11" name="Shape 9"/>
          <p:cNvSpPr/>
          <p:nvPr/>
        </p:nvSpPr>
        <p:spPr>
          <a:xfrm>
            <a:off x="476402" y="1343254"/>
            <a:ext cx="3619195" cy="2391156"/>
          </a:xfrm>
          <a:prstGeom prst="roundRect">
            <a:avLst>
              <a:gd name="adj" fmla="val 1524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2" name="Shape 10"/>
          <p:cNvSpPr/>
          <p:nvPr/>
        </p:nvSpPr>
        <p:spPr>
          <a:xfrm>
            <a:off x="476402" y="1343254"/>
            <a:ext cx="47549" cy="2363724"/>
          </a:xfrm>
          <a:prstGeom prst="rect">
            <a:avLst/>
          </a:prstGeom>
          <a:solidFill>
            <a:srgbClr val="002B4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1"/>
          <p:cNvSpPr/>
          <p:nvPr/>
        </p:nvSpPr>
        <p:spPr>
          <a:xfrm>
            <a:off x="657454" y="1524305"/>
            <a:ext cx="476402" cy="476402"/>
          </a:xfrm>
          <a:prstGeom prst="ellipse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rcRect l="-80" r="-80"/>
          <a:stretch/>
        </p:blipFill>
        <p:spPr>
          <a:xfrm>
            <a:off x="752551" y="1647749"/>
            <a:ext cx="286207" cy="228600"/>
          </a:xfrm>
          <a:prstGeom prst="rect">
            <a:avLst/>
          </a:prstGeom>
        </p:spPr>
      </p:pic>
      <p:sp>
        <p:nvSpPr>
          <p:cNvPr id="15" name="Text 12"/>
          <p:cNvSpPr txBox="1"/>
          <p:nvPr/>
        </p:nvSpPr>
        <p:spPr>
          <a:xfrm>
            <a:off x="2862986" y="1514246"/>
            <a:ext cx="11430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HIGH PREVALENCE</a:t>
            </a:r>
            <a:endParaRPr lang="en-US" sz="900" dirty="0"/>
          </a:p>
        </p:txBody>
      </p:sp>
      <p:sp>
        <p:nvSpPr>
          <p:cNvPr id="16" name="Text 13"/>
          <p:cNvSpPr txBox="1"/>
          <p:nvPr/>
        </p:nvSpPr>
        <p:spPr>
          <a:xfrm>
            <a:off x="657454" y="2085746"/>
            <a:ext cx="239572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Sepsis-Associated AKI</a:t>
            </a:r>
            <a:endParaRPr lang="en-US" sz="1600" dirty="0"/>
          </a:p>
        </p:txBody>
      </p:sp>
      <p:sp>
        <p:nvSpPr>
          <p:cNvPr id="17" name="Text 14"/>
          <p:cNvSpPr txBox="1"/>
          <p:nvPr/>
        </p:nvSpPr>
        <p:spPr>
          <a:xfrm>
            <a:off x="657454" y="2432304"/>
            <a:ext cx="3248863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Driven by inflammation, microvascular dysfunction, and metabolic reprogramming. Not just ischemia.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657454" y="3196742"/>
            <a:ext cx="2018995" cy="352044"/>
          </a:xfrm>
          <a:prstGeom prst="roundRect">
            <a:avLst>
              <a:gd name="adj" fmla="val 42120"/>
            </a:avLst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1695" y="3299155"/>
            <a:ext cx="142646" cy="142646"/>
          </a:xfrm>
          <a:prstGeom prst="rect">
            <a:avLst/>
          </a:prstGeom>
        </p:spPr>
      </p:pic>
      <p:sp>
        <p:nvSpPr>
          <p:cNvPr id="20" name="Text 16"/>
          <p:cNvSpPr txBox="1"/>
          <p:nvPr/>
        </p:nvSpPr>
        <p:spPr>
          <a:xfrm>
            <a:off x="981151" y="3263494"/>
            <a:ext cx="169804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369A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Target: IL-6 / Endotoxin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4286707" y="1343254"/>
            <a:ext cx="3619195" cy="2391156"/>
          </a:xfrm>
          <a:prstGeom prst="roundRect">
            <a:avLst>
              <a:gd name="adj" fmla="val 15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2" name="Shape 18"/>
          <p:cNvSpPr/>
          <p:nvPr/>
        </p:nvSpPr>
        <p:spPr>
          <a:xfrm>
            <a:off x="4286707" y="1343254"/>
            <a:ext cx="47549" cy="2363724"/>
          </a:xfrm>
          <a:prstGeom prst="rect">
            <a:avLst/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Shape 19"/>
          <p:cNvSpPr/>
          <p:nvPr/>
        </p:nvSpPr>
        <p:spPr>
          <a:xfrm>
            <a:off x="4466844" y="1524305"/>
            <a:ext cx="476402" cy="476402"/>
          </a:xfrm>
          <a:prstGeom prst="ellipse">
            <a:avLst/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91202" y="1647749"/>
            <a:ext cx="228600" cy="228600"/>
          </a:xfrm>
          <a:prstGeom prst="rect">
            <a:avLst/>
          </a:prstGeom>
        </p:spPr>
      </p:pic>
      <p:sp>
        <p:nvSpPr>
          <p:cNvPr id="25" name="Text 20"/>
          <p:cNvSpPr txBox="1"/>
          <p:nvPr/>
        </p:nvSpPr>
        <p:spPr>
          <a:xfrm>
            <a:off x="4466844" y="2085746"/>
            <a:ext cx="282458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Cardiac Surgery (CSA-AKI)</a:t>
            </a:r>
            <a:endParaRPr lang="en-US" sz="1600" dirty="0"/>
          </a:p>
        </p:txBody>
      </p:sp>
      <p:sp>
        <p:nvSpPr>
          <p:cNvPr id="26" name="Text 21"/>
          <p:cNvSpPr txBox="1"/>
          <p:nvPr/>
        </p:nvSpPr>
        <p:spPr>
          <a:xfrm>
            <a:off x="4466844" y="2432304"/>
            <a:ext cx="3353105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Predictable timing of insult. Allows for precise pre- and post-op risk stratification.</a:t>
            </a:r>
            <a:endParaRPr lang="en-US" sz="1200" dirty="0"/>
          </a:p>
        </p:txBody>
      </p:sp>
      <p:sp>
        <p:nvSpPr>
          <p:cNvPr id="27" name="Shape 22"/>
          <p:cNvSpPr/>
          <p:nvPr/>
        </p:nvSpPr>
        <p:spPr>
          <a:xfrm>
            <a:off x="4466844" y="3196742"/>
            <a:ext cx="1981505" cy="352044"/>
          </a:xfrm>
          <a:prstGeom prst="roundRect">
            <a:avLst>
              <a:gd name="adj" fmla="val 42120"/>
            </a:avLst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 t="-556" b="-556"/>
          <a:stretch/>
        </p:blipFill>
        <p:spPr>
          <a:xfrm>
            <a:off x="4572000" y="3299155"/>
            <a:ext cx="123444" cy="142646"/>
          </a:xfrm>
          <a:prstGeom prst="rect">
            <a:avLst/>
          </a:prstGeom>
        </p:spPr>
      </p:pic>
      <p:sp>
        <p:nvSpPr>
          <p:cNvPr id="29" name="Text 23"/>
          <p:cNvSpPr txBox="1"/>
          <p:nvPr/>
        </p:nvSpPr>
        <p:spPr>
          <a:xfrm>
            <a:off x="4772254" y="3263494"/>
            <a:ext cx="167883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369A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Target: TIMP-2*IGFBP7</a:t>
            </a:r>
            <a:endParaRPr lang="en-US" sz="1100" dirty="0"/>
          </a:p>
        </p:txBody>
      </p:sp>
      <p:sp>
        <p:nvSpPr>
          <p:cNvPr id="30" name="Shape 24"/>
          <p:cNvSpPr/>
          <p:nvPr/>
        </p:nvSpPr>
        <p:spPr>
          <a:xfrm>
            <a:off x="8096098" y="1343254"/>
            <a:ext cx="3619195" cy="2391156"/>
          </a:xfrm>
          <a:prstGeom prst="roundRect">
            <a:avLst>
              <a:gd name="adj" fmla="val 15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1" name="Shape 25"/>
          <p:cNvSpPr/>
          <p:nvPr/>
        </p:nvSpPr>
        <p:spPr>
          <a:xfrm>
            <a:off x="8096098" y="1343254"/>
            <a:ext cx="47549" cy="2363724"/>
          </a:xfrm>
          <a:prstGeom prst="rect">
            <a:avLst/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2" name="Shape 26"/>
          <p:cNvSpPr/>
          <p:nvPr/>
        </p:nvSpPr>
        <p:spPr>
          <a:xfrm>
            <a:off x="8277149" y="1524305"/>
            <a:ext cx="476402" cy="476402"/>
          </a:xfrm>
          <a:prstGeom prst="ellipse">
            <a:avLst/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8415223" y="1647749"/>
            <a:ext cx="200254" cy="228600"/>
          </a:xfrm>
          <a:prstGeom prst="rect">
            <a:avLst/>
          </a:prstGeom>
        </p:spPr>
      </p:pic>
      <p:sp>
        <p:nvSpPr>
          <p:cNvPr id="34" name="Text 27"/>
          <p:cNvSpPr txBox="1"/>
          <p:nvPr/>
        </p:nvSpPr>
        <p:spPr>
          <a:xfrm>
            <a:off x="8277149" y="2085746"/>
            <a:ext cx="1548079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Nephrotoxins</a:t>
            </a:r>
            <a:endParaRPr lang="en-US" sz="1600" dirty="0"/>
          </a:p>
        </p:txBody>
      </p:sp>
      <p:sp>
        <p:nvSpPr>
          <p:cNvPr id="35" name="Text 28"/>
          <p:cNvSpPr txBox="1"/>
          <p:nvPr/>
        </p:nvSpPr>
        <p:spPr>
          <a:xfrm>
            <a:off x="8277149" y="2432304"/>
            <a:ext cx="28200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Direct tubular toxicity from agents like Cisplatin or Colistin. Common in oncology/ICU.</a:t>
            </a:r>
            <a:endParaRPr lang="en-US" sz="1200" dirty="0"/>
          </a:p>
        </p:txBody>
      </p:sp>
      <p:sp>
        <p:nvSpPr>
          <p:cNvPr id="36" name="Shape 29"/>
          <p:cNvSpPr/>
          <p:nvPr/>
        </p:nvSpPr>
        <p:spPr>
          <a:xfrm>
            <a:off x="8277149" y="3196742"/>
            <a:ext cx="1867205" cy="352044"/>
          </a:xfrm>
          <a:prstGeom prst="roundRect">
            <a:avLst>
              <a:gd name="adj" fmla="val 42120"/>
            </a:avLst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/>
          <a:srcRect t="-870" b="-870"/>
          <a:stretch/>
        </p:blipFill>
        <p:spPr>
          <a:xfrm>
            <a:off x="8382305" y="3299155"/>
            <a:ext cx="105156" cy="142646"/>
          </a:xfrm>
          <a:prstGeom prst="rect">
            <a:avLst/>
          </a:prstGeom>
        </p:spPr>
      </p:pic>
      <p:sp>
        <p:nvSpPr>
          <p:cNvPr id="38" name="Text 30"/>
          <p:cNvSpPr txBox="1"/>
          <p:nvPr/>
        </p:nvSpPr>
        <p:spPr>
          <a:xfrm>
            <a:off x="8563356" y="3263494"/>
            <a:ext cx="158374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369A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Target: Urinary KIM-1</a:t>
            </a:r>
            <a:endParaRPr lang="en-US" sz="1100" dirty="0"/>
          </a:p>
        </p:txBody>
      </p:sp>
      <p:sp>
        <p:nvSpPr>
          <p:cNvPr id="39" name="Shape 31"/>
          <p:cNvSpPr/>
          <p:nvPr/>
        </p:nvSpPr>
        <p:spPr>
          <a:xfrm>
            <a:off x="476402" y="3916375"/>
            <a:ext cx="3619195" cy="2391156"/>
          </a:xfrm>
          <a:prstGeom prst="roundRect">
            <a:avLst>
              <a:gd name="adj" fmla="val 15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0" name="Shape 32"/>
          <p:cNvSpPr/>
          <p:nvPr/>
        </p:nvSpPr>
        <p:spPr>
          <a:xfrm>
            <a:off x="476402" y="3916375"/>
            <a:ext cx="47549" cy="2363724"/>
          </a:xfrm>
          <a:prstGeom prst="rect">
            <a:avLst/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1" name="Shape 33"/>
          <p:cNvSpPr/>
          <p:nvPr/>
        </p:nvSpPr>
        <p:spPr>
          <a:xfrm>
            <a:off x="657454" y="4096512"/>
            <a:ext cx="476402" cy="476402"/>
          </a:xfrm>
          <a:prstGeom prst="ellipse">
            <a:avLst/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0898" y="4220870"/>
            <a:ext cx="228600" cy="228600"/>
          </a:xfrm>
          <a:prstGeom prst="rect">
            <a:avLst/>
          </a:prstGeom>
        </p:spPr>
      </p:pic>
      <p:sp>
        <p:nvSpPr>
          <p:cNvPr id="43" name="Text 34"/>
          <p:cNvSpPr txBox="1"/>
          <p:nvPr/>
        </p:nvSpPr>
        <p:spPr>
          <a:xfrm>
            <a:off x="657454" y="4658868"/>
            <a:ext cx="204368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Contrast Exposure</a:t>
            </a:r>
            <a:endParaRPr lang="en-US" sz="1600" dirty="0"/>
          </a:p>
        </p:txBody>
      </p:sp>
      <p:sp>
        <p:nvSpPr>
          <p:cNvPr id="44" name="Text 35"/>
          <p:cNvSpPr txBox="1"/>
          <p:nvPr/>
        </p:nvSpPr>
        <p:spPr>
          <a:xfrm>
            <a:off x="657454" y="5005426"/>
            <a:ext cx="320040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Vasoconstriction &amp; direct toxicity. Focus on prevention trials in high-risk angio patients.</a:t>
            </a:r>
            <a:endParaRPr lang="en-US" sz="1200" dirty="0"/>
          </a:p>
        </p:txBody>
      </p:sp>
      <p:sp>
        <p:nvSpPr>
          <p:cNvPr id="45" name="Shape 36"/>
          <p:cNvSpPr/>
          <p:nvPr/>
        </p:nvSpPr>
        <p:spPr>
          <a:xfrm>
            <a:off x="657454" y="5769864"/>
            <a:ext cx="2171700" cy="352044"/>
          </a:xfrm>
          <a:prstGeom prst="roundRect">
            <a:avLst>
              <a:gd name="adj" fmla="val 42120"/>
            </a:avLst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6" name="Image 7" descr="preencoded.png"/>
          <p:cNvPicPr>
            <a:picLocks noChangeAspect="1"/>
          </p:cNvPicPr>
          <p:nvPr/>
        </p:nvPicPr>
        <p:blipFill>
          <a:blip r:embed="rId10"/>
          <a:srcRect t="-870" b="-870"/>
          <a:stretch/>
        </p:blipFill>
        <p:spPr>
          <a:xfrm>
            <a:off x="761695" y="5872277"/>
            <a:ext cx="105156" cy="142646"/>
          </a:xfrm>
          <a:prstGeom prst="rect">
            <a:avLst/>
          </a:prstGeom>
        </p:spPr>
      </p:pic>
      <p:sp>
        <p:nvSpPr>
          <p:cNvPr id="47" name="Text 37"/>
          <p:cNvSpPr txBox="1"/>
          <p:nvPr/>
        </p:nvSpPr>
        <p:spPr>
          <a:xfrm>
            <a:off x="942746" y="5836615"/>
            <a:ext cx="188915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369A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Target: Mehran Risk Score</a:t>
            </a:r>
            <a:endParaRPr lang="en-US" sz="1100" dirty="0"/>
          </a:p>
        </p:txBody>
      </p:sp>
      <p:sp>
        <p:nvSpPr>
          <p:cNvPr id="48" name="Shape 38"/>
          <p:cNvSpPr/>
          <p:nvPr/>
        </p:nvSpPr>
        <p:spPr>
          <a:xfrm>
            <a:off x="4286707" y="3916375"/>
            <a:ext cx="3619195" cy="2391156"/>
          </a:xfrm>
          <a:prstGeom prst="roundRect">
            <a:avLst>
              <a:gd name="adj" fmla="val 15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9" name="Shape 39"/>
          <p:cNvSpPr/>
          <p:nvPr/>
        </p:nvSpPr>
        <p:spPr>
          <a:xfrm>
            <a:off x="4286707" y="3916375"/>
            <a:ext cx="47549" cy="2363724"/>
          </a:xfrm>
          <a:prstGeom prst="rect">
            <a:avLst/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0" name="Shape 40"/>
          <p:cNvSpPr/>
          <p:nvPr/>
        </p:nvSpPr>
        <p:spPr>
          <a:xfrm>
            <a:off x="4466844" y="4096512"/>
            <a:ext cx="476402" cy="476402"/>
          </a:xfrm>
          <a:prstGeom prst="ellipse">
            <a:avLst/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51" name="Image 8" descr="preencoded.png"/>
          <p:cNvPicPr>
            <a:picLocks noChangeAspect="1"/>
          </p:cNvPicPr>
          <p:nvPr/>
        </p:nvPicPr>
        <p:blipFill>
          <a:blip r:embed="rId11"/>
          <a:srcRect l="-80" r="-80"/>
          <a:stretch/>
        </p:blipFill>
        <p:spPr>
          <a:xfrm>
            <a:off x="4562856" y="4220870"/>
            <a:ext cx="286207" cy="228600"/>
          </a:xfrm>
          <a:prstGeom prst="rect">
            <a:avLst/>
          </a:prstGeom>
        </p:spPr>
      </p:pic>
      <p:sp>
        <p:nvSpPr>
          <p:cNvPr id="52" name="Text 41"/>
          <p:cNvSpPr txBox="1"/>
          <p:nvPr/>
        </p:nvSpPr>
        <p:spPr>
          <a:xfrm>
            <a:off x="4466844" y="4658868"/>
            <a:ext cx="268193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Low Perfusion / Prerenal</a:t>
            </a:r>
            <a:endParaRPr lang="en-US" sz="1600" dirty="0"/>
          </a:p>
        </p:txBody>
      </p:sp>
      <p:sp>
        <p:nvSpPr>
          <p:cNvPr id="53" name="Text 42"/>
          <p:cNvSpPr txBox="1"/>
          <p:nvPr/>
        </p:nvSpPr>
        <p:spPr>
          <a:xfrm>
            <a:off x="4466844" y="5005426"/>
            <a:ext cx="330555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Volume-responsive vs. persistent injury. Must stratify before randomization.</a:t>
            </a:r>
            <a:endParaRPr lang="en-US" sz="1200" dirty="0"/>
          </a:p>
        </p:txBody>
      </p:sp>
      <p:sp>
        <p:nvSpPr>
          <p:cNvPr id="54" name="Shape 43"/>
          <p:cNvSpPr/>
          <p:nvPr/>
        </p:nvSpPr>
        <p:spPr>
          <a:xfrm>
            <a:off x="4466844" y="5769864"/>
            <a:ext cx="2305202" cy="352044"/>
          </a:xfrm>
          <a:prstGeom prst="roundRect">
            <a:avLst>
              <a:gd name="adj" fmla="val 42120"/>
            </a:avLst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5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72000" y="5872277"/>
            <a:ext cx="142646" cy="142646"/>
          </a:xfrm>
          <a:prstGeom prst="rect">
            <a:avLst/>
          </a:prstGeom>
        </p:spPr>
      </p:pic>
      <p:sp>
        <p:nvSpPr>
          <p:cNvPr id="56" name="Text 44"/>
          <p:cNvSpPr txBox="1"/>
          <p:nvPr/>
        </p:nvSpPr>
        <p:spPr>
          <a:xfrm>
            <a:off x="4791456" y="5836615"/>
            <a:ext cx="19842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369A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Target: Fluid Response Test</a:t>
            </a:r>
            <a:endParaRPr lang="en-US" sz="1100" dirty="0"/>
          </a:p>
        </p:txBody>
      </p:sp>
      <p:sp>
        <p:nvSpPr>
          <p:cNvPr id="57" name="Shape 45"/>
          <p:cNvSpPr/>
          <p:nvPr/>
        </p:nvSpPr>
        <p:spPr>
          <a:xfrm>
            <a:off x="8096098" y="3916375"/>
            <a:ext cx="3619195" cy="2391156"/>
          </a:xfrm>
          <a:prstGeom prst="roundRect">
            <a:avLst>
              <a:gd name="adj" fmla="val 1524"/>
            </a:avLst>
          </a:prstGeom>
          <a:solidFill>
            <a:srgbClr val="002B49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8" name="Shape 46"/>
          <p:cNvSpPr/>
          <p:nvPr/>
        </p:nvSpPr>
        <p:spPr>
          <a:xfrm>
            <a:off x="8096098" y="3916375"/>
            <a:ext cx="47549" cy="2363724"/>
          </a:xfrm>
          <a:prstGeom prst="rect">
            <a:avLst/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59" name="Image 10" descr="preencoded.png"/>
          <p:cNvPicPr>
            <a:picLocks noChangeAspect="1"/>
          </p:cNvPicPr>
          <p:nvPr/>
        </p:nvPicPr>
        <p:blipFill>
          <a:blip r:embed="rId13"/>
          <a:srcRect t="-45" b="-45"/>
          <a:stretch/>
        </p:blipFill>
        <p:spPr>
          <a:xfrm>
            <a:off x="9777679" y="4251046"/>
            <a:ext cx="256946" cy="342900"/>
          </a:xfrm>
          <a:prstGeom prst="rect">
            <a:avLst/>
          </a:prstGeom>
        </p:spPr>
      </p:pic>
      <p:sp>
        <p:nvSpPr>
          <p:cNvPr id="60" name="Text 47"/>
          <p:cNvSpPr txBox="1"/>
          <p:nvPr/>
        </p:nvSpPr>
        <p:spPr>
          <a:xfrm>
            <a:off x="9281160" y="4727448"/>
            <a:ext cx="14292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Key Insight</a:t>
            </a:r>
            <a:endParaRPr lang="en-US" sz="1800" dirty="0"/>
          </a:p>
        </p:txBody>
      </p:sp>
      <p:sp>
        <p:nvSpPr>
          <p:cNvPr id="61" name="Text 48"/>
          <p:cNvSpPr txBox="1"/>
          <p:nvPr/>
        </p:nvSpPr>
        <p:spPr>
          <a:xfrm>
            <a:off x="8355787" y="5137099"/>
            <a:ext cx="3234233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E5E7E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"Enrichment is impossible without understanding these distinct biological rows."</a:t>
            </a:r>
            <a:endParaRPr lang="en-US" sz="1300" dirty="0"/>
          </a:p>
        </p:txBody>
      </p:sp>
      <p:sp>
        <p:nvSpPr>
          <p:cNvPr id="62" name="Shape 49"/>
          <p:cNvSpPr/>
          <p:nvPr/>
        </p:nvSpPr>
        <p:spPr>
          <a:xfrm>
            <a:off x="476402" y="6393485"/>
            <a:ext cx="11239805" cy="342900"/>
          </a:xfrm>
          <a:prstGeom prst="roundRect">
            <a:avLst>
              <a:gd name="adj" fmla="val 59259"/>
            </a:avLst>
          </a:prstGeom>
          <a:solidFill>
            <a:srgbClr val="002B4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3" name="Text 50"/>
          <p:cNvSpPr txBox="1"/>
          <p:nvPr/>
        </p:nvSpPr>
        <p:spPr>
          <a:xfrm>
            <a:off x="780898" y="6470294"/>
            <a:ext cx="181508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8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Asia-Pacific AKI Phenotypes</a:t>
            </a:r>
            <a:endParaRPr lang="en-US" sz="1000" dirty="0"/>
          </a:p>
        </p:txBody>
      </p:sp>
      <p:sp>
        <p:nvSpPr>
          <p:cNvPr id="64" name="Shape 51"/>
          <p:cNvSpPr/>
          <p:nvPr/>
        </p:nvSpPr>
        <p:spPr>
          <a:xfrm>
            <a:off x="10649102" y="6536131"/>
            <a:ext cx="57607" cy="57607"/>
          </a:xfrm>
          <a:prstGeom prst="roundRect">
            <a:avLst>
              <a:gd name="adj" fmla="val 1587307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5" name="Shape 52"/>
          <p:cNvSpPr/>
          <p:nvPr/>
        </p:nvSpPr>
        <p:spPr>
          <a:xfrm>
            <a:off x="10782605" y="6536131"/>
            <a:ext cx="57607" cy="57607"/>
          </a:xfrm>
          <a:prstGeom prst="roundRect">
            <a:avLst>
              <a:gd name="adj" fmla="val 1587307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6" name="Shape 53"/>
          <p:cNvSpPr/>
          <p:nvPr/>
        </p:nvSpPr>
        <p:spPr>
          <a:xfrm>
            <a:off x="10916107" y="6536131"/>
            <a:ext cx="57607" cy="57607"/>
          </a:xfrm>
          <a:prstGeom prst="roundRect">
            <a:avLst>
              <a:gd name="adj" fmla="val 1587307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7" name="Shape 54"/>
          <p:cNvSpPr/>
          <p:nvPr/>
        </p:nvSpPr>
        <p:spPr>
          <a:xfrm>
            <a:off x="11048695" y="6536131"/>
            <a:ext cx="228600" cy="57607"/>
          </a:xfrm>
          <a:prstGeom prst="roundRect">
            <a:avLst>
              <a:gd name="adj" fmla="val 1587307"/>
            </a:avLst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8" name="Shape 55"/>
          <p:cNvSpPr/>
          <p:nvPr/>
        </p:nvSpPr>
        <p:spPr>
          <a:xfrm>
            <a:off x="11354105" y="6536131"/>
            <a:ext cx="57607" cy="57607"/>
          </a:xfrm>
          <a:prstGeom prst="roundRect">
            <a:avLst>
              <a:gd name="adj" fmla="val 1587307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5295900" y="4476192"/>
            <a:ext cx="914400" cy="914400"/>
          </a:xfrm>
          <a:prstGeom prst="roundRect">
            <a:avLst>
              <a:gd name="adj" fmla="val 100000"/>
            </a:avLst>
          </a:prstGeom>
          <a:solidFill>
            <a:srgbClr val="DBEAFE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2277466" y="1191259"/>
            <a:ext cx="7324344" cy="2438705"/>
          </a:xfrm>
          <a:prstGeom prst="roundRect">
            <a:avLst>
              <a:gd name="adj" fmla="val 1758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t="20959" b="20958"/>
          <a:stretch/>
        </p:blipFill>
        <p:spPr>
          <a:xfrm>
            <a:off x="2325015" y="1238808"/>
            <a:ext cx="7229246" cy="23436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3367431" y="4543790"/>
            <a:ext cx="158191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Visualizing "Diluted Signal"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2325015" y="4590492"/>
            <a:ext cx="3657600" cy="1028700"/>
          </a:xfrm>
          <a:prstGeom prst="roundRect">
            <a:avLst>
              <a:gd name="adj" fmla="val 9877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7"/>
          <p:cNvSpPr/>
          <p:nvPr/>
        </p:nvSpPr>
        <p:spPr>
          <a:xfrm>
            <a:off x="2325015" y="4590492"/>
            <a:ext cx="38405" cy="102870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8"/>
          <p:cNvSpPr txBox="1"/>
          <p:nvPr/>
        </p:nvSpPr>
        <p:spPr>
          <a:xfrm>
            <a:off x="2516124" y="4752341"/>
            <a:ext cx="13578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The Core Issue</a:t>
            </a:r>
            <a:endParaRPr lang="en-US" sz="1300" dirty="0"/>
          </a:p>
        </p:txBody>
      </p:sp>
      <p:sp>
        <p:nvSpPr>
          <p:cNvPr id="12" name="Text 9"/>
          <p:cNvSpPr txBox="1"/>
          <p:nvPr/>
        </p:nvSpPr>
        <p:spPr>
          <a:xfrm>
            <a:off x="2516124" y="5038548"/>
            <a:ext cx="321045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Mixing biologically different patients dilutes efficacy.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6858610" y="4572778"/>
            <a:ext cx="3657600" cy="1028700"/>
          </a:xfrm>
          <a:prstGeom prst="roundRect">
            <a:avLst>
              <a:gd name="adj" fmla="val 9877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11"/>
          <p:cNvSpPr/>
          <p:nvPr/>
        </p:nvSpPr>
        <p:spPr>
          <a:xfrm>
            <a:off x="6858610" y="4572778"/>
            <a:ext cx="38405" cy="102870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Text 12"/>
          <p:cNvSpPr txBox="1"/>
          <p:nvPr/>
        </p:nvSpPr>
        <p:spPr>
          <a:xfrm>
            <a:off x="7049719" y="4734627"/>
            <a:ext cx="120517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The Solution</a:t>
            </a:r>
            <a:endParaRPr lang="en-US" sz="1300" dirty="0"/>
          </a:p>
        </p:txBody>
      </p:sp>
      <p:sp>
        <p:nvSpPr>
          <p:cNvPr id="16" name="Text 13"/>
          <p:cNvSpPr txBox="1"/>
          <p:nvPr/>
        </p:nvSpPr>
        <p:spPr>
          <a:xfrm>
            <a:off x="7049719" y="5020834"/>
            <a:ext cx="29151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Enrichment strategies targeting specific subphenotypes.</a:t>
            </a:r>
            <a:endParaRPr lang="en-US" sz="1200" dirty="0"/>
          </a:p>
        </p:txBody>
      </p:sp>
      <p:sp>
        <p:nvSpPr>
          <p:cNvPr id="32" name="Shape 27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3" name="Shape 28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4" name="Text 29"/>
          <p:cNvSpPr txBox="1"/>
          <p:nvPr/>
        </p:nvSpPr>
        <p:spPr>
          <a:xfrm>
            <a:off x="457200" y="6586423"/>
            <a:ext cx="31053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Unveiling AKI Subphenotypes: The Role of AI and Beyond</a:t>
            </a:r>
            <a:endParaRPr lang="en-US" sz="900" dirty="0"/>
          </a:p>
        </p:txBody>
      </p:sp>
      <p:sp>
        <p:nvSpPr>
          <p:cNvPr id="35" name="Text 30"/>
          <p:cNvSpPr txBox="1"/>
          <p:nvPr/>
        </p:nvSpPr>
        <p:spPr>
          <a:xfrm>
            <a:off x="11671402" y="6586423"/>
            <a:ext cx="1527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900" dirty="0"/>
          </a:p>
        </p:txBody>
      </p:sp>
      <p:sp>
        <p:nvSpPr>
          <p:cNvPr id="36" name="Shape 31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7" name="Shape 32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8" name="Shape 33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9" name="Text 34"/>
          <p:cNvSpPr txBox="1"/>
          <p:nvPr/>
        </p:nvSpPr>
        <p:spPr>
          <a:xfrm>
            <a:off x="685800" y="166421"/>
            <a:ext cx="545348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293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Why Clinical Trials Fail: Mixed Biology</a:t>
            </a:r>
            <a:endParaRPr lang="en-US" sz="2200" dirty="0"/>
          </a:p>
        </p:txBody>
      </p:sp>
      <p:sp>
        <p:nvSpPr>
          <p:cNvPr id="40" name="Text 35"/>
          <p:cNvSpPr txBox="1"/>
          <p:nvPr/>
        </p:nvSpPr>
        <p:spPr>
          <a:xfrm>
            <a:off x="9695383" y="252374"/>
            <a:ext cx="21771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9CA3A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APCN 2025 | Seoul, Korea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910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763402" y="0"/>
            <a:ext cx="1429207" cy="142920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133856"/>
            <a:ext cx="11048695" cy="283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 txBox="1"/>
          <p:nvPr/>
        </p:nvSpPr>
        <p:spPr>
          <a:xfrm>
            <a:off x="571500" y="495605"/>
            <a:ext cx="4253789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Why Clinical Trials Fail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71500" y="1399946"/>
            <a:ext cx="28346" cy="1781251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0956" y="1452982"/>
            <a:ext cx="209398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1500" y="3418942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 txBox="1"/>
          <p:nvPr/>
        </p:nvSpPr>
        <p:spPr>
          <a:xfrm>
            <a:off x="1095451" y="1399946"/>
            <a:ext cx="333938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Patient Heterogeneity Problem</a:t>
            </a:r>
            <a:endParaRPr lang="en-US" sz="1600" dirty="0"/>
          </a:p>
        </p:txBody>
      </p:sp>
      <p:sp>
        <p:nvSpPr>
          <p:cNvPr id="10" name="Text 6"/>
          <p:cNvSpPr txBox="1"/>
          <p:nvPr/>
        </p:nvSpPr>
        <p:spPr>
          <a:xfrm>
            <a:off x="1067105" y="3418942"/>
            <a:ext cx="9493036" cy="31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ATHOS-3 Trial Example</a:t>
            </a:r>
            <a:r>
              <a:rPr lang="ko-KR" alt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altLang="ko-KR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(Angiotensin II for the Treatment of High-Output Shock-3</a:t>
            </a:r>
            <a:endParaRPr lang="en-US" sz="1600" dirty="0"/>
          </a:p>
        </p:txBody>
      </p:sp>
      <p:sp>
        <p:nvSpPr>
          <p:cNvPr id="11" name="Text 7"/>
          <p:cNvSpPr txBox="1"/>
          <p:nvPr/>
        </p:nvSpPr>
        <p:spPr>
          <a:xfrm>
            <a:off x="790956" y="1828800"/>
            <a:ext cx="10790834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 decades,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AKI clinical trials have failed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mainly because patient groups are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too different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from each other.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When we group patients with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different disease processes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together,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treatment effects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that only work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 specific subgroups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get diluted.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t="-600" b="-600"/>
          <a:stretch/>
        </p:blipFill>
        <p:spPr>
          <a:xfrm>
            <a:off x="790956" y="3471977"/>
            <a:ext cx="181051" cy="209398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571500" y="5164531"/>
            <a:ext cx="28346" cy="1514246"/>
          </a:xfrm>
          <a:prstGeom prst="rect">
            <a:avLst/>
          </a:prstGeom>
          <a:solidFill>
            <a:srgbClr val="00ACC1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9"/>
          <p:cNvSpPr txBox="1"/>
          <p:nvPr/>
        </p:nvSpPr>
        <p:spPr>
          <a:xfrm>
            <a:off x="790955" y="3678319"/>
            <a:ext cx="9769186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Angiotensin II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didn't improve survival rates in the entire shock patient group.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However, when researchers looked closer, they found it actually helped a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specific subgroup 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of patients who had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septic AKI.</a:t>
            </a:r>
            <a:endParaRPr lang="en-US" sz="1300" b="1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461" r="-461"/>
          <a:stretch/>
        </p:blipFill>
        <p:spPr>
          <a:xfrm>
            <a:off x="790956" y="5216652"/>
            <a:ext cx="237744" cy="209398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123798" y="5164531"/>
            <a:ext cx="239572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Masked Benefit Effect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790955" y="5592470"/>
            <a:ext cx="5593385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"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hidden benefit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 happens when a treatment shows no statistical benefit in the whole group,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but </a:t>
            </a:r>
            <a:r>
              <a:rPr lang="en-US" sz="13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actually works well in specific subtypes</a:t>
            </a: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shows we need to completely change how we design clinical trials.</a:t>
            </a:r>
            <a:endParaRPr lang="en-US" sz="1300" dirty="0"/>
          </a:p>
        </p:txBody>
      </p:sp>
      <p:sp>
        <p:nvSpPr>
          <p:cNvPr id="20" name="Shape 13"/>
          <p:cNvSpPr/>
          <p:nvPr/>
        </p:nvSpPr>
        <p:spPr>
          <a:xfrm>
            <a:off x="6316675" y="4654296"/>
            <a:ext cx="5305349" cy="223845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Shape 14"/>
          <p:cNvSpPr/>
          <p:nvPr/>
        </p:nvSpPr>
        <p:spPr>
          <a:xfrm>
            <a:off x="6316675" y="4654296"/>
            <a:ext cx="38405" cy="2238451"/>
          </a:xfrm>
          <a:prstGeom prst="rect">
            <a:avLst/>
          </a:prstGeom>
          <a:solidFill>
            <a:srgbClr val="0A427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2" name="Text 15"/>
          <p:cNvSpPr txBox="1"/>
          <p:nvPr/>
        </p:nvSpPr>
        <p:spPr>
          <a:xfrm>
            <a:off x="6497726" y="4807001"/>
            <a:ext cx="2015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A427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ATHOS-3 Case Analysis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6497726" y="5159045"/>
            <a:ext cx="5010912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Angiotensin II treatment didn't improve survival in the whole patient group (p=0.26). However,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post-analysis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showed survival benefits in the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septic AKI subgroup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especially those with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inflammatory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endothelial damage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(p=0.01).</a:t>
            </a:r>
            <a:endParaRPr lang="en-US" sz="1200" dirty="0"/>
          </a:p>
        </p:txBody>
      </p:sp>
      <p:sp>
        <p:nvSpPr>
          <p:cNvPr id="24" name="Text 17"/>
          <p:cNvSpPr txBox="1"/>
          <p:nvPr/>
        </p:nvSpPr>
        <p:spPr>
          <a:xfrm>
            <a:off x="6497726" y="6073445"/>
            <a:ext cx="479145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This highlights the importance of "enrichment" trial design - </a:t>
            </a:r>
            <a:r>
              <a:rPr lang="en-US" sz="120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identifying patient groups </a:t>
            </a:r>
            <a:r>
              <a:rPr lang="en-US" sz="12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most likely to benefit from a treatment before the trial begins.</a:t>
            </a:r>
            <a:endParaRPr lang="en-US" sz="1200" dirty="0"/>
          </a:p>
        </p:txBody>
      </p:sp>
      <p:sp>
        <p:nvSpPr>
          <p:cNvPr id="25" name="Text 18"/>
          <p:cNvSpPr txBox="1"/>
          <p:nvPr/>
        </p:nvSpPr>
        <p:spPr>
          <a:xfrm>
            <a:off x="7490765" y="7004304"/>
            <a:ext cx="423458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6666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* ATHOS-3: Angiotensin II for the Treatment of High-Output Shock</a:t>
            </a:r>
            <a:endParaRPr lang="en-US" sz="1000" dirty="0"/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FD9D9E1B-46E5-1B2F-20BD-6D6F47057455}"/>
              </a:ext>
            </a:extLst>
          </p:cNvPr>
          <p:cNvSpPr txBox="1"/>
          <p:nvPr/>
        </p:nvSpPr>
        <p:spPr>
          <a:xfrm>
            <a:off x="6324905" y="3181197"/>
            <a:ext cx="5410505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429500"/>
          </a:xfrm>
          <a:prstGeom prst="rect">
            <a:avLst/>
          </a:prstGeom>
          <a:solidFill>
            <a:srgbClr val="F4F6F8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429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2B4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476402" y="1172261"/>
            <a:ext cx="11239805" cy="28346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476402" y="342900"/>
            <a:ext cx="990295" cy="267005"/>
          </a:xfrm>
          <a:prstGeom prst="roundRect">
            <a:avLst>
              <a:gd name="adj" fmla="val 48924"/>
            </a:avLst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5"/>
          <p:cNvSpPr txBox="1"/>
          <p:nvPr/>
        </p:nvSpPr>
        <p:spPr>
          <a:xfrm>
            <a:off x="590702" y="381305"/>
            <a:ext cx="8622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CHAPTER 2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1573682" y="352044"/>
            <a:ext cx="2205533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STRATEGIC SOLUTION</a:t>
            </a:r>
            <a:endParaRPr lang="en-US" sz="1300" dirty="0"/>
          </a:p>
        </p:txBody>
      </p:sp>
      <p:sp>
        <p:nvSpPr>
          <p:cNvPr id="9" name="Text 7"/>
          <p:cNvSpPr txBox="1"/>
          <p:nvPr/>
        </p:nvSpPr>
        <p:spPr>
          <a:xfrm>
            <a:off x="476402" y="609905"/>
            <a:ext cx="7896758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The Solution: Patient Enrichment (A → C → D)</a:t>
            </a:r>
            <a:endParaRPr lang="en-US" sz="2700" dirty="0"/>
          </a:p>
        </p:txBody>
      </p:sp>
      <p:sp>
        <p:nvSpPr>
          <p:cNvPr id="10" name="Text 8"/>
          <p:cNvSpPr txBox="1"/>
          <p:nvPr/>
        </p:nvSpPr>
        <p:spPr>
          <a:xfrm>
            <a:off x="11175797" y="514807"/>
            <a:ext cx="886054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600" b="1" dirty="0">
                <a:solidFill>
                  <a:srgbClr val="00A9CE">
                    <a:alpha val="2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02</a:t>
            </a:r>
            <a:endParaRPr lang="en-US" sz="36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 t="-80" b="-80"/>
          <a:stretch/>
        </p:blipFill>
        <p:spPr>
          <a:xfrm>
            <a:off x="2976372" y="3429000"/>
            <a:ext cx="142646" cy="228600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rcRect t="-80" b="-80"/>
          <a:stretch/>
        </p:blipFill>
        <p:spPr>
          <a:xfrm>
            <a:off x="6024982" y="3429000"/>
            <a:ext cx="142646" cy="228600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rcRect t="-80" b="-80"/>
          <a:stretch/>
        </p:blipFill>
        <p:spPr>
          <a:xfrm>
            <a:off x="9072677" y="3429000"/>
            <a:ext cx="142646" cy="228600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>
            <a:off x="476402" y="6210605"/>
            <a:ext cx="11239805" cy="571500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2" name="Shape 16"/>
          <p:cNvSpPr/>
          <p:nvPr/>
        </p:nvSpPr>
        <p:spPr>
          <a:xfrm>
            <a:off x="476402" y="6210605"/>
            <a:ext cx="38405" cy="571500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Text 17"/>
          <p:cNvSpPr txBox="1"/>
          <p:nvPr/>
        </p:nvSpPr>
        <p:spPr>
          <a:xfrm>
            <a:off x="666598" y="6353251"/>
            <a:ext cx="70966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Key Strategy: Don't just treat AKI. Treat the specific responder mechanism.</a:t>
            </a:r>
            <a:endParaRPr lang="en-US" sz="15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86293" y="6420002"/>
            <a:ext cx="152705" cy="152705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8514893" y="6381598"/>
            <a:ext cx="9336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Biomarkers</a:t>
            </a:r>
            <a:endParaRPr lang="en-US" sz="1200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5"/>
          <a:srcRect t="-43" b="-43"/>
          <a:stretch/>
        </p:blipFill>
        <p:spPr>
          <a:xfrm>
            <a:off x="9634118" y="6420002"/>
            <a:ext cx="133502" cy="152705"/>
          </a:xfrm>
          <a:prstGeom prst="rect">
            <a:avLst/>
          </a:prstGeom>
        </p:spPr>
      </p:pic>
      <p:sp>
        <p:nvSpPr>
          <p:cNvPr id="27" name="Text 19"/>
          <p:cNvSpPr txBox="1"/>
          <p:nvPr/>
        </p:nvSpPr>
        <p:spPr>
          <a:xfrm>
            <a:off x="9844430" y="6381598"/>
            <a:ext cx="8293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Genomics</a:t>
            </a:r>
            <a:endParaRPr lang="en-US" sz="12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855757" y="6420002"/>
            <a:ext cx="152705" cy="152705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11084357" y="6381598"/>
            <a:ext cx="6007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Biopsy</a:t>
            </a:r>
            <a:endParaRPr lang="en-US" sz="1200" dirty="0"/>
          </a:p>
        </p:txBody>
      </p:sp>
      <p:sp>
        <p:nvSpPr>
          <p:cNvPr id="30" name="Shape 21"/>
          <p:cNvSpPr/>
          <p:nvPr/>
        </p:nvSpPr>
        <p:spPr>
          <a:xfrm>
            <a:off x="0" y="6972300"/>
            <a:ext cx="12191695" cy="457200"/>
          </a:xfrm>
          <a:prstGeom prst="rect">
            <a:avLst/>
          </a:prstGeom>
          <a:solidFill>
            <a:srgbClr val="002B49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1" name="Text 22"/>
          <p:cNvSpPr txBox="1"/>
          <p:nvPr/>
        </p:nvSpPr>
        <p:spPr>
          <a:xfrm>
            <a:off x="457200" y="7086600"/>
            <a:ext cx="20866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Asia-Pacific AKI Report 2024</a:t>
            </a:r>
            <a:endParaRPr lang="en-US" sz="1200" dirty="0"/>
          </a:p>
        </p:txBody>
      </p:sp>
      <p:sp>
        <p:nvSpPr>
          <p:cNvPr id="32" name="Shape 23"/>
          <p:cNvSpPr/>
          <p:nvPr/>
        </p:nvSpPr>
        <p:spPr>
          <a:xfrm>
            <a:off x="10820095" y="7162495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3" name="Shape 24"/>
          <p:cNvSpPr/>
          <p:nvPr/>
        </p:nvSpPr>
        <p:spPr>
          <a:xfrm>
            <a:off x="10972800" y="7162495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4" name="Shape 25"/>
          <p:cNvSpPr/>
          <p:nvPr/>
        </p:nvSpPr>
        <p:spPr>
          <a:xfrm>
            <a:off x="11125505" y="7162495"/>
            <a:ext cx="304495" cy="75895"/>
          </a:xfrm>
          <a:prstGeom prst="roundRect">
            <a:avLst>
              <a:gd name="adj" fmla="val 1204822"/>
            </a:avLst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5" name="Shape 26"/>
          <p:cNvSpPr/>
          <p:nvPr/>
        </p:nvSpPr>
        <p:spPr>
          <a:xfrm>
            <a:off x="11505895" y="7162495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6" name="Shape 27"/>
          <p:cNvSpPr/>
          <p:nvPr/>
        </p:nvSpPr>
        <p:spPr>
          <a:xfrm>
            <a:off x="11658600" y="7162495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7" name="Shape 28"/>
          <p:cNvSpPr/>
          <p:nvPr/>
        </p:nvSpPr>
        <p:spPr>
          <a:xfrm>
            <a:off x="476402" y="1638605"/>
            <a:ext cx="2095805" cy="3810305"/>
          </a:xfrm>
          <a:prstGeom prst="roundRect">
            <a:avLst>
              <a:gd name="adj" fmla="val 2380"/>
            </a:avLst>
          </a:prstGeom>
          <a:solidFill>
            <a:srgbClr val="F8FAFC"/>
          </a:solidFill>
          <a:ln w="25400">
            <a:solidFill>
              <a:srgbClr val="CBD5E1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8" name="Shape 29"/>
          <p:cNvSpPr/>
          <p:nvPr/>
        </p:nvSpPr>
        <p:spPr>
          <a:xfrm>
            <a:off x="1238098" y="1800454"/>
            <a:ext cx="571500" cy="571500"/>
          </a:xfrm>
          <a:prstGeom prst="ellipse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7"/>
          <a:srcRect l="-685" r="-685"/>
          <a:stretch/>
        </p:blipFill>
        <p:spPr>
          <a:xfrm>
            <a:off x="1371600" y="1952244"/>
            <a:ext cx="304495" cy="267005"/>
          </a:xfrm>
          <a:prstGeom prst="rect">
            <a:avLst/>
          </a:prstGeom>
        </p:spPr>
      </p:pic>
      <p:sp>
        <p:nvSpPr>
          <p:cNvPr id="40" name="Shape 30"/>
          <p:cNvSpPr/>
          <p:nvPr/>
        </p:nvSpPr>
        <p:spPr>
          <a:xfrm>
            <a:off x="638251" y="3972154"/>
            <a:ext cx="1772107" cy="990295"/>
          </a:xfrm>
          <a:prstGeom prst="roundRect">
            <a:avLst>
              <a:gd name="adj" fmla="val 7103"/>
            </a:avLst>
          </a:prstGeom>
          <a:solidFill>
            <a:srgbClr val="FFFBEB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Text 31"/>
          <p:cNvSpPr txBox="1"/>
          <p:nvPr/>
        </p:nvSpPr>
        <p:spPr>
          <a:xfrm>
            <a:off x="1151230" y="2457907"/>
            <a:ext cx="8961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7415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Group A</a:t>
            </a:r>
            <a:endParaRPr lang="en-US" sz="1500" dirty="0"/>
          </a:p>
        </p:txBody>
      </p:sp>
      <p:sp>
        <p:nvSpPr>
          <p:cNvPr id="42" name="Text 32"/>
          <p:cNvSpPr txBox="1"/>
          <p:nvPr/>
        </p:nvSpPr>
        <p:spPr>
          <a:xfrm>
            <a:off x="950062" y="2809951"/>
            <a:ext cx="12527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ESTABLISHED AKI</a:t>
            </a:r>
            <a:endParaRPr lang="en-US" sz="1000" dirty="0"/>
          </a:p>
        </p:txBody>
      </p:sp>
      <p:sp>
        <p:nvSpPr>
          <p:cNvPr id="43" name="Text 33"/>
          <p:cNvSpPr txBox="1"/>
          <p:nvPr/>
        </p:nvSpPr>
        <p:spPr>
          <a:xfrm>
            <a:off x="1068019" y="3066898"/>
            <a:ext cx="102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"All-Comers"</a:t>
            </a:r>
            <a:endParaRPr lang="en-US" sz="1200" dirty="0"/>
          </a:p>
        </p:txBody>
      </p:sp>
      <p:sp>
        <p:nvSpPr>
          <p:cNvPr id="44" name="Text 34"/>
          <p:cNvSpPr txBox="1"/>
          <p:nvPr/>
        </p:nvSpPr>
        <p:spPr>
          <a:xfrm>
            <a:off x="847649" y="3276295"/>
            <a:ext cx="14676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High heterogeneity</a:t>
            </a:r>
            <a:endParaRPr lang="en-US" sz="1200" dirty="0"/>
          </a:p>
        </p:txBody>
      </p:sp>
      <p:pic>
        <p:nvPicPr>
          <p:cNvPr id="45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86307" y="4102913"/>
            <a:ext cx="133502" cy="133502"/>
          </a:xfrm>
          <a:prstGeom prst="rect">
            <a:avLst/>
          </a:prstGeom>
        </p:spPr>
      </p:pic>
      <p:sp>
        <p:nvSpPr>
          <p:cNvPr id="46" name="Text 35"/>
          <p:cNvSpPr txBox="1"/>
          <p:nvPr/>
        </p:nvSpPr>
        <p:spPr>
          <a:xfrm>
            <a:off x="1139342" y="4067251"/>
            <a:ext cx="92903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B4530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Prognostic Enrichment</a:t>
            </a:r>
            <a:endParaRPr lang="en-US" sz="1000" dirty="0"/>
          </a:p>
        </p:txBody>
      </p:sp>
      <p:sp>
        <p:nvSpPr>
          <p:cNvPr id="47" name="Text 36"/>
          <p:cNvSpPr txBox="1"/>
          <p:nvPr/>
        </p:nvSpPr>
        <p:spPr>
          <a:xfrm>
            <a:off x="764438" y="4486046"/>
            <a:ext cx="1610258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4530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Risk Scores (RAI) + Biomarkers (TIMP-2*IGFBP7)</a:t>
            </a:r>
            <a:endParaRPr lang="en-US" sz="900" dirty="0"/>
          </a:p>
        </p:txBody>
      </p:sp>
      <p:pic>
        <p:nvPicPr>
          <p:cNvPr id="48" name="Image 9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1466698" y="5105095"/>
            <a:ext cx="114300" cy="152705"/>
          </a:xfrm>
          <a:prstGeom prst="rect">
            <a:avLst/>
          </a:prstGeom>
        </p:spPr>
      </p:pic>
      <p:sp>
        <p:nvSpPr>
          <p:cNvPr id="49" name="Shape 37"/>
          <p:cNvSpPr/>
          <p:nvPr/>
        </p:nvSpPr>
        <p:spPr>
          <a:xfrm>
            <a:off x="3524098" y="1638605"/>
            <a:ext cx="2095805" cy="3810305"/>
          </a:xfrm>
          <a:prstGeom prst="roundRect">
            <a:avLst>
              <a:gd name="adj" fmla="val 2380"/>
            </a:avLst>
          </a:prstGeom>
          <a:solidFill>
            <a:srgbClr val="E0F2FE"/>
          </a:solidFill>
          <a:ln w="25400">
            <a:solidFill>
              <a:srgbClr val="00A9C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0" name="Shape 38"/>
          <p:cNvSpPr/>
          <p:nvPr/>
        </p:nvSpPr>
        <p:spPr>
          <a:xfrm>
            <a:off x="4286707" y="1800454"/>
            <a:ext cx="571500" cy="571500"/>
          </a:xfrm>
          <a:prstGeom prst="ellipse">
            <a:avLst/>
          </a:prstGeom>
          <a:solidFill>
            <a:srgbClr val="00A9C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51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438498" y="1952244"/>
            <a:ext cx="267005" cy="267005"/>
          </a:xfrm>
          <a:prstGeom prst="rect">
            <a:avLst/>
          </a:prstGeom>
        </p:spPr>
      </p:pic>
      <p:sp>
        <p:nvSpPr>
          <p:cNvPr id="52" name="Shape 39"/>
          <p:cNvSpPr/>
          <p:nvPr/>
        </p:nvSpPr>
        <p:spPr>
          <a:xfrm>
            <a:off x="3685946" y="4200754"/>
            <a:ext cx="1772107" cy="990295"/>
          </a:xfrm>
          <a:prstGeom prst="roundRect">
            <a:avLst>
              <a:gd name="adj" fmla="val 7103"/>
            </a:avLst>
          </a:prstGeom>
          <a:solidFill>
            <a:srgbClr val="ECFEFF"/>
          </a:solidFill>
          <a:ln w="25400">
            <a:solidFill>
              <a:srgbClr val="00A9CE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" name="Text 40"/>
          <p:cNvSpPr txBox="1"/>
          <p:nvPr/>
        </p:nvSpPr>
        <p:spPr>
          <a:xfrm>
            <a:off x="4198010" y="2457907"/>
            <a:ext cx="8961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Group C</a:t>
            </a:r>
            <a:endParaRPr lang="en-US" sz="1500" dirty="0"/>
          </a:p>
        </p:txBody>
      </p:sp>
      <p:sp>
        <p:nvSpPr>
          <p:cNvPr id="54" name="Text 41"/>
          <p:cNvSpPr txBox="1"/>
          <p:nvPr/>
        </p:nvSpPr>
        <p:spPr>
          <a:xfrm>
            <a:off x="4230929" y="2809951"/>
            <a:ext cx="78638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A9C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HIGH RISK</a:t>
            </a:r>
            <a:endParaRPr lang="en-US" sz="1000" dirty="0"/>
          </a:p>
        </p:txBody>
      </p:sp>
      <p:sp>
        <p:nvSpPr>
          <p:cNvPr id="55" name="Text 42"/>
          <p:cNvSpPr txBox="1"/>
          <p:nvPr/>
        </p:nvSpPr>
        <p:spPr>
          <a:xfrm>
            <a:off x="3845966" y="3066898"/>
            <a:ext cx="157185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7415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Destined for adverse outcome</a:t>
            </a:r>
            <a:endParaRPr lang="en-US" sz="1200" dirty="0"/>
          </a:p>
        </p:txBody>
      </p:sp>
      <p:pic>
        <p:nvPicPr>
          <p:cNvPr id="56" name="Image 11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076395" y="4331513"/>
            <a:ext cx="133502" cy="133502"/>
          </a:xfrm>
          <a:prstGeom prst="rect">
            <a:avLst/>
          </a:prstGeom>
        </p:spPr>
      </p:pic>
      <p:sp>
        <p:nvSpPr>
          <p:cNvPr id="57" name="Text 43"/>
          <p:cNvSpPr txBox="1"/>
          <p:nvPr/>
        </p:nvSpPr>
        <p:spPr>
          <a:xfrm>
            <a:off x="4239158" y="4295851"/>
            <a:ext cx="939089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E749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Diagnostic &amp; Predictive</a:t>
            </a:r>
            <a:endParaRPr lang="en-US" sz="1000" dirty="0"/>
          </a:p>
        </p:txBody>
      </p:sp>
      <p:sp>
        <p:nvSpPr>
          <p:cNvPr id="58" name="Text 44"/>
          <p:cNvSpPr txBox="1"/>
          <p:nvPr/>
        </p:nvSpPr>
        <p:spPr>
          <a:xfrm>
            <a:off x="3904488" y="4714646"/>
            <a:ext cx="1429207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E749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Mechanism Biomarkers + Biopsy (Tissue/Liquid)</a:t>
            </a:r>
            <a:endParaRPr lang="en-US" sz="900" dirty="0"/>
          </a:p>
        </p:txBody>
      </p:sp>
      <p:sp>
        <p:nvSpPr>
          <p:cNvPr id="59" name="Shape 45"/>
          <p:cNvSpPr/>
          <p:nvPr/>
        </p:nvSpPr>
        <p:spPr>
          <a:xfrm>
            <a:off x="6572707" y="1638605"/>
            <a:ext cx="2095805" cy="3810305"/>
          </a:xfrm>
          <a:prstGeom prst="roundRect">
            <a:avLst>
              <a:gd name="adj" fmla="val 2380"/>
            </a:avLst>
          </a:prstGeom>
          <a:solidFill>
            <a:srgbClr val="F0F9FF"/>
          </a:solidFill>
          <a:ln w="38100">
            <a:solidFill>
              <a:srgbClr val="002B49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0" name="Shape 46"/>
          <p:cNvSpPr/>
          <p:nvPr/>
        </p:nvSpPr>
        <p:spPr>
          <a:xfrm>
            <a:off x="7334402" y="1809598"/>
            <a:ext cx="571500" cy="571500"/>
          </a:xfrm>
          <a:prstGeom prst="ellipse">
            <a:avLst/>
          </a:prstGeom>
          <a:solidFill>
            <a:srgbClr val="002B49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61" name="Image 12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487107" y="1962302"/>
            <a:ext cx="267005" cy="267005"/>
          </a:xfrm>
          <a:prstGeom prst="rect">
            <a:avLst/>
          </a:prstGeom>
        </p:spPr>
      </p:pic>
      <p:sp>
        <p:nvSpPr>
          <p:cNvPr id="62" name="Shape 47"/>
          <p:cNvSpPr/>
          <p:nvPr/>
        </p:nvSpPr>
        <p:spPr>
          <a:xfrm>
            <a:off x="6743700" y="4686300"/>
            <a:ext cx="1752905" cy="590702"/>
          </a:xfrm>
          <a:prstGeom prst="roundRect">
            <a:avLst>
              <a:gd name="adj" fmla="val 9987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3" name="Text 48"/>
          <p:cNvSpPr txBox="1"/>
          <p:nvPr/>
        </p:nvSpPr>
        <p:spPr>
          <a:xfrm>
            <a:off x="7240219" y="2467051"/>
            <a:ext cx="90525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Group D</a:t>
            </a:r>
            <a:endParaRPr lang="en-US" sz="1500" dirty="0"/>
          </a:p>
        </p:txBody>
      </p:sp>
      <p:sp>
        <p:nvSpPr>
          <p:cNvPr id="64" name="Text 49"/>
          <p:cNvSpPr txBox="1"/>
          <p:nvPr/>
        </p:nvSpPr>
        <p:spPr>
          <a:xfrm>
            <a:off x="6858914" y="2819095"/>
            <a:ext cx="162488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2B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SPECIFIC RESPONDERS</a:t>
            </a:r>
            <a:endParaRPr lang="en-US" sz="1000" dirty="0"/>
          </a:p>
        </p:txBody>
      </p:sp>
      <p:sp>
        <p:nvSpPr>
          <p:cNvPr id="65" name="Text 50"/>
          <p:cNvSpPr txBox="1"/>
          <p:nvPr/>
        </p:nvSpPr>
        <p:spPr>
          <a:xfrm>
            <a:off x="7040880" y="3076956"/>
            <a:ext cx="12765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7415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Matched to drug mechanism</a:t>
            </a:r>
            <a:endParaRPr lang="en-US" sz="1200" dirty="0"/>
          </a:p>
        </p:txBody>
      </p:sp>
      <p:pic>
        <p:nvPicPr>
          <p:cNvPr id="66" name="Image 13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6829654" y="4807915"/>
            <a:ext cx="114300" cy="133502"/>
          </a:xfrm>
          <a:prstGeom prst="rect">
            <a:avLst/>
          </a:prstGeom>
        </p:spPr>
      </p:pic>
      <p:sp>
        <p:nvSpPr>
          <p:cNvPr id="67" name="Text 51"/>
          <p:cNvSpPr txBox="1"/>
          <p:nvPr/>
        </p:nvSpPr>
        <p:spPr>
          <a:xfrm>
            <a:off x="6981444" y="4772254"/>
            <a:ext cx="142463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Biologically Plausible</a:t>
            </a:r>
            <a:endParaRPr lang="en-US" sz="1000" dirty="0"/>
          </a:p>
        </p:txBody>
      </p:sp>
      <p:pic>
        <p:nvPicPr>
          <p:cNvPr id="68" name="Image 14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6829654" y="5036515"/>
            <a:ext cx="114300" cy="133502"/>
          </a:xfrm>
          <a:prstGeom prst="rect">
            <a:avLst/>
          </a:prstGeom>
        </p:spPr>
      </p:pic>
      <p:sp>
        <p:nvSpPr>
          <p:cNvPr id="69" name="Text 52"/>
          <p:cNvSpPr txBox="1"/>
          <p:nvPr/>
        </p:nvSpPr>
        <p:spPr>
          <a:xfrm>
            <a:off x="6981444" y="5000854"/>
            <a:ext cx="9957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 Present</a:t>
            </a:r>
            <a:endParaRPr lang="en-US" sz="1000" dirty="0"/>
          </a:p>
        </p:txBody>
      </p:sp>
      <p:pic>
        <p:nvPicPr>
          <p:cNvPr id="70" name="Image 15" descr="preencoded.png"/>
          <p:cNvPicPr>
            <a:picLocks noChangeAspect="1"/>
          </p:cNvPicPr>
          <p:nvPr/>
        </p:nvPicPr>
        <p:blipFill>
          <a:blip r:embed="rId14"/>
          <a:srcRect t="-45" b="-45"/>
          <a:stretch/>
        </p:blipFill>
        <p:spPr>
          <a:xfrm>
            <a:off x="8268005" y="1600200"/>
            <a:ext cx="256946" cy="228600"/>
          </a:xfrm>
          <a:prstGeom prst="rect">
            <a:avLst/>
          </a:prstGeom>
        </p:spPr>
      </p:pic>
      <p:sp>
        <p:nvSpPr>
          <p:cNvPr id="71" name="Shape 53"/>
          <p:cNvSpPr/>
          <p:nvPr/>
        </p:nvSpPr>
        <p:spPr>
          <a:xfrm>
            <a:off x="9620402" y="1638605"/>
            <a:ext cx="2095805" cy="3810305"/>
          </a:xfrm>
          <a:prstGeom prst="roundRect">
            <a:avLst>
              <a:gd name="adj" fmla="val 2380"/>
            </a:avLst>
          </a:prstGeom>
          <a:solidFill>
            <a:srgbClr val="002B49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2" name="Shape 54"/>
          <p:cNvSpPr/>
          <p:nvPr/>
        </p:nvSpPr>
        <p:spPr>
          <a:xfrm>
            <a:off x="10382098" y="1781251"/>
            <a:ext cx="571500" cy="571500"/>
          </a:xfrm>
          <a:prstGeom prst="ellipse">
            <a:avLst/>
          </a:pr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3" name="Image 16" descr="preencoded.png"/>
          <p:cNvPicPr>
            <a:picLocks noChangeAspect="1"/>
          </p:cNvPicPr>
          <p:nvPr/>
        </p:nvPicPr>
        <p:blipFill>
          <a:blip r:embed="rId15"/>
          <a:srcRect l="-685" r="-685"/>
          <a:stretch/>
        </p:blipFill>
        <p:spPr>
          <a:xfrm>
            <a:off x="10515600" y="1933956"/>
            <a:ext cx="304495" cy="267005"/>
          </a:xfrm>
          <a:prstGeom prst="rect">
            <a:avLst/>
          </a:prstGeom>
        </p:spPr>
      </p:pic>
      <p:sp>
        <p:nvSpPr>
          <p:cNvPr id="74" name="Text 55"/>
          <p:cNvSpPr txBox="1"/>
          <p:nvPr/>
        </p:nvSpPr>
        <p:spPr>
          <a:xfrm>
            <a:off x="10232136" y="2428646"/>
            <a:ext cx="104790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Success</a:t>
            </a:r>
            <a:endParaRPr lang="en-US" sz="1800" dirty="0"/>
          </a:p>
        </p:txBody>
      </p:sp>
      <p:sp>
        <p:nvSpPr>
          <p:cNvPr id="75" name="Text 56"/>
          <p:cNvSpPr txBox="1"/>
          <p:nvPr/>
        </p:nvSpPr>
        <p:spPr>
          <a:xfrm>
            <a:off x="10160813" y="2829154"/>
            <a:ext cx="11192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A9C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CLINICAL TRIAL</a:t>
            </a:r>
            <a:endParaRPr lang="en-US" sz="1000" dirty="0"/>
          </a:p>
        </p:txBody>
      </p:sp>
      <p:sp>
        <p:nvSpPr>
          <p:cNvPr id="76" name="Text 57"/>
          <p:cNvSpPr txBox="1"/>
          <p:nvPr/>
        </p:nvSpPr>
        <p:spPr>
          <a:xfrm>
            <a:off x="9849917" y="3181198"/>
            <a:ext cx="1767535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High Signal-to-Noise Ratio Clear benefit demonstrated</a:t>
            </a:r>
            <a:endParaRPr lang="en-US" sz="1300" dirty="0"/>
          </a:p>
        </p:txBody>
      </p:sp>
      <p:sp>
        <p:nvSpPr>
          <p:cNvPr id="14" name="Shape 9"/>
          <p:cNvSpPr/>
          <p:nvPr/>
        </p:nvSpPr>
        <p:spPr>
          <a:xfrm>
            <a:off x="3057754" y="4978400"/>
            <a:ext cx="19202" cy="304495"/>
          </a:xfrm>
          <a:prstGeom prst="rect">
            <a:avLst/>
          </a:prstGeom>
          <a:solidFill>
            <a:srgbClr val="9CA3A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0"/>
          <p:cNvSpPr/>
          <p:nvPr/>
        </p:nvSpPr>
        <p:spPr>
          <a:xfrm>
            <a:off x="1848002" y="5282895"/>
            <a:ext cx="2438705" cy="780898"/>
          </a:xfrm>
          <a:prstGeom prst="roundRect">
            <a:avLst>
              <a:gd name="adj" fmla="val 11424"/>
            </a:avLst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1"/>
          <p:cNvSpPr/>
          <p:nvPr/>
        </p:nvSpPr>
        <p:spPr>
          <a:xfrm>
            <a:off x="1971446" y="5483149"/>
            <a:ext cx="381305" cy="381305"/>
          </a:xfrm>
          <a:prstGeom prst="roundRect">
            <a:avLst>
              <a:gd name="adj" fmla="val 239808"/>
            </a:avLst>
          </a:prstGeom>
          <a:solidFill>
            <a:srgbClr val="E5E7EB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16"/>
          <a:srcRect t="-180" b="-180"/>
          <a:stretch/>
        </p:blipFill>
        <p:spPr>
          <a:xfrm>
            <a:off x="2066544" y="5597449"/>
            <a:ext cx="190195" cy="1527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2467051" y="5407254"/>
            <a:ext cx="14676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B556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Group B: Low Risk</a:t>
            </a:r>
            <a:endParaRPr lang="en-US" sz="1200" dirty="0"/>
          </a:p>
        </p:txBody>
      </p:sp>
      <p:sp>
        <p:nvSpPr>
          <p:cNvPr id="19" name="Text 13"/>
          <p:cNvSpPr txBox="1"/>
          <p:nvPr/>
        </p:nvSpPr>
        <p:spPr>
          <a:xfrm>
            <a:off x="2467051" y="5625795"/>
            <a:ext cx="15051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Excluded to avoid dilution.</a:t>
            </a:r>
            <a:endParaRPr lang="en-US" sz="900" dirty="0"/>
          </a:p>
        </p:txBody>
      </p:sp>
      <p:sp>
        <p:nvSpPr>
          <p:cNvPr id="20" name="Text 14"/>
          <p:cNvSpPr txBox="1"/>
          <p:nvPr/>
        </p:nvSpPr>
        <p:spPr>
          <a:xfrm>
            <a:off x="2467051" y="5778500"/>
            <a:ext cx="16578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Managed with Standard Care.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8474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405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4D5"/>
      </a:accent1>
      <a:accent2>
        <a:srgbClr val="002F6C"/>
      </a:accent2>
      <a:accent3>
        <a:srgbClr val="8C8279"/>
      </a:accent3>
      <a:accent4>
        <a:srgbClr val="E35205"/>
      </a:accent4>
      <a:accent5>
        <a:srgbClr val="FFA300"/>
      </a:accent5>
      <a:accent6>
        <a:srgbClr val="59CBE8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5621</Words>
  <Application>Microsoft Macintosh PowerPoint</Application>
  <PresentationFormat>와이드스크린</PresentationFormat>
  <Paragraphs>612</Paragraphs>
  <Slides>27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41" baseType="lpstr">
      <vt:lpstr>맑은 고딕</vt:lpstr>
      <vt:lpstr>Noto Sans KR</vt:lpstr>
      <vt:lpstr>Noto Serif KR</vt:lpstr>
      <vt:lpstr>ui-serif</vt:lpstr>
      <vt:lpstr>Arial</vt:lpstr>
      <vt:lpstr>Calibri</vt:lpstr>
      <vt:lpstr>Gill Sans MT</vt:lpstr>
      <vt:lpstr>Lato</vt:lpstr>
      <vt:lpstr>Noto Sans</vt:lpstr>
      <vt:lpstr>Noto Serif</vt:lpstr>
      <vt:lpstr>Roboto</vt:lpstr>
      <vt:lpstr>Office Theme</vt:lpstr>
      <vt:lpstr>1_Office Theme</vt:lpstr>
      <vt:lpstr>2_Office Theme</vt:lpstr>
      <vt:lpstr>Unveiling AKI Subphenotypes:  The Role of Artificial Intelligence and Beyond </vt:lpstr>
      <vt:lpstr>Disclosures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김세중</cp:lastModifiedBy>
  <cp:revision>17</cp:revision>
  <cp:lastPrinted>2025-12-04T23:36:23Z</cp:lastPrinted>
  <dcterms:created xsi:type="dcterms:W3CDTF">2025-10-10T17:10:02Z</dcterms:created>
  <dcterms:modified xsi:type="dcterms:W3CDTF">2025-12-05T00:13:24Z</dcterms:modified>
</cp:coreProperties>
</file>