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37" r:id="rId4"/>
    <p:sldMasterId id="2147483757" r:id="rId5"/>
    <p:sldMasterId id="2147483762" r:id="rId6"/>
    <p:sldMasterId id="2147483775" r:id="rId7"/>
    <p:sldMasterId id="2147483805" r:id="rId8"/>
    <p:sldMasterId id="2147483820" r:id="rId9"/>
    <p:sldMasterId id="2147483832" r:id="rId10"/>
  </p:sldMasterIdLst>
  <p:notesMasterIdLst>
    <p:notesMasterId r:id="rId54"/>
  </p:notesMasterIdLst>
  <p:handoutMasterIdLst>
    <p:handoutMasterId r:id="rId55"/>
  </p:handoutMasterIdLst>
  <p:sldIdLst>
    <p:sldId id="278" r:id="rId11"/>
    <p:sldId id="307" r:id="rId12"/>
    <p:sldId id="851" r:id="rId13"/>
    <p:sldId id="880" r:id="rId14"/>
    <p:sldId id="870" r:id="rId15"/>
    <p:sldId id="321" r:id="rId16"/>
    <p:sldId id="2628" r:id="rId17"/>
    <p:sldId id="2634" r:id="rId18"/>
    <p:sldId id="876" r:id="rId19"/>
    <p:sldId id="282" r:id="rId20"/>
    <p:sldId id="2644" r:id="rId21"/>
    <p:sldId id="2648" r:id="rId22"/>
    <p:sldId id="305" r:id="rId23"/>
    <p:sldId id="2642" r:id="rId24"/>
    <p:sldId id="2647" r:id="rId25"/>
    <p:sldId id="297" r:id="rId26"/>
    <p:sldId id="877" r:id="rId27"/>
    <p:sldId id="303" r:id="rId28"/>
    <p:sldId id="299" r:id="rId29"/>
    <p:sldId id="286" r:id="rId30"/>
    <p:sldId id="308" r:id="rId31"/>
    <p:sldId id="288" r:id="rId32"/>
    <p:sldId id="290" r:id="rId33"/>
    <p:sldId id="296" r:id="rId34"/>
    <p:sldId id="878" r:id="rId35"/>
    <p:sldId id="2649" r:id="rId36"/>
    <p:sldId id="579" r:id="rId37"/>
    <p:sldId id="737" r:id="rId38"/>
    <p:sldId id="744" r:id="rId39"/>
    <p:sldId id="742" r:id="rId40"/>
    <p:sldId id="882" r:id="rId41"/>
    <p:sldId id="2641" r:id="rId42"/>
    <p:sldId id="879" r:id="rId43"/>
    <p:sldId id="881" r:id="rId44"/>
    <p:sldId id="1739" r:id="rId45"/>
    <p:sldId id="1751" r:id="rId46"/>
    <p:sldId id="1742" r:id="rId47"/>
    <p:sldId id="1743" r:id="rId48"/>
    <p:sldId id="1744" r:id="rId49"/>
    <p:sldId id="1747" r:id="rId50"/>
    <p:sldId id="1746" r:id="rId51"/>
    <p:sldId id="1748" r:id="rId52"/>
    <p:sldId id="2646" r:id="rId53"/>
  </p:sldIdLst>
  <p:sldSz cx="12192000" cy="6858000"/>
  <p:notesSz cx="6797675" cy="9929813"/>
  <p:custDataLst>
    <p:tags r:id="rId5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 Herrington" initials="WH" lastIdx="35" clrIdx="0">
    <p:extLst>
      <p:ext uri="{19B8F6BF-5375-455C-9EA6-DF929625EA0E}">
        <p15:presenceInfo xmlns:p15="http://schemas.microsoft.com/office/powerpoint/2012/main" userId="S-1-5-21-944046252-2799899743-1142484129-3040" providerId="AD"/>
      </p:ext>
    </p:extLst>
  </p:cmAuthor>
  <p:cmAuthor id="2" name="Richard Haynes" initials="RH" lastIdx="15" clrIdx="1">
    <p:extLst>
      <p:ext uri="{19B8F6BF-5375-455C-9EA6-DF929625EA0E}">
        <p15:presenceInfo xmlns:p15="http://schemas.microsoft.com/office/powerpoint/2012/main" userId="S-1-5-21-944046252-2799899743-1142484129-2963" providerId="AD"/>
      </p:ext>
    </p:extLst>
  </p:cmAuthor>
  <p:cmAuthor id="3" name="Kaitlin Mayne" initials="KM" lastIdx="11" clrIdx="2">
    <p:extLst>
      <p:ext uri="{19B8F6BF-5375-455C-9EA6-DF929625EA0E}">
        <p15:presenceInfo xmlns:p15="http://schemas.microsoft.com/office/powerpoint/2012/main" userId="S-1-5-21-944046252-2799899743-1142484129-11257" providerId="AD"/>
      </p:ext>
    </p:extLst>
  </p:cmAuthor>
  <p:cmAuthor id="4" name="Richard Haynes" initials="RH [2]" lastIdx="4" clrIdx="3">
    <p:extLst>
      <p:ext uri="{19B8F6BF-5375-455C-9EA6-DF929625EA0E}">
        <p15:presenceInfo xmlns:p15="http://schemas.microsoft.com/office/powerpoint/2012/main" userId="Richard Haynes" providerId="None"/>
      </p:ext>
    </p:extLst>
  </p:cmAuthor>
  <p:cmAuthor id="5" name="Herrington, Will (RTH) OUH" initials="HW(O" lastIdx="8" clrIdx="4">
    <p:extLst>
      <p:ext uri="{19B8F6BF-5375-455C-9EA6-DF929625EA0E}">
        <p15:presenceInfo xmlns:p15="http://schemas.microsoft.com/office/powerpoint/2012/main" userId="S::Will.Herrington@ouh.nhs.uk::3879c7f4-b626-480f-ba91-8f5bedbea592" providerId="AD"/>
      </p:ext>
    </p:extLst>
  </p:cmAuthor>
  <p:cmAuthor id="6" name="Natalie Staplin" initials="NS" lastIdx="2" clrIdx="5">
    <p:extLst>
      <p:ext uri="{19B8F6BF-5375-455C-9EA6-DF929625EA0E}">
        <p15:presenceInfo xmlns:p15="http://schemas.microsoft.com/office/powerpoint/2012/main" userId="S::ctsu0325@ox.ac.uk::b806735a-052e-4e0c-9c05-59eb141753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0253F"/>
    <a:srgbClr val="CE08A8"/>
    <a:srgbClr val="E6E6E6"/>
    <a:srgbClr val="925E9F"/>
    <a:srgbClr val="42B540"/>
    <a:srgbClr val="ED0000"/>
    <a:srgbClr val="D436B8"/>
    <a:srgbClr val="08B2E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6" autoAdjust="0"/>
    <p:restoredTop sz="87438" autoAdjust="0"/>
  </p:normalViewPr>
  <p:slideViewPr>
    <p:cSldViewPr snapToGrid="0">
      <p:cViewPr varScale="1">
        <p:scale>
          <a:sx n="77" d="100"/>
          <a:sy n="77" d="100"/>
        </p:scale>
        <p:origin x="543" y="60"/>
      </p:cViewPr>
      <p:guideLst/>
    </p:cSldViewPr>
  </p:slideViewPr>
  <p:outlineViewPr>
    <p:cViewPr>
      <p:scale>
        <a:sx n="33" d="100"/>
        <a:sy n="33" d="100"/>
      </p:scale>
      <p:origin x="0" y="-489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"/>
    </p:cViewPr>
  </p:sorterViewPr>
  <p:notesViewPr>
    <p:cSldViewPr snapToGrid="0">
      <p:cViewPr varScale="1">
        <p:scale>
          <a:sx n="86" d="100"/>
          <a:sy n="86" d="100"/>
        </p:scale>
        <p:origin x="38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tags" Target="tags/tag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viewProps" Target="view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C0A8E-5587-4210-8476-755AEED268AA}" type="datetimeFigureOut">
              <a:rPr lang="en-GB" smtClean="0"/>
              <a:t>05/12/2025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70FF3-85FE-4EFE-BAC5-23CB62EF3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763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0C4A1-78AE-42B9-961A-B2CCE7F26E9A}" type="datetimeFigureOut">
              <a:rPr lang="en-GB" smtClean="0"/>
              <a:t>05/12/2025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510A4-ABD8-4407-86C1-D56D67D88B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41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D0F72-7365-437F-BB76-73E6AAE360E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229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30689-5CE1-4A5E-8B41-01A1350EE8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664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dirty="0"/>
              <a:t>51% is 58% vs 43%</a:t>
            </a:r>
          </a:p>
          <a:p>
            <a:pPr algn="l"/>
            <a:r>
              <a:rPr lang="en-GB" dirty="0"/>
              <a:t>Clear final common pathways</a:t>
            </a:r>
          </a:p>
          <a:p>
            <a:pPr algn="l"/>
            <a:r>
              <a:rPr lang="en-GB" dirty="0"/>
              <a:t>Slightly larger effect in dm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30689-5CE1-4A5E-8B41-01A1350EE8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680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dirty="0"/>
              <a:t>Have some power to misbehave epidemiologically and perform subgroup of subgroup analyses…..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30689-5CE1-4A5E-8B41-01A1350EE8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611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30689-5CE1-4A5E-8B41-01A1350EE8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782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want to see hard clinical outcomes….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30689-5CE1-4A5E-8B41-01A1350EE8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509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30689-5CE1-4A5E-8B41-01A1350EE8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293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GB" dirty="0"/>
              <a:t>Reduced risk by </a:t>
            </a:r>
            <a:r>
              <a:rPr lang="en-GB" dirty="0" err="1"/>
              <a:t>xxxxx</a:t>
            </a:r>
            <a:r>
              <a:rPr lang="en-GB" dirty="0"/>
              <a:t>……in people with and without diabetes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30689-5CE1-4A5E-8B41-01A1350EE8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542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GB" dirty="0"/>
              <a:t>Again, when results further split by </a:t>
            </a:r>
            <a:r>
              <a:rPr lang="en-GB" dirty="0" err="1"/>
              <a:t>uACR</a:t>
            </a:r>
            <a:r>
              <a:rPr lang="en-GB" dirty="0"/>
              <a:t>, no effect modification.</a:t>
            </a: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endParaRPr lang="en-GB" dirty="0"/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GB" dirty="0"/>
              <a:t>Why KDIGO providing different levels of evidence. Is it the benefit risk profile?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30689-5CE1-4A5E-8B41-01A1350EE8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538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30689-5CE1-4A5E-8B41-01A1350EE8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073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dirty="0"/>
              <a:t>Title</a:t>
            </a:r>
          </a:p>
          <a:p>
            <a:pPr algn="l"/>
            <a:r>
              <a:rPr lang="en-GB" dirty="0"/>
              <a:t>DM split</a:t>
            </a:r>
          </a:p>
          <a:p>
            <a:pPr algn="l"/>
            <a:r>
              <a:rPr lang="en-GB" dirty="0" err="1"/>
              <a:t>uACR</a:t>
            </a:r>
            <a:r>
              <a:rPr lang="en-GB" dirty="0"/>
              <a:t> level</a:t>
            </a:r>
          </a:p>
          <a:p>
            <a:pPr algn="l"/>
            <a:r>
              <a:rPr lang="en-GB" dirty="0"/>
              <a:t>Run across colours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30689-5CE1-4A5E-8B41-01A1350EE8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988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80BC4-C5DD-4ADA-84DA-EF4A88BC2C3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44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dirty="0"/>
              <a:t>Now look at higher levels of albuminuria</a:t>
            </a:r>
          </a:p>
          <a:p>
            <a:pPr algn="l"/>
            <a:r>
              <a:rPr lang="en-GB" dirty="0"/>
              <a:t>Even larger benefits on KDP – of course, they are at much higher risk of progression.</a:t>
            </a:r>
          </a:p>
          <a:p>
            <a:pPr algn="l"/>
            <a:r>
              <a:rPr lang="en-GB" dirty="0"/>
              <a:t>Slightly larger benefit on AKI and hospitalization 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30689-5CE1-4A5E-8B41-01A1350EE8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8997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dirty="0"/>
              <a:t>Hospitalization not driven by heart failure trials….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30689-5CE1-4A5E-8B41-01A1350EE8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1590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Great to see KDIGO encouraging targeting final common pathway simultaneously with disease specific treatment.</a:t>
            </a:r>
          </a:p>
          <a:p>
            <a:endParaRPr lang="en-GB" dirty="0"/>
          </a:p>
          <a:p>
            <a:r>
              <a:rPr lang="en-GB" dirty="0"/>
              <a:t>I was a bit surprised SGLT2 were second line behind </a:t>
            </a:r>
            <a:r>
              <a:rPr lang="en-GB" dirty="0" err="1"/>
              <a:t>RASi</a:t>
            </a:r>
            <a:r>
              <a:rPr lang="en-GB" dirty="0"/>
              <a:t> or ERA…….the data are worth revisiting…….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10A4-ABD8-4407-86C1-D56D67D88B1F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0624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Great to see KDIGO encouraging targeting final common pathway simultaneously with disease specific treatment.</a:t>
            </a:r>
          </a:p>
          <a:p>
            <a:endParaRPr lang="en-GB" dirty="0"/>
          </a:p>
          <a:p>
            <a:r>
              <a:rPr lang="en-GB" dirty="0"/>
              <a:t>I was a bit surprised SGLT2 were second line behind </a:t>
            </a:r>
            <a:r>
              <a:rPr lang="en-GB" dirty="0" err="1"/>
              <a:t>RASi</a:t>
            </a:r>
            <a:r>
              <a:rPr lang="en-GB" dirty="0"/>
              <a:t> or ERA…….the data are worth revisiting…….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10A4-ABD8-4407-86C1-D56D67D88B1F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9347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 data 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EMPA-KIDNEY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 result provided here as a reminder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510A4-ABD8-4407-86C1-D56D67D88B1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3764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State % per disease, and kidney benefit in 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510A4-ABD8-4407-86C1-D56D67D88B1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4660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Split glomerular disease, and 815 pts with known </a:t>
            </a:r>
            <a:r>
              <a:rPr lang="en-GB" i="1" dirty="0" err="1"/>
              <a:t>IgAN</a:t>
            </a:r>
            <a:r>
              <a:rPr lang="en-GB" i="1" dirty="0"/>
              <a:t>……one of the fastest progressing groups at over 4ml/min/year, and not selected for high </a:t>
            </a:r>
            <a:r>
              <a:rPr lang="en-GB" i="1" dirty="0" err="1"/>
              <a:t>uACR</a:t>
            </a:r>
            <a:r>
              <a:rPr lang="en-GB" i="1" dirty="0"/>
              <a:t> like the </a:t>
            </a:r>
            <a:r>
              <a:rPr lang="en-GB" i="1" dirty="0" err="1"/>
              <a:t>IgAN</a:t>
            </a:r>
            <a:r>
              <a:rPr lang="en-GB" i="1" dirty="0"/>
              <a:t> trials.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510A4-ABD8-4407-86C1-D56D67D88B1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5394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SMART-C……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10A4-ABD8-4407-86C1-D56D67D88B1F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70317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Sparsentan</a:t>
            </a:r>
            <a:endParaRPr lang="en-GB" dirty="0"/>
          </a:p>
          <a:p>
            <a:r>
              <a:rPr lang="en-GB" dirty="0" err="1"/>
              <a:t>sGC</a:t>
            </a:r>
            <a:r>
              <a:rPr lang="en-GB" dirty="0"/>
              <a:t> inhibitors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80BC4-C5DD-4ADA-84DA-EF4A88BC2C31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0512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latin typeface="Mulish" pitchFamily="2" charset="0"/>
            </a:endParaRPr>
          </a:p>
          <a:p>
            <a:endParaRPr lang="en-GB" sz="2400" dirty="0">
              <a:latin typeface="Muli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A0272B-1053-4B79-9194-9CCEC8C90EA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516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D0F72-7365-437F-BB76-73E6AAE360E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8807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latin typeface="Mulish" pitchFamily="2" charset="0"/>
            </a:endParaRPr>
          </a:p>
          <a:p>
            <a:endParaRPr lang="en-GB" sz="2400" dirty="0">
              <a:latin typeface="Muli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A0272B-1053-4B79-9194-9CCEC8C90EA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159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latin typeface="Mulish" pitchFamily="2" charset="0"/>
            </a:endParaRPr>
          </a:p>
          <a:p>
            <a:endParaRPr lang="en-GB" sz="2400" dirty="0">
              <a:latin typeface="Muli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A0272B-1053-4B79-9194-9CCEC8C90EA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5547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latin typeface="Mulish" pitchFamily="2" charset="0"/>
            </a:endParaRPr>
          </a:p>
          <a:p>
            <a:endParaRPr lang="en-GB" sz="2400" dirty="0">
              <a:latin typeface="Muli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A0272B-1053-4B79-9194-9CCEC8C90EA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4966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latin typeface="Mulish" pitchFamily="2" charset="0"/>
            </a:endParaRPr>
          </a:p>
          <a:p>
            <a:endParaRPr lang="en-GB" sz="2400" dirty="0">
              <a:latin typeface="Muli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A0272B-1053-4B79-9194-9CCEC8C90EA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5761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latin typeface="Mulish" pitchFamily="2" charset="0"/>
            </a:endParaRPr>
          </a:p>
          <a:p>
            <a:endParaRPr lang="en-GB" sz="2400" dirty="0">
              <a:latin typeface="Muli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A0272B-1053-4B79-9194-9CCEC8C90EA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5853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Mulish" pitchFamily="2" charset="0"/>
                <a:cs typeface="Calibri" panose="020F0502020204030204" pitchFamily="34" charset="0"/>
              </a:rPr>
              <a:t>Could it be altered trafficking or excretion through tubular cross-communication in the kidney cortex?</a:t>
            </a:r>
            <a:endParaRPr lang="en-GB" sz="2400" dirty="0">
              <a:latin typeface="Mulish" pitchFamily="2" charset="0"/>
            </a:endParaRPr>
          </a:p>
          <a:p>
            <a:endParaRPr lang="en-GB" sz="2400" dirty="0">
              <a:latin typeface="Muli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A0272B-1053-4B79-9194-9CCEC8C90EA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4386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latin typeface="Mulish" pitchFamily="2" charset="0"/>
            </a:endParaRPr>
          </a:p>
          <a:p>
            <a:endParaRPr lang="en-GB" sz="2400" dirty="0">
              <a:latin typeface="Muli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A0272B-1053-4B79-9194-9CCEC8C90EA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8393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D0F72-7365-437F-BB76-73E6AAE360E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442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Dreamy spires of Oxford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Arrow points to my house, and the epidemiology building where Prof Sir Richard Doll….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D0F72-7365-437F-BB76-73E6AAE360E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588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is an illustration of the importance of scale.</a:t>
            </a:r>
          </a:p>
          <a:p>
            <a:r>
              <a:rPr lang="en-GB" dirty="0"/>
              <a:t>Oxford curates a series of older prospective studies….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316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ISIS is the main river in Oxford, before it forms the Thames.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ISIS is also the name for a series of megatrials which were the birth of large simple trials in nephrology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Masterminded by the next generation of Richard Doll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Clear results from scale, but as importantly, high impact, as streptokinase started being used widely.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D0F72-7365-437F-BB76-73E6AAE360E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134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Tragedy is trials started more than 25 years previously, and 24 reported, all small….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D0F72-7365-437F-BB76-73E6AAE360E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77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Last 25 years the impact of moderately large trials, starting with RENALL and IDNT and RAS inhibitors – expanding from just 1.5k to nearly 10k in a landmark effort, the SHARP trial.</a:t>
            </a:r>
          </a:p>
          <a:p>
            <a:r>
              <a:rPr lang="en-GB" dirty="0"/>
              <a:t>Now have multiple large trials of SGLT2i collaboratively meta-analysed, as I will highlight later……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10A4-ABD8-4407-86C1-D56D67D88B1F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114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power of large trials meta-analysed collaboratively – took data from…..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30689-5CE1-4A5E-8B41-01A1350EE8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30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2F5C-D9E7-4094-AF0E-5AD77F9FA0DA}" type="datetime1">
              <a:rPr lang="en-GB" smtClean="0"/>
              <a:t>05/12/2025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8473-D26B-4957-BC80-9687FEA828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04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2E48-7059-4D53-8538-1527BAC82039}" type="datetime1">
              <a:rPr lang="en-GB" smtClean="0"/>
              <a:t>05/12/2025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8473-D26B-4957-BC80-9687FEA828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975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B2DC-45FC-4290-93E4-CCF761A11D6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C65-B50D-4F7F-8164-566FA705FCE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3050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7" indent="0">
              <a:buNone/>
              <a:defRPr sz="1200"/>
            </a:lvl2pPr>
            <a:lvl3pPr marL="914274" indent="0">
              <a:buNone/>
              <a:defRPr sz="1000"/>
            </a:lvl3pPr>
            <a:lvl4pPr marL="1371411" indent="0">
              <a:buNone/>
              <a:defRPr sz="900"/>
            </a:lvl4pPr>
            <a:lvl5pPr marL="1828548" indent="0">
              <a:buNone/>
              <a:defRPr sz="900"/>
            </a:lvl5pPr>
            <a:lvl6pPr marL="2285685" indent="0">
              <a:buNone/>
              <a:defRPr sz="900"/>
            </a:lvl6pPr>
            <a:lvl7pPr marL="2742821" indent="0">
              <a:buNone/>
              <a:defRPr sz="900"/>
            </a:lvl7pPr>
            <a:lvl8pPr marL="3199958" indent="0">
              <a:buNone/>
              <a:defRPr sz="900"/>
            </a:lvl8pPr>
            <a:lvl9pPr marL="365709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4871-FB21-4A30-BCF9-255BF3D5677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C65-B50D-4F7F-8164-566FA705FCE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401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7" indent="0">
              <a:buNone/>
              <a:defRPr sz="2800"/>
            </a:lvl2pPr>
            <a:lvl3pPr marL="914274" indent="0">
              <a:buNone/>
              <a:defRPr sz="2400"/>
            </a:lvl3pPr>
            <a:lvl4pPr marL="1371411" indent="0">
              <a:buNone/>
              <a:defRPr sz="2000"/>
            </a:lvl4pPr>
            <a:lvl5pPr marL="1828548" indent="0">
              <a:buNone/>
              <a:defRPr sz="2000"/>
            </a:lvl5pPr>
            <a:lvl6pPr marL="2285685" indent="0">
              <a:buNone/>
              <a:defRPr sz="2000"/>
            </a:lvl6pPr>
            <a:lvl7pPr marL="2742821" indent="0">
              <a:buNone/>
              <a:defRPr sz="2000"/>
            </a:lvl7pPr>
            <a:lvl8pPr marL="3199958" indent="0">
              <a:buNone/>
              <a:defRPr sz="2000"/>
            </a:lvl8pPr>
            <a:lvl9pPr marL="3657095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7" indent="0">
              <a:buNone/>
              <a:defRPr sz="1200"/>
            </a:lvl2pPr>
            <a:lvl3pPr marL="914274" indent="0">
              <a:buNone/>
              <a:defRPr sz="1000"/>
            </a:lvl3pPr>
            <a:lvl4pPr marL="1371411" indent="0">
              <a:buNone/>
              <a:defRPr sz="900"/>
            </a:lvl4pPr>
            <a:lvl5pPr marL="1828548" indent="0">
              <a:buNone/>
              <a:defRPr sz="900"/>
            </a:lvl5pPr>
            <a:lvl6pPr marL="2285685" indent="0">
              <a:buNone/>
              <a:defRPr sz="900"/>
            </a:lvl6pPr>
            <a:lvl7pPr marL="2742821" indent="0">
              <a:buNone/>
              <a:defRPr sz="900"/>
            </a:lvl7pPr>
            <a:lvl8pPr marL="3199958" indent="0">
              <a:buNone/>
              <a:defRPr sz="900"/>
            </a:lvl8pPr>
            <a:lvl9pPr marL="365709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61E2-997D-481D-AC8C-4C359106BBF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C65-B50D-4F7F-8164-566FA705FCE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0079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1FAB-5A5E-4E54-B967-47EA14904F6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C65-B50D-4F7F-8164-566FA705FCE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23392" y="1431323"/>
            <a:ext cx="10945216" cy="0"/>
          </a:xfrm>
          <a:prstGeom prst="line">
            <a:avLst/>
          </a:prstGeom>
          <a:ln w="28575">
            <a:solidFill>
              <a:srgbClr val="001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2658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5709-F6EC-4E22-8CB5-D456D9BA64D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C65-B50D-4F7F-8164-566FA705FCE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406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112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5AA7-674B-4A97-B027-77CAE6F4CDC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C65-B50D-4F7F-8164-566FA705FCE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1402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tx2">
                    <a:lumMod val="50000"/>
                  </a:schemeClr>
                </a:solidFill>
                <a:latin typeface="Mulish ExtraBold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sh Light" pitchFamily="2" charset="0"/>
                <a:cs typeface="Arial" panose="020B0604020202020204" pitchFamily="34" charset="0"/>
              </a:defRPr>
            </a:lvl1pPr>
            <a:lvl2pPr>
              <a:defRPr>
                <a:latin typeface="Mulish Light" pitchFamily="2" charset="0"/>
                <a:cs typeface="Arial" panose="020B0604020202020204" pitchFamily="34" charset="0"/>
              </a:defRPr>
            </a:lvl2pPr>
            <a:lvl3pPr>
              <a:defRPr>
                <a:latin typeface="Mulish Light" pitchFamily="2" charset="0"/>
                <a:cs typeface="Arial" panose="020B0604020202020204" pitchFamily="34" charset="0"/>
              </a:defRPr>
            </a:lvl3pPr>
            <a:lvl4pPr>
              <a:defRPr>
                <a:latin typeface="Mulish Light" pitchFamily="2" charset="0"/>
                <a:cs typeface="Arial" panose="020B0604020202020204" pitchFamily="34" charset="0"/>
              </a:defRPr>
            </a:lvl4pPr>
            <a:lvl5pPr>
              <a:defRPr>
                <a:latin typeface="Mulish Light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525E-5918-40E0-AF7E-4B83929B04B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C65-B50D-4F7F-8164-566FA705FCE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1236" y="1431323"/>
            <a:ext cx="10989528" cy="0"/>
          </a:xfrm>
          <a:prstGeom prst="line">
            <a:avLst/>
          </a:prstGeom>
          <a:ln w="28575">
            <a:solidFill>
              <a:srgbClr val="001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87963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65CC-9181-480D-8204-B7B1EB9CBDD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C65-B50D-4F7F-8164-566FA705FCE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894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5B139-F301-4175-969D-C382D49EA4A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C65-B50D-4F7F-8164-566FA705FCE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01236" y="1431323"/>
            <a:ext cx="10989528" cy="0"/>
          </a:xfrm>
          <a:prstGeom prst="line">
            <a:avLst/>
          </a:prstGeom>
          <a:ln w="28575">
            <a:solidFill>
              <a:srgbClr val="001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 userDrawn="1"/>
        </p:nvGrpSpPr>
        <p:grpSpPr>
          <a:xfrm>
            <a:off x="1619515" y="6237313"/>
            <a:ext cx="9095159" cy="525749"/>
            <a:chOff x="1214636" y="6237312"/>
            <a:chExt cx="6821369" cy="525749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3882629" y="6237313"/>
              <a:ext cx="2489571" cy="523198"/>
            </a:xfrm>
            <a:prstGeom prst="rect">
              <a:avLst/>
            </a:prstGeom>
            <a:noFill/>
          </p:spPr>
          <p:txBody>
            <a:bodyPr wrap="square" lIns="91418" tIns="45709" rIns="91418" bIns="45709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Clinical Trial Service Unit &amp;</a:t>
              </a:r>
            </a:p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Epidemiological Studies Unit</a:t>
              </a:r>
            </a:p>
          </p:txBody>
        </p:sp>
        <p:cxnSp>
          <p:nvCxnSpPr>
            <p:cNvPr id="22" name="Straight Connector 21"/>
            <p:cNvCxnSpPr/>
            <p:nvPr userDrawn="1"/>
          </p:nvCxnSpPr>
          <p:spPr>
            <a:xfrm>
              <a:off x="3793473" y="6238532"/>
              <a:ext cx="0" cy="522000"/>
            </a:xfrm>
            <a:prstGeom prst="line">
              <a:avLst/>
            </a:prstGeom>
            <a:ln w="28575">
              <a:solidFill>
                <a:srgbClr val="001C5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 userDrawn="1"/>
          </p:nvSpPr>
          <p:spPr>
            <a:xfrm>
              <a:off x="1619673" y="6239863"/>
              <a:ext cx="2052752" cy="523198"/>
            </a:xfrm>
            <a:prstGeom prst="rect">
              <a:avLst/>
            </a:prstGeom>
            <a:noFill/>
          </p:spPr>
          <p:txBody>
            <a:bodyPr wrap="square" lIns="91418" tIns="45709" rIns="91418" bIns="45709" rtlCol="0">
              <a:spAutoFit/>
            </a:bodyPr>
            <a:lstStyle/>
            <a:p>
              <a:pPr algn="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Nuffield Department of</a:t>
              </a:r>
            </a:p>
            <a:p>
              <a:pPr algn="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Population Health</a:t>
              </a:r>
            </a:p>
          </p:txBody>
        </p:sp>
        <p:pic>
          <p:nvPicPr>
            <p:cNvPr id="24" name="Picture 2" descr="J:\External Training Courses provided by NDPH\ox_brand_cmyk_pos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636" y="6237312"/>
              <a:ext cx="522000" cy="52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 descr="J:\External Training Courses provided by NDPH\MRC Hub logo.jp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9756" y="6239863"/>
              <a:ext cx="1726249" cy="519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4221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7" indent="0">
              <a:buNone/>
              <a:defRPr sz="2000" b="1"/>
            </a:lvl2pPr>
            <a:lvl3pPr marL="914274" indent="0">
              <a:buNone/>
              <a:defRPr sz="1800" b="1"/>
            </a:lvl3pPr>
            <a:lvl4pPr marL="1371411" indent="0">
              <a:buNone/>
              <a:defRPr sz="1600" b="1"/>
            </a:lvl4pPr>
            <a:lvl5pPr marL="1828548" indent="0">
              <a:buNone/>
              <a:defRPr sz="1600" b="1"/>
            </a:lvl5pPr>
            <a:lvl6pPr marL="2285685" indent="0">
              <a:buNone/>
              <a:defRPr sz="1600" b="1"/>
            </a:lvl6pPr>
            <a:lvl7pPr marL="2742821" indent="0">
              <a:buNone/>
              <a:defRPr sz="1600" b="1"/>
            </a:lvl7pPr>
            <a:lvl8pPr marL="3199958" indent="0">
              <a:buNone/>
              <a:defRPr sz="1600" b="1"/>
            </a:lvl8pPr>
            <a:lvl9pPr marL="36570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7" indent="0">
              <a:buNone/>
              <a:defRPr sz="2000" b="1"/>
            </a:lvl2pPr>
            <a:lvl3pPr marL="914274" indent="0">
              <a:buNone/>
              <a:defRPr sz="1800" b="1"/>
            </a:lvl3pPr>
            <a:lvl4pPr marL="1371411" indent="0">
              <a:buNone/>
              <a:defRPr sz="1600" b="1"/>
            </a:lvl4pPr>
            <a:lvl5pPr marL="1828548" indent="0">
              <a:buNone/>
              <a:defRPr sz="1600" b="1"/>
            </a:lvl5pPr>
            <a:lvl6pPr marL="2285685" indent="0">
              <a:buNone/>
              <a:defRPr sz="1600" b="1"/>
            </a:lvl6pPr>
            <a:lvl7pPr marL="2742821" indent="0">
              <a:buNone/>
              <a:defRPr sz="1600" b="1"/>
            </a:lvl7pPr>
            <a:lvl8pPr marL="3199958" indent="0">
              <a:buNone/>
              <a:defRPr sz="1600" b="1"/>
            </a:lvl8pPr>
            <a:lvl9pPr marL="36570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0593-53ED-41E3-9ED2-7F55FF4944A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C65-B50D-4F7F-8164-566FA705FCE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01236" y="1431323"/>
            <a:ext cx="10989528" cy="0"/>
          </a:xfrm>
          <a:prstGeom prst="line">
            <a:avLst/>
          </a:prstGeom>
          <a:ln w="28575">
            <a:solidFill>
              <a:srgbClr val="001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 userDrawn="1"/>
        </p:nvGrpSpPr>
        <p:grpSpPr>
          <a:xfrm>
            <a:off x="1619515" y="6237313"/>
            <a:ext cx="9095159" cy="525749"/>
            <a:chOff x="1214636" y="6237312"/>
            <a:chExt cx="6821369" cy="525749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3882629" y="6237313"/>
              <a:ext cx="2489571" cy="523198"/>
            </a:xfrm>
            <a:prstGeom prst="rect">
              <a:avLst/>
            </a:prstGeom>
            <a:noFill/>
          </p:spPr>
          <p:txBody>
            <a:bodyPr wrap="square" lIns="91418" tIns="45709" rIns="91418" bIns="45709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Clinical Trial Service Unit &amp;</a:t>
              </a:r>
            </a:p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Epidemiological Studies Unit</a:t>
              </a:r>
            </a:p>
          </p:txBody>
        </p:sp>
        <p:cxnSp>
          <p:nvCxnSpPr>
            <p:cNvPr id="24" name="Straight Connector 23"/>
            <p:cNvCxnSpPr/>
            <p:nvPr userDrawn="1"/>
          </p:nvCxnSpPr>
          <p:spPr>
            <a:xfrm>
              <a:off x="3793473" y="6238532"/>
              <a:ext cx="0" cy="522000"/>
            </a:xfrm>
            <a:prstGeom prst="line">
              <a:avLst/>
            </a:prstGeom>
            <a:ln w="28575">
              <a:solidFill>
                <a:srgbClr val="001C5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19673" y="6239863"/>
              <a:ext cx="2052752" cy="523198"/>
            </a:xfrm>
            <a:prstGeom prst="rect">
              <a:avLst/>
            </a:prstGeom>
            <a:noFill/>
          </p:spPr>
          <p:txBody>
            <a:bodyPr wrap="square" lIns="91418" tIns="45709" rIns="91418" bIns="45709" rtlCol="0">
              <a:spAutoFit/>
            </a:bodyPr>
            <a:lstStyle/>
            <a:p>
              <a:pPr algn="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Nuffield Department of</a:t>
              </a:r>
            </a:p>
            <a:p>
              <a:pPr algn="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Population Health</a:t>
              </a:r>
            </a:p>
          </p:txBody>
        </p:sp>
        <p:pic>
          <p:nvPicPr>
            <p:cNvPr id="26" name="Picture 2" descr="J:\External Training Courses provided by NDPH\ox_brand_cmyk_pos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636" y="6237312"/>
              <a:ext cx="522000" cy="52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 descr="J:\External Training Courses provided by NDPH\MRC Hub logo.jp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9756" y="6239863"/>
              <a:ext cx="1726249" cy="519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9448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9A9F-F928-4E64-A518-C6458EE9644F}" type="datetime1">
              <a:rPr lang="en-GB" smtClean="0"/>
              <a:t>05/12/2025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8473-D26B-4957-BC80-9687FEA828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24875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99392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3F8B-DC54-4B26-AA79-7B851A5EF3A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C65-B50D-4F7F-8164-566FA705FCE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1236" y="1052736"/>
            <a:ext cx="10989528" cy="0"/>
          </a:xfrm>
          <a:prstGeom prst="line">
            <a:avLst/>
          </a:prstGeom>
          <a:ln w="28575">
            <a:solidFill>
              <a:srgbClr val="001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85181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B2DC-45FC-4290-93E4-CCF761A11D6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C65-B50D-4F7F-8164-566FA705FCE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7678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7" indent="0">
              <a:buNone/>
              <a:defRPr sz="1200"/>
            </a:lvl2pPr>
            <a:lvl3pPr marL="914274" indent="0">
              <a:buNone/>
              <a:defRPr sz="1000"/>
            </a:lvl3pPr>
            <a:lvl4pPr marL="1371411" indent="0">
              <a:buNone/>
              <a:defRPr sz="900"/>
            </a:lvl4pPr>
            <a:lvl5pPr marL="1828548" indent="0">
              <a:buNone/>
              <a:defRPr sz="900"/>
            </a:lvl5pPr>
            <a:lvl6pPr marL="2285685" indent="0">
              <a:buNone/>
              <a:defRPr sz="900"/>
            </a:lvl6pPr>
            <a:lvl7pPr marL="2742821" indent="0">
              <a:buNone/>
              <a:defRPr sz="900"/>
            </a:lvl7pPr>
            <a:lvl8pPr marL="3199958" indent="0">
              <a:buNone/>
              <a:defRPr sz="900"/>
            </a:lvl8pPr>
            <a:lvl9pPr marL="365709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4871-FB21-4A30-BCF9-255BF3D5677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C65-B50D-4F7F-8164-566FA705FCE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473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7" indent="0">
              <a:buNone/>
              <a:defRPr sz="2800"/>
            </a:lvl2pPr>
            <a:lvl3pPr marL="914274" indent="0">
              <a:buNone/>
              <a:defRPr sz="2400"/>
            </a:lvl3pPr>
            <a:lvl4pPr marL="1371411" indent="0">
              <a:buNone/>
              <a:defRPr sz="2000"/>
            </a:lvl4pPr>
            <a:lvl5pPr marL="1828548" indent="0">
              <a:buNone/>
              <a:defRPr sz="2000"/>
            </a:lvl5pPr>
            <a:lvl6pPr marL="2285685" indent="0">
              <a:buNone/>
              <a:defRPr sz="2000"/>
            </a:lvl6pPr>
            <a:lvl7pPr marL="2742821" indent="0">
              <a:buNone/>
              <a:defRPr sz="2000"/>
            </a:lvl7pPr>
            <a:lvl8pPr marL="3199958" indent="0">
              <a:buNone/>
              <a:defRPr sz="2000"/>
            </a:lvl8pPr>
            <a:lvl9pPr marL="3657095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7" indent="0">
              <a:buNone/>
              <a:defRPr sz="1200"/>
            </a:lvl2pPr>
            <a:lvl3pPr marL="914274" indent="0">
              <a:buNone/>
              <a:defRPr sz="1000"/>
            </a:lvl3pPr>
            <a:lvl4pPr marL="1371411" indent="0">
              <a:buNone/>
              <a:defRPr sz="900"/>
            </a:lvl4pPr>
            <a:lvl5pPr marL="1828548" indent="0">
              <a:buNone/>
              <a:defRPr sz="900"/>
            </a:lvl5pPr>
            <a:lvl6pPr marL="2285685" indent="0">
              <a:buNone/>
              <a:defRPr sz="900"/>
            </a:lvl6pPr>
            <a:lvl7pPr marL="2742821" indent="0">
              <a:buNone/>
              <a:defRPr sz="900"/>
            </a:lvl7pPr>
            <a:lvl8pPr marL="3199958" indent="0">
              <a:buNone/>
              <a:defRPr sz="900"/>
            </a:lvl8pPr>
            <a:lvl9pPr marL="365709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61E2-997D-481D-AC8C-4C359106BBF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C65-B50D-4F7F-8164-566FA705FCE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303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1FAB-5A5E-4E54-B967-47EA14904F6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C65-B50D-4F7F-8164-566FA705FCE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23392" y="1431323"/>
            <a:ext cx="10945216" cy="0"/>
          </a:xfrm>
          <a:prstGeom prst="line">
            <a:avLst/>
          </a:prstGeom>
          <a:ln w="28575">
            <a:solidFill>
              <a:srgbClr val="001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029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5709-F6EC-4E22-8CB5-D456D9BA64D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C65-B50D-4F7F-8164-566FA705FCE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7661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005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46C3C-DDC9-4A4B-A6BB-18D5C6BD4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45177-E4A6-6847-B9A4-54832D67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2E712-E13F-6F4B-B3AC-3F073D437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84DC6-3664-43B2-8F09-DB7118614A66}" type="datetime1">
              <a:rPr lang="en-GB" smtClean="0"/>
              <a:t>05/12/2025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A777E-15FA-7249-8F7D-ACD48508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3ABEE-43FB-4947-BA77-B6D08960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99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BAA7-71CF-0A4B-888B-EAAB8B61F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DEB6A-5768-B54E-8C8A-8842028C2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79E66-8393-6C4F-A6F5-ADD0F7C7D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10E0-0ADD-4828-8D1F-4B18A3E84C44}" type="datetime1">
              <a:rPr lang="en-GB" smtClean="0"/>
              <a:t>05/12/2025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11A-F50F-9643-BF68-AC5E7E955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2CD92-1042-184F-893E-F87801FD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043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0C03-FD22-CC47-BCA2-C982075CF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8C265-62BB-2B41-BABC-2E245F4CE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5DABD-4A21-9649-A2AE-011637338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1864-D9D3-46E9-826F-65B7D923883A}" type="datetime1">
              <a:rPr lang="en-GB" smtClean="0"/>
              <a:t>05/12/2025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A2C7A-2542-A845-85A5-3B9DAC4E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CCF62-4AF2-7642-BD7E-C8D4C8DF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114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6E5C6-AEDB-B54A-A0AE-D017F7E71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EC126-1AD8-8947-9D15-E96D0A2A8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88C1C-0E34-644F-907B-860A7D67F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615AC-484C-434E-91DE-EB2DFC2CD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E848-8644-41F4-83BB-B0DB95C79C5B}" type="datetime1">
              <a:rPr lang="en-GB" smtClean="0"/>
              <a:t>05/12/2025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4A790-B4B0-F342-A4F0-3CA4130BB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460EB-C18A-7747-8ACE-56CD62D3C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505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DC39C-9799-ED49-9336-C33A3DE22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27545-9981-1B4C-AFBE-99523E6D4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CCF20-1F9A-BB41-8285-F6DFB72E7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90C94-85BE-6042-A8B2-ADBA61B3C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B3636-3829-9D47-819D-684A89575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A3D827-C621-DE40-AF6A-5B6D8D22E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4E8F-81FA-4E03-B650-61C6827E43C7}" type="datetime1">
              <a:rPr lang="en-GB" smtClean="0"/>
              <a:t>05/12/2025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8D8CC2-BD94-564B-BC44-1A258FAC3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A54A5-CF5D-564B-9EA9-3B02D5E5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93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C60E-D9EC-3B40-B2D2-987CF9E6A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E07F8-B56C-3645-8BDF-67B94309A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5ABB-1050-403E-A5EC-2EFCEB5185A6}" type="datetime1">
              <a:rPr lang="en-GB" smtClean="0"/>
              <a:t>05/12/2025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30A028-8E37-214C-A0A0-1C365F5F2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2C252-6B6D-3349-B87C-3B6F34691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0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E6966-90D6-6A43-ABFA-6424E428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01DF-4F45-4E16-AC3F-0FC8DA8F781A}" type="datetime1">
              <a:rPr lang="en-GB" smtClean="0"/>
              <a:t>05/12/2025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8E345-9948-D342-8ED6-1C82F8900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CF44B-DE2A-B449-9687-26F17BCB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84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6668F-DFC2-1A42-9DEF-4904ED2FB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421E7-F6F8-D147-839C-3CD6CEEE8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3CD195-D8BB-4B4F-A309-91989CB29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22563-01E7-A14D-832B-6747D22DB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342F-1D42-4C49-8C1A-CBB48F8F0F80}" type="datetime1">
              <a:rPr lang="en-GB" smtClean="0"/>
              <a:t>05/12/2025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B5BBC-CB9B-114B-A8FD-BBE6E96B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E0E48-FAB1-0E4D-9C00-18E68A6BC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9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C6FE-1D85-4E55-B75B-8E93F3C98C41}" type="datetime1">
              <a:rPr lang="en-GB" smtClean="0"/>
              <a:t>05/12/2025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8473-D26B-4957-BC80-9687FEA828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899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2E6F0-3C18-7B40-B729-99AD39363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09D51F-EB34-CF46-88FB-595409295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849B8-4D56-5B40-9FC3-713CDF945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B854D-C3C4-494B-9B9A-068384644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823B-F248-49E2-9047-A12078402705}" type="datetime1">
              <a:rPr lang="en-GB" smtClean="0"/>
              <a:t>05/12/2025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1E7D9-230B-F34D-924D-5923FD99A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C96AD-7989-6044-8953-C11DE023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54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C2EE-F821-4C43-AA2F-042957757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890E6-3242-504F-B5BF-8EFADD79B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36C2F-02E3-004E-A61B-C112B4DD1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B596-152D-417A-9D12-C952903CA698}" type="datetime1">
              <a:rPr lang="en-GB" smtClean="0"/>
              <a:t>05/12/2025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945FA-5E02-C348-8B73-79D8FF1BE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1CF8E-806F-684A-BA15-000958565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92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67FF98-93B9-614A-956D-616315C929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A47278-13CF-044A-B803-ABF47169A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4B06C-A89B-6145-99D0-AF10A69C1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59A5-51D1-4536-B220-732DAA7A7AE2}" type="datetime1">
              <a:rPr lang="en-GB" smtClean="0"/>
              <a:t>05/12/2025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64436-FE79-A64C-B05F-B9D9DCB00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632B0-22AA-5E47-B0B8-4420B812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977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2072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7352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46C3C-DDC9-4A4B-A6BB-18D5C6BD4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45177-E4A6-6847-B9A4-54832D67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2E712-E13F-6F4B-B3AC-3F073D437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7D63-DC0E-4D43-8676-F2221E47ECB1}" type="datetime1">
              <a:rPr lang="en-GB" smtClean="0"/>
              <a:t>05/12/2025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A777E-15FA-7249-8F7D-ACD48508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3ABEE-43FB-4947-BA77-B6D08960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669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BAA7-71CF-0A4B-888B-EAAB8B61F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DEB6A-5768-B54E-8C8A-8842028C2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79E66-8393-6C4F-A6F5-ADD0F7C7D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F98E-311C-4E3A-849D-F33B49DCFDEC}" type="datetime1">
              <a:rPr lang="en-GB" smtClean="0"/>
              <a:t>05/12/2025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11A-F50F-9643-BF68-AC5E7E955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2CD92-1042-184F-893E-F87801FD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7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0C03-FD22-CC47-BCA2-C982075CF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8C265-62BB-2B41-BABC-2E245F4CE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5DABD-4A21-9649-A2AE-011637338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38B2-F072-4263-B02A-5D6D02AE4F6C}" type="datetime1">
              <a:rPr lang="en-GB" smtClean="0"/>
              <a:t>05/12/2025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A2C7A-2542-A845-85A5-3B9DAC4E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CCF62-4AF2-7642-BD7E-C8D4C8DF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205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6E5C6-AEDB-B54A-A0AE-D017F7E71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EC126-1AD8-8947-9D15-E96D0A2A8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88C1C-0E34-644F-907B-860A7D67F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615AC-484C-434E-91DE-EB2DFC2CD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EA16-D45A-48DB-BBFE-E2C36EAB59D9}" type="datetime1">
              <a:rPr lang="en-GB" smtClean="0"/>
              <a:t>05/12/2025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4A790-B4B0-F342-A4F0-3CA4130BB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460EB-C18A-7747-8ACE-56CD62D3C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992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DC39C-9799-ED49-9336-C33A3DE22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27545-9981-1B4C-AFBE-99523E6D4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CCF20-1F9A-BB41-8285-F6DFB72E7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90C94-85BE-6042-A8B2-ADBA61B3C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B3636-3829-9D47-819D-684A89575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A3D827-C621-DE40-AF6A-5B6D8D22E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D16E-552F-4C1B-9B84-F2EAFACB9937}" type="datetime1">
              <a:rPr lang="en-GB" smtClean="0"/>
              <a:t>05/12/2025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8D8CC2-BD94-564B-BC44-1A258FAC3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A54A5-CF5D-564B-9EA9-3B02D5E5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93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E0B3-F4F6-4B38-9CFD-2596C2F84541}" type="datetime1">
              <a:rPr lang="en-GB" smtClean="0"/>
              <a:t>05/12/2025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8473-D26B-4957-BC80-9687FEA828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148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C60E-D9EC-3B40-B2D2-987CF9E6A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E07F8-B56C-3645-8BDF-67B94309A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3C37-D46A-4FDE-B9E6-284B7080024A}" type="datetime1">
              <a:rPr lang="en-GB" smtClean="0"/>
              <a:t>05/12/2025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30A028-8E37-214C-A0A0-1C365F5F2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2C252-6B6D-3349-B87C-3B6F34691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98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E6966-90D6-6A43-ABFA-6424E428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FEAF-CB68-4F3F-9984-23BE876907D8}" type="datetime1">
              <a:rPr lang="en-GB" smtClean="0"/>
              <a:t>05/12/2025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8E345-9948-D342-8ED6-1C82F8900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CF44B-DE2A-B449-9687-26F17BCB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11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6668F-DFC2-1A42-9DEF-4904ED2FB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421E7-F6F8-D147-839C-3CD6CEEE8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3CD195-D8BB-4B4F-A309-91989CB29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22563-01E7-A14D-832B-6747D22DB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474B-956D-43F2-ABBC-A81EF0BE0B05}" type="datetime1">
              <a:rPr lang="en-GB" smtClean="0"/>
              <a:t>05/12/2025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B5BBC-CB9B-114B-A8FD-BBE6E96B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E0E48-FAB1-0E4D-9C00-18E68A6BC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155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2E6F0-3C18-7B40-B729-99AD39363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09D51F-EB34-CF46-88FB-595409295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849B8-4D56-5B40-9FC3-713CDF945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B854D-C3C4-494B-9B9A-068384644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B6A7-DD18-4BFD-916F-9221B1326448}" type="datetime1">
              <a:rPr lang="en-GB" smtClean="0"/>
              <a:t>05/12/2025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1E7D9-230B-F34D-924D-5923FD99A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C96AD-7989-6044-8953-C11DE023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332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C2EE-F821-4C43-AA2F-042957757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890E6-3242-504F-B5BF-8EFADD79B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36C2F-02E3-004E-A61B-C112B4DD1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6D08-E1D8-4F95-8329-3017ABAA7684}" type="datetime1">
              <a:rPr lang="en-GB" smtClean="0"/>
              <a:t>05/12/2025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945FA-5E02-C348-8B73-79D8FF1BE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1CF8E-806F-684A-BA15-000958565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7444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67FF98-93B9-614A-956D-616315C929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A47278-13CF-044A-B803-ABF47169A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4B06C-A89B-6145-99D0-AF10A69C1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57AA-C079-4A89-A3DA-043C09A840BF}" type="datetime1">
              <a:rPr lang="en-GB" smtClean="0"/>
              <a:t>05/12/2025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64436-FE79-A64C-B05F-B9D9DCB00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632B0-22AA-5E47-B0B8-4420B812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0684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7626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46C3C-DDC9-4A4B-A6BB-18D5C6BD4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45177-E4A6-6847-B9A4-54832D67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2E712-E13F-6F4B-B3AC-3F073D437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D911-BA2A-4C60-B772-62398ED13CD5}" type="datetime1">
              <a:rPr lang="en-US" smtClean="0"/>
              <a:t>12/5/2025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A777E-15FA-7249-8F7D-ACD48508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3ABEE-43FB-4947-BA77-B6D08960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329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BAA7-71CF-0A4B-888B-EAAB8B61F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DEB6A-5768-B54E-8C8A-8842028C2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79E66-8393-6C4F-A6F5-ADD0F7C7D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1764-947C-4EF4-BB75-4B9BE0841639}" type="datetime1">
              <a:rPr lang="en-US" smtClean="0"/>
              <a:t>12/5/2025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11A-F50F-9643-BF68-AC5E7E955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2CD92-1042-184F-893E-F87801FD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0354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0C03-FD22-CC47-BCA2-C982075CF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8C265-62BB-2B41-BABC-2E245F4CE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5DABD-4A21-9649-A2AE-011637338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6C68-F7DF-48A6-BE0F-CC76A50B2294}" type="datetime1">
              <a:rPr lang="en-US" smtClean="0"/>
              <a:t>12/5/2025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A2C7A-2542-A845-85A5-3B9DAC4E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CCF62-4AF2-7642-BD7E-C8D4C8DF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16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2ED4-7A47-47A8-A0E1-E03BBC6A7460}" type="datetime1">
              <a:rPr lang="en-GB" smtClean="0"/>
              <a:t>05/12/2025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8473-D26B-4957-BC80-9687FEA828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8165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6E5C6-AEDB-B54A-A0AE-D017F7E71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EC126-1AD8-8947-9D15-E96D0A2A8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88C1C-0E34-644F-907B-860A7D67F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615AC-484C-434E-91DE-EB2DFC2CD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721B-708D-4408-ABF3-2D85BF25D256}" type="datetime1">
              <a:rPr lang="en-US" smtClean="0"/>
              <a:t>12/5/2025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4A790-B4B0-F342-A4F0-3CA4130BB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460EB-C18A-7747-8ACE-56CD62D3C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476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DC39C-9799-ED49-9336-C33A3DE22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27545-9981-1B4C-AFBE-99523E6D4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CCF20-1F9A-BB41-8285-F6DFB72E7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90C94-85BE-6042-A8B2-ADBA61B3C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B3636-3829-9D47-819D-684A89575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A3D827-C621-DE40-AF6A-5B6D8D22E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B750-6F1F-48EF-BF23-248559FAD5DC}" type="datetime1">
              <a:rPr lang="en-US" smtClean="0"/>
              <a:t>12/5/2025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8D8CC2-BD94-564B-BC44-1A258FAC3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A54A5-CF5D-564B-9EA9-3B02D5E5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2783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C60E-D9EC-3B40-B2D2-987CF9E6A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E07F8-B56C-3645-8BDF-67B94309A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0EDA-DB38-4797-90CE-2D4510970438}" type="datetime1">
              <a:rPr lang="en-US" smtClean="0"/>
              <a:t>12/5/2025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30A028-8E37-214C-A0A0-1C365F5F2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2C252-6B6D-3349-B87C-3B6F34691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8997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E6966-90D6-6A43-ABFA-6424E428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0717-E7CD-4E5A-A117-0358A7E81B82}" type="datetime1">
              <a:rPr lang="en-US" smtClean="0"/>
              <a:t>12/5/2025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8E345-9948-D342-8ED6-1C82F8900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CF44B-DE2A-B449-9687-26F17BCB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66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6668F-DFC2-1A42-9DEF-4904ED2FB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421E7-F6F8-D147-839C-3CD6CEEE8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3CD195-D8BB-4B4F-A309-91989CB29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22563-01E7-A14D-832B-6747D22DB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0C62-F330-4143-85AB-A2E317A494F2}" type="datetime1">
              <a:rPr lang="en-US" smtClean="0"/>
              <a:t>12/5/2025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B5BBC-CB9B-114B-A8FD-BBE6E96B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E0E48-FAB1-0E4D-9C00-18E68A6BC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5033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2E6F0-3C18-7B40-B729-99AD39363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09D51F-EB34-CF46-88FB-595409295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849B8-4D56-5B40-9FC3-713CDF945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B854D-C3C4-494B-9B9A-068384644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9F4D-5A18-4655-91FA-3858DBD4122A}" type="datetime1">
              <a:rPr lang="en-US" smtClean="0"/>
              <a:t>12/5/2025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1E7D9-230B-F34D-924D-5923FD99A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C96AD-7989-6044-8953-C11DE023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3996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C2EE-F821-4C43-AA2F-042957757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890E6-3242-504F-B5BF-8EFADD79B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36C2F-02E3-004E-A61B-C112B4DD1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8854-778E-4D53-BD9D-877BDF9EAAF8}" type="datetime1">
              <a:rPr lang="en-US" smtClean="0"/>
              <a:t>12/5/2025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945FA-5E02-C348-8B73-79D8FF1BE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1CF8E-806F-684A-BA15-000958565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9284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67FF98-93B9-614A-956D-616315C929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A47278-13CF-044A-B803-ABF47169A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4B06C-A89B-6145-99D0-AF10A69C1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2079-8794-4F2E-9786-D81152A6854D}" type="datetime1">
              <a:rPr lang="en-US" smtClean="0"/>
              <a:t>12/5/2025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64436-FE79-A64C-B05F-B9D9DCB00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632B0-22AA-5E47-B0B8-4420B812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461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8015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27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0204-9DE9-4C2A-86E7-DBF0611E88AF}" type="datetime1">
              <a:rPr lang="en-GB" smtClean="0"/>
              <a:t>05/12/2025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8473-D26B-4957-BC80-9687FEA828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9763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D65CA0A-5BCA-4726-A1D7-A8825BEAD03D}"/>
              </a:ext>
            </a:extLst>
          </p:cNvPr>
          <p:cNvSpPr/>
          <p:nvPr userDrawn="1"/>
        </p:nvSpPr>
        <p:spPr>
          <a:xfrm>
            <a:off x="10629901" y="154305"/>
            <a:ext cx="15621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BBA69A-5A4D-4B4C-B85C-0053B435B2F0}"/>
              </a:ext>
            </a:extLst>
          </p:cNvPr>
          <p:cNvSpPr/>
          <p:nvPr userDrawn="1"/>
        </p:nvSpPr>
        <p:spPr>
          <a:xfrm>
            <a:off x="-1" y="1"/>
            <a:ext cx="8410576" cy="16636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85C500-32D6-4DB3-9599-E97D9C0934DC}"/>
              </a:ext>
            </a:extLst>
          </p:cNvPr>
          <p:cNvSpPr/>
          <p:nvPr userDrawn="1"/>
        </p:nvSpPr>
        <p:spPr>
          <a:xfrm>
            <a:off x="-1" y="1"/>
            <a:ext cx="12192000" cy="390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6C3C8242-237B-418B-8589-66CD266D4F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00" y="414000"/>
            <a:ext cx="3137061" cy="1017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2868" y="2786059"/>
            <a:ext cx="8137510" cy="565246"/>
          </a:xfrm>
          <a:solidFill>
            <a:schemeClr val="accent1"/>
          </a:solidFill>
        </p:spPr>
        <p:txBody>
          <a:bodyPr vert="horz" lIns="144000" tIns="36000" rIns="0" bIns="0" rtlCol="0" anchor="ctr" anchorCtr="0">
            <a:noAutofit/>
          </a:bodyPr>
          <a:lstStyle>
            <a:lvl1pPr>
              <a:defRPr lang="en-US" sz="390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SHARP3 template </a:t>
            </a:r>
            <a:r>
              <a:rPr lang="en-US" dirty="0" err="1"/>
              <a:t>slideset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F99FBB1-14EF-4CF6-B8D0-BB40ED511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2868" y="3339025"/>
            <a:ext cx="4866283" cy="565246"/>
          </a:xfrm>
          <a:solidFill>
            <a:schemeClr val="accent1"/>
          </a:solidFill>
        </p:spPr>
        <p:txBody>
          <a:bodyPr vert="horz" lIns="144000" tIns="36000" rIns="0" bIns="0" rtlCol="0" anchor="ctr" anchorCtr="0">
            <a:noAutofit/>
          </a:bodyPr>
          <a:lstStyle>
            <a:lvl1pPr>
              <a:defRPr lang="en-US" sz="39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Title line 2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2D1BBBA-5B66-4F19-BC9B-28F30BDC06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2868" y="5768770"/>
            <a:ext cx="6577607" cy="391121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2000"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Conference/meeting title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F2DEBA6B-B24B-4283-970E-E9CA09F43E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2868" y="3891990"/>
            <a:ext cx="3905250" cy="565246"/>
          </a:xfrm>
          <a:solidFill>
            <a:schemeClr val="accent1"/>
          </a:solidFill>
        </p:spPr>
        <p:txBody>
          <a:bodyPr vert="horz" lIns="144000" tIns="36000" rIns="0" bIns="0" rtlCol="0" anchor="ctr" anchorCtr="0">
            <a:noAutofit/>
          </a:bodyPr>
          <a:lstStyle>
            <a:lvl1pPr>
              <a:defRPr lang="en-US" sz="39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Title line 3 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12857FF-76B1-47E3-8B6F-552BA78E17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868" y="5106444"/>
            <a:ext cx="2953345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firstname.surname@ndph.ox.ac.uk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E4FA23FE-CBCB-42A4-89BB-11FF0F58F8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2868" y="5353547"/>
            <a:ext cx="1281707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0C30F047-5E5D-4B53-9CE3-C52A1D4F0F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2150" y="4630251"/>
            <a:ext cx="3191469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65023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Presented by </a:t>
            </a:r>
            <a:r>
              <a:rPr lang="en-US" dirty="0"/>
              <a:t>[Presenter name here]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0C30F047-5E5D-4B53-9CE3-C52A1D4F0F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2867" y="4868347"/>
            <a:ext cx="3191469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65023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[Job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3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D65CA0A-5BCA-4726-A1D7-A8825BEAD03D}"/>
              </a:ext>
            </a:extLst>
          </p:cNvPr>
          <p:cNvSpPr/>
          <p:nvPr userDrawn="1"/>
        </p:nvSpPr>
        <p:spPr>
          <a:xfrm>
            <a:off x="10629901" y="154305"/>
            <a:ext cx="15621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CBA04663-5ECF-4B11-85D2-BBD7942915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"/>
          <a:stretch>
            <a:fillRect/>
          </a:stretch>
        </p:blipFill>
        <p:spPr>
          <a:xfrm>
            <a:off x="0" y="0"/>
            <a:ext cx="12197907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3BBA69A-5A4D-4B4C-B85C-0053B435B2F0}"/>
              </a:ext>
            </a:extLst>
          </p:cNvPr>
          <p:cNvSpPr/>
          <p:nvPr userDrawn="1"/>
        </p:nvSpPr>
        <p:spPr>
          <a:xfrm>
            <a:off x="-1" y="1"/>
            <a:ext cx="8410576" cy="16636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85C500-32D6-4DB3-9599-E97D9C0934DC}"/>
              </a:ext>
            </a:extLst>
          </p:cNvPr>
          <p:cNvSpPr/>
          <p:nvPr userDrawn="1"/>
        </p:nvSpPr>
        <p:spPr>
          <a:xfrm>
            <a:off x="-1" y="1"/>
            <a:ext cx="12192000" cy="390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6C3C8242-237B-418B-8589-66CD266D4F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00" y="414000"/>
            <a:ext cx="3137061" cy="1017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2868" y="2786059"/>
            <a:ext cx="5164733" cy="565246"/>
          </a:xfrm>
          <a:solidFill>
            <a:schemeClr val="accent1"/>
          </a:solidFill>
        </p:spPr>
        <p:txBody>
          <a:bodyPr vert="horz" lIns="144000" tIns="36000" rIns="0" bIns="0" rtlCol="0" anchor="ctr" anchorCtr="0">
            <a:noAutofit/>
          </a:bodyPr>
          <a:lstStyle>
            <a:lvl1pPr>
              <a:defRPr lang="en-US" sz="390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Title line 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F99FBB1-14EF-4CF6-B8D0-BB40ED511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2868" y="3339025"/>
            <a:ext cx="4866283" cy="565246"/>
          </a:xfrm>
          <a:solidFill>
            <a:schemeClr val="accent1"/>
          </a:solidFill>
        </p:spPr>
        <p:txBody>
          <a:bodyPr vert="horz" lIns="144000" tIns="36000" rIns="0" bIns="0" rtlCol="0" anchor="ctr" anchorCtr="0">
            <a:noAutofit/>
          </a:bodyPr>
          <a:lstStyle>
            <a:lvl1pPr>
              <a:defRPr lang="en-US" sz="39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Title line 2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2D1BBBA-5B66-4F19-BC9B-28F30BDC06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2868" y="5768770"/>
            <a:ext cx="6577607" cy="391121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2000"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Conference/meeting title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F2DEBA6B-B24B-4283-970E-E9CA09F43E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2868" y="3891990"/>
            <a:ext cx="3905250" cy="565246"/>
          </a:xfrm>
          <a:solidFill>
            <a:schemeClr val="accent1"/>
          </a:solidFill>
        </p:spPr>
        <p:txBody>
          <a:bodyPr vert="horz" lIns="144000" tIns="36000" rIns="0" bIns="0" rtlCol="0" anchor="ctr" anchorCtr="0">
            <a:noAutofit/>
          </a:bodyPr>
          <a:lstStyle>
            <a:lvl1pPr>
              <a:defRPr lang="en-US" sz="39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Title line 3 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12857FF-76B1-47E3-8B6F-552BA78E17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868" y="5106444"/>
            <a:ext cx="2953345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firstname.surname@ndph.ox.ac.uk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E4FA23FE-CBCB-42A4-89BB-11FF0F58F8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2868" y="5353547"/>
            <a:ext cx="1281707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0C30F047-5E5D-4B53-9CE3-C52A1D4F0F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2150" y="4630251"/>
            <a:ext cx="3191469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65023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Presented by </a:t>
            </a:r>
            <a:r>
              <a:rPr lang="en-US" dirty="0"/>
              <a:t>[Presenter name here]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0C30F047-5E5D-4B53-9CE3-C52A1D4F0F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2867" y="4868347"/>
            <a:ext cx="3191469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65023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[Job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14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279E0CE-82D6-4E62-B846-C54F3C852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02188" y="234170"/>
            <a:ext cx="183356" cy="198040"/>
          </a:xfrm>
          <a:prstGeom prst="rect">
            <a:avLst/>
          </a:prstGeom>
        </p:spPr>
        <p:txBody>
          <a:bodyPr/>
          <a:lstStyle/>
          <a:p>
            <a:fld id="{9531C42D-C051-44A0-B77F-838FCEDD279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BCA4533-F87A-4339-91B7-5EEEA16394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3" t="13743" r="15282" b="14364"/>
          <a:stretch/>
        </p:blipFill>
        <p:spPr>
          <a:xfrm>
            <a:off x="10720831" y="6311784"/>
            <a:ext cx="1471169" cy="546216"/>
          </a:xfrm>
          <a:prstGeom prst="rect">
            <a:avLst/>
          </a:prstGeom>
        </p:spPr>
      </p:pic>
      <p:pic>
        <p:nvPicPr>
          <p:cNvPr id="2050" name="Picture 2" descr="image00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9337"/>
            <a:ext cx="1324247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59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6EFA-0E5C-408D-BC1F-B95CC4F4215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4400" y="235800"/>
            <a:ext cx="183356" cy="198040"/>
          </a:xfrm>
          <a:prstGeom prst="rect">
            <a:avLst/>
          </a:prstGeom>
        </p:spPr>
        <p:txBody>
          <a:bodyPr/>
          <a:lstStyle/>
          <a:p>
            <a:fld id="{46CF2C65-B50D-4F7F-8164-566FA705FCE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2268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B937A8-F8DF-4646-AA96-8912A31DB8F4}"/>
              </a:ext>
            </a:extLst>
          </p:cNvPr>
          <p:cNvGrpSpPr/>
          <p:nvPr userDrawn="1"/>
        </p:nvGrpSpPr>
        <p:grpSpPr>
          <a:xfrm>
            <a:off x="12307022" y="-10047"/>
            <a:ext cx="2516261" cy="3696222"/>
            <a:chOff x="13127489" y="-14288"/>
            <a:chExt cx="2684011" cy="525684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B51882A-F5DF-4582-9323-35FCAEBBB228}"/>
                </a:ext>
              </a:extLst>
            </p:cNvPr>
            <p:cNvSpPr/>
            <p:nvPr/>
          </p:nvSpPr>
          <p:spPr>
            <a:xfrm>
              <a:off x="13403263" y="-14288"/>
              <a:ext cx="2408237" cy="52568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l"/>
              <a:r>
                <a:rPr lang="en-GB" sz="1600" dirty="0"/>
                <a:t>To adjust the slide number total: </a:t>
              </a:r>
            </a:p>
            <a:p>
              <a:pPr marL="142875" indent="-142875" algn="l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GB" sz="1600" dirty="0"/>
                <a:t>Select the “View” tab from the top ribbon</a:t>
              </a:r>
            </a:p>
            <a:p>
              <a:pPr marL="142875" indent="-142875" algn="l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GB" sz="1600" dirty="0"/>
                <a:t>Then select </a:t>
              </a:r>
              <a:br>
                <a:rPr lang="en-GB" sz="1600" dirty="0"/>
              </a:br>
              <a:r>
                <a:rPr lang="en-GB" sz="1600" dirty="0"/>
                <a:t>“Slide Master”</a:t>
              </a:r>
            </a:p>
            <a:p>
              <a:pPr marL="142875" indent="-142875" algn="l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US" sz="1600" dirty="0"/>
                <a:t>Go to the top master slide and you will be able to edit it there. </a:t>
              </a:r>
              <a:r>
                <a:rPr lang="en-US" sz="1400" dirty="0"/>
                <a:t>(All the other slides </a:t>
              </a:r>
              <a:br>
                <a:rPr lang="en-US" sz="1400" dirty="0"/>
              </a:br>
              <a:r>
                <a:rPr lang="en-US" sz="1400" dirty="0"/>
                <a:t>will then update automatically.)</a:t>
              </a:r>
              <a:endParaRPr lang="en-GB" sz="1600" dirty="0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1F9A096F-D458-4FBE-B084-AB71DBA16CD7}"/>
                </a:ext>
              </a:extLst>
            </p:cNvPr>
            <p:cNvSpPr/>
            <p:nvPr/>
          </p:nvSpPr>
          <p:spPr>
            <a:xfrm rot="16200000" flipH="1">
              <a:off x="12992608" y="335983"/>
              <a:ext cx="545535" cy="27577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</p:grpSp>
    </p:spTree>
    <p:extLst>
      <p:ext uri="{BB962C8B-B14F-4D97-AF65-F5344CB8AC3E}">
        <p14:creationId xmlns:p14="http://schemas.microsoft.com/office/powerpoint/2010/main" val="64349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783A8E0-9D91-4154-92E7-6190F5729343}"/>
              </a:ext>
            </a:extLst>
          </p:cNvPr>
          <p:cNvGrpSpPr>
            <a:grpSpLocks/>
          </p:cNvGrpSpPr>
          <p:nvPr userDrawn="1"/>
        </p:nvGrpSpPr>
        <p:grpSpPr>
          <a:xfrm>
            <a:off x="9285138" y="5860999"/>
            <a:ext cx="2906862" cy="997001"/>
            <a:chOff x="9909017" y="8689919"/>
            <a:chExt cx="3095784" cy="10636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3B05497-466C-486F-98C0-3CC96E71F550}"/>
                </a:ext>
              </a:extLst>
            </p:cNvPr>
            <p:cNvSpPr>
              <a:spLocks/>
            </p:cNvSpPr>
            <p:nvPr userDrawn="1"/>
          </p:nvSpPr>
          <p:spPr>
            <a:xfrm>
              <a:off x="9909017" y="8689919"/>
              <a:ext cx="3095784" cy="1063680"/>
            </a:xfrm>
            <a:prstGeom prst="rect">
              <a:avLst/>
            </a:prstGeom>
            <a:solidFill>
              <a:srgbClr val="0D1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pic>
          <p:nvPicPr>
            <p:cNvPr id="12" name="Picture 11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FA9F11D9-4B12-488D-B159-3904F04C4AB9}"/>
                </a:ext>
              </a:extLst>
            </p:cNvPr>
            <p:cNvPicPr>
              <a:picLocks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2437" y="8870740"/>
              <a:ext cx="1550507" cy="677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748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8349" y="2722124"/>
            <a:ext cx="4403640" cy="26035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8E7E023-9653-4357-9B9D-849F688DE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8349" y="923331"/>
            <a:ext cx="4403640" cy="148610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2B640DD-B068-4B6B-9AA5-4096711B6B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425955"/>
            <a:ext cx="6596808" cy="6432046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35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(w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8349" y="2721600"/>
            <a:ext cx="4403640" cy="26035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8E7E023-9653-4357-9B9D-849F688DE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8349" y="923400"/>
            <a:ext cx="4403640" cy="148610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2B640DD-B068-4B6B-9AA5-4096711B6B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425955"/>
            <a:ext cx="6596808" cy="6432046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A8FE073-8923-41D5-9AAB-97A85EC7E9A7}"/>
              </a:ext>
            </a:extLst>
          </p:cNvPr>
          <p:cNvGrpSpPr>
            <a:grpSpLocks/>
          </p:cNvGrpSpPr>
          <p:nvPr userDrawn="1"/>
        </p:nvGrpSpPr>
        <p:grpSpPr>
          <a:xfrm>
            <a:off x="9285138" y="5860999"/>
            <a:ext cx="2906862" cy="997001"/>
            <a:chOff x="9909017" y="8689919"/>
            <a:chExt cx="3095784" cy="106368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3614650-0CA1-4D89-94B0-D7FB20692348}"/>
                </a:ext>
              </a:extLst>
            </p:cNvPr>
            <p:cNvSpPr>
              <a:spLocks/>
            </p:cNvSpPr>
            <p:nvPr userDrawn="1"/>
          </p:nvSpPr>
          <p:spPr>
            <a:xfrm>
              <a:off x="9909017" y="8689919"/>
              <a:ext cx="3095784" cy="1063680"/>
            </a:xfrm>
            <a:prstGeom prst="rect">
              <a:avLst/>
            </a:prstGeom>
            <a:solidFill>
              <a:srgbClr val="0D1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pic>
          <p:nvPicPr>
            <p:cNvPr id="11" name="Picture 10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2376576A-2C84-4E60-BF74-5BB6ADA1E318}"/>
                </a:ext>
              </a:extLst>
            </p:cNvPr>
            <p:cNvPicPr>
              <a:picLocks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2437" y="8870740"/>
              <a:ext cx="1550507" cy="677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129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Slide (w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750" y="2756694"/>
            <a:ext cx="4907280" cy="30565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E54BFF5-9CAE-4296-8620-C84ADF5416E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2808005"/>
            <a:ext cx="1382614" cy="1035981"/>
          </a:xfrm>
        </p:spPr>
        <p:txBody>
          <a:bodyPr anchor="ctr" anchorCtr="0"/>
          <a:lstStyle>
            <a:lvl1pPr algn="ctr">
              <a:defRPr sz="700"/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B6E89A-14C9-4FE6-830A-74E47900F5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4059002"/>
            <a:ext cx="5525989" cy="710256"/>
          </a:xfrm>
        </p:spPr>
        <p:txBody>
          <a:bodyPr/>
          <a:lstStyle>
            <a:lvl1pPr algn="ctr">
              <a:lnSpc>
                <a:spcPts val="2200"/>
              </a:lnSpc>
              <a:defRPr sz="2150">
                <a:solidFill>
                  <a:schemeClr val="tx1"/>
                </a:solidFill>
                <a:latin typeface="Mulish Medium" pitchFamily="2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Sample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1A6F28-5A0E-4B38-953F-D8D6922AAF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493D8CD-8088-455F-96AE-19B90E82D9CE}"/>
              </a:ext>
            </a:extLst>
          </p:cNvPr>
          <p:cNvGrpSpPr>
            <a:grpSpLocks/>
          </p:cNvGrpSpPr>
          <p:nvPr userDrawn="1"/>
        </p:nvGrpSpPr>
        <p:grpSpPr>
          <a:xfrm>
            <a:off x="9285138" y="5860999"/>
            <a:ext cx="2906862" cy="997001"/>
            <a:chOff x="9909017" y="8689919"/>
            <a:chExt cx="3095784" cy="106368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FBBC96-EEAB-4CEC-9345-A0B3B91F25CE}"/>
                </a:ext>
              </a:extLst>
            </p:cNvPr>
            <p:cNvSpPr>
              <a:spLocks/>
            </p:cNvSpPr>
            <p:nvPr userDrawn="1"/>
          </p:nvSpPr>
          <p:spPr>
            <a:xfrm>
              <a:off x="9909017" y="8689919"/>
              <a:ext cx="3095784" cy="1063680"/>
            </a:xfrm>
            <a:prstGeom prst="rect">
              <a:avLst/>
            </a:prstGeom>
            <a:solidFill>
              <a:srgbClr val="0D1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pic>
          <p:nvPicPr>
            <p:cNvPr id="12" name="Picture 11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9804C91F-57B5-480C-ADE6-C8E9B2C5606D}"/>
                </a:ext>
              </a:extLst>
            </p:cNvPr>
            <p:cNvPicPr>
              <a:picLocks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2437" y="8870740"/>
              <a:ext cx="1550507" cy="677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614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w top b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8E7E023-9653-4357-9B9D-849F688DE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9F0DE56B-33AD-4516-88D0-7D695D68A8E5}"/>
              </a:ext>
            </a:extLst>
          </p:cNvPr>
          <p:cNvSpPr/>
          <p:nvPr userDrawn="1"/>
        </p:nvSpPr>
        <p:spPr>
          <a:xfrm>
            <a:off x="1" y="9"/>
            <a:ext cx="8486180" cy="425946"/>
          </a:xfrm>
          <a:custGeom>
            <a:avLst/>
            <a:gdLst/>
            <a:ahLst/>
            <a:cxnLst/>
            <a:rect l="l" t="t" r="r" b="b"/>
            <a:pathLst>
              <a:path w="9051925" h="605790">
                <a:moveTo>
                  <a:pt x="9051366" y="0"/>
                </a:moveTo>
                <a:lnTo>
                  <a:pt x="0" y="0"/>
                </a:lnTo>
                <a:lnTo>
                  <a:pt x="0" y="605167"/>
                </a:lnTo>
                <a:lnTo>
                  <a:pt x="9051366" y="605167"/>
                </a:lnTo>
                <a:lnTo>
                  <a:pt x="9051366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</p:spTree>
    <p:extLst>
      <p:ext uri="{BB962C8B-B14F-4D97-AF65-F5344CB8AC3E}">
        <p14:creationId xmlns:p14="http://schemas.microsoft.com/office/powerpoint/2010/main" val="75881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5FD60-D7EA-40F5-B9DC-AD4EAA542031}" type="datetime1">
              <a:rPr lang="en-GB" smtClean="0"/>
              <a:t>05/12/2025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8473-D26B-4957-BC80-9687FEA828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7434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D05446AF-467B-4A85-B4DE-8A446BB05AF5}"/>
              </a:ext>
            </a:extLst>
          </p:cNvPr>
          <p:cNvSpPr/>
          <p:nvPr userDrawn="1"/>
        </p:nvSpPr>
        <p:spPr>
          <a:xfrm>
            <a:off x="428" y="1"/>
            <a:ext cx="8398259" cy="1258006"/>
          </a:xfrm>
          <a:custGeom>
            <a:avLst/>
            <a:gdLst/>
            <a:ahLst/>
            <a:cxnLst/>
            <a:rect l="l" t="t" r="r" b="b"/>
            <a:pathLst>
              <a:path w="13849350" h="2074545">
                <a:moveTo>
                  <a:pt x="13849138" y="0"/>
                </a:moveTo>
                <a:lnTo>
                  <a:pt x="0" y="0"/>
                </a:lnTo>
                <a:lnTo>
                  <a:pt x="0" y="2074345"/>
                </a:lnTo>
                <a:lnTo>
                  <a:pt x="13849138" y="2074345"/>
                </a:lnTo>
                <a:lnTo>
                  <a:pt x="13849138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324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687" y="1764200"/>
            <a:ext cx="10656888" cy="4236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8E7E023-9653-4357-9B9D-849F688DE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7" y="394110"/>
            <a:ext cx="7055926" cy="535039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8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Bar (w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D05446AF-467B-4A85-B4DE-8A446BB05AF5}"/>
              </a:ext>
            </a:extLst>
          </p:cNvPr>
          <p:cNvSpPr/>
          <p:nvPr userDrawn="1"/>
        </p:nvSpPr>
        <p:spPr>
          <a:xfrm>
            <a:off x="428" y="1"/>
            <a:ext cx="8398259" cy="1258006"/>
          </a:xfrm>
          <a:custGeom>
            <a:avLst/>
            <a:gdLst/>
            <a:ahLst/>
            <a:cxnLst/>
            <a:rect l="l" t="t" r="r" b="b"/>
            <a:pathLst>
              <a:path w="13849350" h="2074545">
                <a:moveTo>
                  <a:pt x="13849138" y="0"/>
                </a:moveTo>
                <a:lnTo>
                  <a:pt x="0" y="0"/>
                </a:lnTo>
                <a:lnTo>
                  <a:pt x="0" y="2074345"/>
                </a:lnTo>
                <a:lnTo>
                  <a:pt x="13849138" y="2074345"/>
                </a:lnTo>
                <a:lnTo>
                  <a:pt x="13849138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324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687" y="1764200"/>
            <a:ext cx="10656888" cy="4236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8E7E023-9653-4357-9B9D-849F688DE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7" y="394110"/>
            <a:ext cx="7055926" cy="535039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D39885A-BAF3-4840-8D44-981FCAD31D23}"/>
              </a:ext>
            </a:extLst>
          </p:cNvPr>
          <p:cNvGrpSpPr>
            <a:grpSpLocks/>
          </p:cNvGrpSpPr>
          <p:nvPr userDrawn="1"/>
        </p:nvGrpSpPr>
        <p:grpSpPr>
          <a:xfrm>
            <a:off x="9285138" y="5860999"/>
            <a:ext cx="2906862" cy="997001"/>
            <a:chOff x="9909017" y="8689919"/>
            <a:chExt cx="3095784" cy="106368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B38194-B414-42A7-873D-D1562C7A5D3D}"/>
                </a:ext>
              </a:extLst>
            </p:cNvPr>
            <p:cNvSpPr>
              <a:spLocks/>
            </p:cNvSpPr>
            <p:nvPr userDrawn="1"/>
          </p:nvSpPr>
          <p:spPr>
            <a:xfrm>
              <a:off x="9909017" y="8689919"/>
              <a:ext cx="3095784" cy="1063680"/>
            </a:xfrm>
            <a:prstGeom prst="rect">
              <a:avLst/>
            </a:prstGeom>
            <a:solidFill>
              <a:srgbClr val="0D1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pic>
          <p:nvPicPr>
            <p:cNvPr id="12" name="Picture 11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429D5EF8-B460-44A0-94D3-7882B846D0FC}"/>
                </a:ext>
              </a:extLst>
            </p:cNvPr>
            <p:cNvPicPr>
              <a:picLocks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2437" y="8870740"/>
              <a:ext cx="1550507" cy="677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862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91D6E155-A195-4271-9259-5FCA524D8D10}"/>
              </a:ext>
            </a:extLst>
          </p:cNvPr>
          <p:cNvSpPr/>
          <p:nvPr userDrawn="1"/>
        </p:nvSpPr>
        <p:spPr>
          <a:xfrm>
            <a:off x="428" y="1"/>
            <a:ext cx="8398259" cy="1702371"/>
          </a:xfrm>
          <a:custGeom>
            <a:avLst/>
            <a:gdLst/>
            <a:ahLst/>
            <a:cxnLst/>
            <a:rect l="l" t="t" r="r" b="b"/>
            <a:pathLst>
              <a:path w="13849350" h="2807335">
                <a:moveTo>
                  <a:pt x="13849138" y="0"/>
                </a:moveTo>
                <a:lnTo>
                  <a:pt x="0" y="0"/>
                </a:lnTo>
                <a:lnTo>
                  <a:pt x="0" y="2807307"/>
                </a:lnTo>
                <a:lnTo>
                  <a:pt x="13849138" y="2807307"/>
                </a:lnTo>
                <a:lnTo>
                  <a:pt x="13849138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324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687" y="2133239"/>
            <a:ext cx="10656888" cy="4236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8E7E023-9653-4357-9B9D-849F688DE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7" y="394110"/>
            <a:ext cx="7055926" cy="1082265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765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Bar (w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91D6E155-A195-4271-9259-5FCA524D8D10}"/>
              </a:ext>
            </a:extLst>
          </p:cNvPr>
          <p:cNvSpPr/>
          <p:nvPr userDrawn="1"/>
        </p:nvSpPr>
        <p:spPr>
          <a:xfrm>
            <a:off x="428" y="1"/>
            <a:ext cx="8398259" cy="1702371"/>
          </a:xfrm>
          <a:custGeom>
            <a:avLst/>
            <a:gdLst/>
            <a:ahLst/>
            <a:cxnLst/>
            <a:rect l="l" t="t" r="r" b="b"/>
            <a:pathLst>
              <a:path w="13849350" h="2807335">
                <a:moveTo>
                  <a:pt x="13849138" y="0"/>
                </a:moveTo>
                <a:lnTo>
                  <a:pt x="0" y="0"/>
                </a:lnTo>
                <a:lnTo>
                  <a:pt x="0" y="2807307"/>
                </a:lnTo>
                <a:lnTo>
                  <a:pt x="13849138" y="2807307"/>
                </a:lnTo>
                <a:lnTo>
                  <a:pt x="13849138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324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687" y="2133239"/>
            <a:ext cx="10656888" cy="37277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8E7E023-9653-4357-9B9D-849F688DE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7" y="394110"/>
            <a:ext cx="7055926" cy="1082265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218C11-066E-401D-8804-0CA5D27A10AC}"/>
              </a:ext>
            </a:extLst>
          </p:cNvPr>
          <p:cNvGrpSpPr>
            <a:grpSpLocks/>
          </p:cNvGrpSpPr>
          <p:nvPr userDrawn="1"/>
        </p:nvGrpSpPr>
        <p:grpSpPr>
          <a:xfrm>
            <a:off x="9285138" y="5860999"/>
            <a:ext cx="2906862" cy="997001"/>
            <a:chOff x="9909017" y="8689919"/>
            <a:chExt cx="3095784" cy="10636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F19F2A-A9AC-4423-BBC8-10F28678CB3F}"/>
                </a:ext>
              </a:extLst>
            </p:cNvPr>
            <p:cNvSpPr>
              <a:spLocks/>
            </p:cNvSpPr>
            <p:nvPr userDrawn="1"/>
          </p:nvSpPr>
          <p:spPr>
            <a:xfrm>
              <a:off x="9909017" y="8689919"/>
              <a:ext cx="3095784" cy="1063680"/>
            </a:xfrm>
            <a:prstGeom prst="rect">
              <a:avLst/>
            </a:prstGeom>
            <a:solidFill>
              <a:srgbClr val="0D1D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pic>
          <p:nvPicPr>
            <p:cNvPr id="12" name="Picture 11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A5CA2C24-4652-4850-AE51-B37355E2BDF6}"/>
                </a:ext>
              </a:extLst>
            </p:cNvPr>
            <p:cNvPicPr>
              <a:picLocks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2437" y="8870740"/>
              <a:ext cx="1550507" cy="677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726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C60E-D9EC-3B40-B2D2-987CF9E6A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E07F8-B56C-3645-8BDF-67B94309A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30A028-8E37-214C-A0A0-1C365F5F2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081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DC39C-9799-ED49-9336-C33A3DE22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27545-9981-1B4C-AFBE-99523E6D4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CCF20-1F9A-BB41-8285-F6DFB72E7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90C94-85BE-6042-A8B2-ADBA61B3C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B3636-3829-9D47-819D-684A89575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A3D827-C621-DE40-AF6A-5B6D8D22E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8D8CC2-BD94-564B-BC44-1A258FAC3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713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D65CA0A-5BCA-4726-A1D7-A8825BEAD03D}"/>
              </a:ext>
            </a:extLst>
          </p:cNvPr>
          <p:cNvSpPr/>
          <p:nvPr userDrawn="1"/>
        </p:nvSpPr>
        <p:spPr>
          <a:xfrm>
            <a:off x="10629901" y="154305"/>
            <a:ext cx="15621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74F2C7A5-F7B2-4269-9A9C-89879931CB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"/>
          <a:stretch>
            <a:fillRect/>
          </a:stretch>
        </p:blipFill>
        <p:spPr>
          <a:xfrm>
            <a:off x="0" y="0"/>
            <a:ext cx="12197907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3BBA69A-5A4D-4B4C-B85C-0053B435B2F0}"/>
              </a:ext>
            </a:extLst>
          </p:cNvPr>
          <p:cNvSpPr/>
          <p:nvPr userDrawn="1"/>
        </p:nvSpPr>
        <p:spPr>
          <a:xfrm>
            <a:off x="-1" y="1"/>
            <a:ext cx="8410576" cy="16636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85C500-32D6-4DB3-9599-E97D9C0934DC}"/>
              </a:ext>
            </a:extLst>
          </p:cNvPr>
          <p:cNvSpPr/>
          <p:nvPr userDrawn="1"/>
        </p:nvSpPr>
        <p:spPr>
          <a:xfrm>
            <a:off x="-1" y="1"/>
            <a:ext cx="12192000" cy="390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6C3C8242-237B-418B-8589-66CD266D4F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00" y="414000"/>
            <a:ext cx="3137061" cy="1017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2868" y="2786059"/>
            <a:ext cx="5164733" cy="565246"/>
          </a:xfrm>
          <a:solidFill>
            <a:schemeClr val="accent1"/>
          </a:solidFill>
        </p:spPr>
        <p:txBody>
          <a:bodyPr vert="horz" lIns="144000" tIns="36000" rIns="0" bIns="0" rtlCol="0" anchor="ctr" anchorCtr="0">
            <a:noAutofit/>
          </a:bodyPr>
          <a:lstStyle>
            <a:lvl1pPr>
              <a:defRPr lang="en-US" sz="390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Title line 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F99FBB1-14EF-4CF6-B8D0-BB40ED511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2868" y="3339025"/>
            <a:ext cx="4866283" cy="565246"/>
          </a:xfrm>
          <a:solidFill>
            <a:schemeClr val="accent1"/>
          </a:solidFill>
        </p:spPr>
        <p:txBody>
          <a:bodyPr vert="horz" lIns="144000" tIns="36000" rIns="0" bIns="0" rtlCol="0" anchor="ctr" anchorCtr="0">
            <a:noAutofit/>
          </a:bodyPr>
          <a:lstStyle>
            <a:lvl1pPr>
              <a:defRPr lang="en-US" sz="39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Title line 2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2D1BBBA-5B66-4F19-BC9B-28F30BDC06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2868" y="5768770"/>
            <a:ext cx="6577607" cy="391121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2000"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Conference/meeting title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F2DEBA6B-B24B-4283-970E-E9CA09F43E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2868" y="3891990"/>
            <a:ext cx="3905250" cy="565246"/>
          </a:xfrm>
          <a:solidFill>
            <a:schemeClr val="accent1"/>
          </a:solidFill>
        </p:spPr>
        <p:txBody>
          <a:bodyPr vert="horz" lIns="144000" tIns="36000" rIns="0" bIns="0" rtlCol="0" anchor="ctr" anchorCtr="0">
            <a:noAutofit/>
          </a:bodyPr>
          <a:lstStyle>
            <a:lvl1pPr>
              <a:defRPr lang="en-US" sz="39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Title line 3 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12857FF-76B1-47E3-8B6F-552BA78E17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868" y="5106444"/>
            <a:ext cx="2953345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firstname.surname@ndph.ox.ac.uk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E4FA23FE-CBCB-42A4-89BB-11FF0F58F8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2868" y="5353547"/>
            <a:ext cx="1281707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0C30F047-5E5D-4B53-9CE3-C52A1D4F0F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2150" y="4630251"/>
            <a:ext cx="3191469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65023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Presented by </a:t>
            </a:r>
            <a:r>
              <a:rPr lang="en-US" dirty="0"/>
              <a:t>[Presenter name here]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0C30F047-5E5D-4B53-9CE3-C52A1D4F0F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2867" y="4868347"/>
            <a:ext cx="3191469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65023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[Job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7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D65CA0A-5BCA-4726-A1D7-A8825BEAD03D}"/>
              </a:ext>
            </a:extLst>
          </p:cNvPr>
          <p:cNvSpPr/>
          <p:nvPr userDrawn="1"/>
        </p:nvSpPr>
        <p:spPr>
          <a:xfrm>
            <a:off x="10629901" y="154305"/>
            <a:ext cx="15621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23" name="Picture 22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184988CC-25AD-400F-A4A2-B3A8DED88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"/>
          <a:stretch>
            <a:fillRect/>
          </a:stretch>
        </p:blipFill>
        <p:spPr>
          <a:xfrm>
            <a:off x="0" y="0"/>
            <a:ext cx="12197907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3BBA69A-5A4D-4B4C-B85C-0053B435B2F0}"/>
              </a:ext>
            </a:extLst>
          </p:cNvPr>
          <p:cNvSpPr/>
          <p:nvPr userDrawn="1"/>
        </p:nvSpPr>
        <p:spPr>
          <a:xfrm>
            <a:off x="-1" y="1"/>
            <a:ext cx="8410576" cy="16636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85C500-32D6-4DB3-9599-E97D9C0934DC}"/>
              </a:ext>
            </a:extLst>
          </p:cNvPr>
          <p:cNvSpPr/>
          <p:nvPr userDrawn="1"/>
        </p:nvSpPr>
        <p:spPr>
          <a:xfrm>
            <a:off x="-1" y="1"/>
            <a:ext cx="12192000" cy="390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6C3C8242-237B-418B-8589-66CD266D4F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00" y="414000"/>
            <a:ext cx="3137061" cy="1017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2868" y="2786059"/>
            <a:ext cx="5164733" cy="565246"/>
          </a:xfrm>
          <a:solidFill>
            <a:schemeClr val="accent1"/>
          </a:solidFill>
        </p:spPr>
        <p:txBody>
          <a:bodyPr vert="horz" lIns="144000" tIns="36000" rIns="0" bIns="0" rtlCol="0" anchor="ctr" anchorCtr="0">
            <a:noAutofit/>
          </a:bodyPr>
          <a:lstStyle>
            <a:lvl1pPr>
              <a:defRPr lang="en-US" sz="390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Title line 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F99FBB1-14EF-4CF6-B8D0-BB40ED511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2868" y="3339025"/>
            <a:ext cx="4866283" cy="565246"/>
          </a:xfrm>
          <a:solidFill>
            <a:schemeClr val="accent1"/>
          </a:solidFill>
        </p:spPr>
        <p:txBody>
          <a:bodyPr vert="horz" lIns="144000" tIns="36000" rIns="0" bIns="0" rtlCol="0" anchor="ctr" anchorCtr="0">
            <a:noAutofit/>
          </a:bodyPr>
          <a:lstStyle>
            <a:lvl1pPr>
              <a:defRPr lang="en-US" sz="39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Title line 2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2D1BBBA-5B66-4F19-BC9B-28F30BDC06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2868" y="5768770"/>
            <a:ext cx="6577607" cy="391121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2000"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Conference/meeting title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F2DEBA6B-B24B-4283-970E-E9CA09F43E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2868" y="3891990"/>
            <a:ext cx="3905250" cy="565246"/>
          </a:xfrm>
          <a:solidFill>
            <a:schemeClr val="accent1"/>
          </a:solidFill>
        </p:spPr>
        <p:txBody>
          <a:bodyPr vert="horz" lIns="144000" tIns="36000" rIns="0" bIns="0" rtlCol="0" anchor="ctr" anchorCtr="0">
            <a:noAutofit/>
          </a:bodyPr>
          <a:lstStyle>
            <a:lvl1pPr>
              <a:defRPr lang="en-US" sz="39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Title line 3 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12857FF-76B1-47E3-8B6F-552BA78E17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868" y="5106444"/>
            <a:ext cx="2953345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firstname.surname@ndph.ox.ac.uk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E4FA23FE-CBCB-42A4-89BB-11FF0F58F8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2868" y="5353547"/>
            <a:ext cx="1281707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0C30F047-5E5D-4B53-9CE3-C52A1D4F0F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2150" y="4630251"/>
            <a:ext cx="3191469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65023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Presented by </a:t>
            </a:r>
            <a:r>
              <a:rPr lang="en-US" dirty="0"/>
              <a:t>[Presenter name here]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0C30F047-5E5D-4B53-9CE3-C52A1D4F0F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2867" y="4868347"/>
            <a:ext cx="3191469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65023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[Job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12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D65CA0A-5BCA-4726-A1D7-A8825BEAD03D}"/>
              </a:ext>
            </a:extLst>
          </p:cNvPr>
          <p:cNvSpPr/>
          <p:nvPr userDrawn="1"/>
        </p:nvSpPr>
        <p:spPr>
          <a:xfrm>
            <a:off x="10629901" y="154305"/>
            <a:ext cx="15621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D5A62C1D-3C3A-462F-A13E-AF3E276A7F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"/>
          <a:stretch>
            <a:fillRect/>
          </a:stretch>
        </p:blipFill>
        <p:spPr>
          <a:xfrm>
            <a:off x="0" y="0"/>
            <a:ext cx="12197907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3BBA69A-5A4D-4B4C-B85C-0053B435B2F0}"/>
              </a:ext>
            </a:extLst>
          </p:cNvPr>
          <p:cNvSpPr/>
          <p:nvPr userDrawn="1"/>
        </p:nvSpPr>
        <p:spPr>
          <a:xfrm>
            <a:off x="-1" y="1"/>
            <a:ext cx="8410576" cy="16636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85C500-32D6-4DB3-9599-E97D9C0934DC}"/>
              </a:ext>
            </a:extLst>
          </p:cNvPr>
          <p:cNvSpPr/>
          <p:nvPr userDrawn="1"/>
        </p:nvSpPr>
        <p:spPr>
          <a:xfrm>
            <a:off x="-1" y="1"/>
            <a:ext cx="12192000" cy="390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6C3C8242-237B-418B-8589-66CD266D4F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00" y="414000"/>
            <a:ext cx="3137061" cy="1017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2868" y="2786059"/>
            <a:ext cx="5164733" cy="565246"/>
          </a:xfrm>
          <a:solidFill>
            <a:schemeClr val="accent1"/>
          </a:solidFill>
        </p:spPr>
        <p:txBody>
          <a:bodyPr vert="horz" lIns="144000" tIns="36000" rIns="0" bIns="0" rtlCol="0" anchor="ctr" anchorCtr="0">
            <a:noAutofit/>
          </a:bodyPr>
          <a:lstStyle>
            <a:lvl1pPr>
              <a:defRPr lang="en-US" sz="390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Title line 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F99FBB1-14EF-4CF6-B8D0-BB40ED511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2868" y="3339025"/>
            <a:ext cx="4866283" cy="565246"/>
          </a:xfrm>
          <a:solidFill>
            <a:schemeClr val="accent1"/>
          </a:solidFill>
        </p:spPr>
        <p:txBody>
          <a:bodyPr vert="horz" lIns="144000" tIns="36000" rIns="0" bIns="0" rtlCol="0" anchor="ctr" anchorCtr="0">
            <a:noAutofit/>
          </a:bodyPr>
          <a:lstStyle>
            <a:lvl1pPr>
              <a:defRPr lang="en-US" sz="39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Title line 2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2D1BBBA-5B66-4F19-BC9B-28F30BDC06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2868" y="5768770"/>
            <a:ext cx="6577607" cy="391121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2000"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Conference/meeting title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F2DEBA6B-B24B-4283-970E-E9CA09F43E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2868" y="3891990"/>
            <a:ext cx="3905250" cy="565246"/>
          </a:xfrm>
          <a:solidFill>
            <a:schemeClr val="accent1"/>
          </a:solidFill>
        </p:spPr>
        <p:txBody>
          <a:bodyPr vert="horz" lIns="144000" tIns="36000" rIns="0" bIns="0" rtlCol="0" anchor="ctr" anchorCtr="0">
            <a:noAutofit/>
          </a:bodyPr>
          <a:lstStyle>
            <a:lvl1pPr>
              <a:defRPr lang="en-US" sz="39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Title line 3 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12857FF-76B1-47E3-8B6F-552BA78E17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868" y="5106444"/>
            <a:ext cx="2953345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firstname.surname@ndph.ox.ac.uk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E4FA23FE-CBCB-42A4-89BB-11FF0F58F8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2868" y="5353547"/>
            <a:ext cx="1281707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0C30F047-5E5D-4B53-9CE3-C52A1D4F0F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2150" y="4630251"/>
            <a:ext cx="3191469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65023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Presented by </a:t>
            </a:r>
            <a:r>
              <a:rPr lang="en-US" dirty="0"/>
              <a:t>[Presenter name here]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0C30F047-5E5D-4B53-9CE3-C52A1D4F0F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2867" y="4868347"/>
            <a:ext cx="3191469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65023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[Job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5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D65CA0A-5BCA-4726-A1D7-A8825BEAD03D}"/>
              </a:ext>
            </a:extLst>
          </p:cNvPr>
          <p:cNvSpPr/>
          <p:nvPr userDrawn="1"/>
        </p:nvSpPr>
        <p:spPr>
          <a:xfrm>
            <a:off x="10629901" y="154305"/>
            <a:ext cx="15621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77951D43-B410-4C70-BDB7-E0A352168E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"/>
          <a:stretch>
            <a:fillRect/>
          </a:stretch>
        </p:blipFill>
        <p:spPr>
          <a:xfrm>
            <a:off x="0" y="0"/>
            <a:ext cx="12197907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3BBA69A-5A4D-4B4C-B85C-0053B435B2F0}"/>
              </a:ext>
            </a:extLst>
          </p:cNvPr>
          <p:cNvSpPr/>
          <p:nvPr userDrawn="1"/>
        </p:nvSpPr>
        <p:spPr>
          <a:xfrm>
            <a:off x="-1" y="1"/>
            <a:ext cx="8410576" cy="16636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85C500-32D6-4DB3-9599-E97D9C0934DC}"/>
              </a:ext>
            </a:extLst>
          </p:cNvPr>
          <p:cNvSpPr/>
          <p:nvPr userDrawn="1"/>
        </p:nvSpPr>
        <p:spPr>
          <a:xfrm>
            <a:off x="-1" y="1"/>
            <a:ext cx="12192000" cy="390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6C3C8242-237B-418B-8589-66CD266D4F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00" y="414000"/>
            <a:ext cx="3137061" cy="1017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2868" y="2786059"/>
            <a:ext cx="5164733" cy="565246"/>
          </a:xfrm>
          <a:solidFill>
            <a:schemeClr val="accent1"/>
          </a:solidFill>
        </p:spPr>
        <p:txBody>
          <a:bodyPr vert="horz" lIns="144000" tIns="36000" rIns="0" bIns="0" rtlCol="0" anchor="ctr" anchorCtr="0">
            <a:noAutofit/>
          </a:bodyPr>
          <a:lstStyle>
            <a:lvl1pPr>
              <a:defRPr lang="en-US" sz="390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Title line 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F99FBB1-14EF-4CF6-B8D0-BB40ED511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2868" y="3339025"/>
            <a:ext cx="4866283" cy="565246"/>
          </a:xfrm>
          <a:solidFill>
            <a:schemeClr val="accent1"/>
          </a:solidFill>
        </p:spPr>
        <p:txBody>
          <a:bodyPr vert="horz" lIns="144000" tIns="36000" rIns="0" bIns="0" rtlCol="0" anchor="ctr" anchorCtr="0">
            <a:noAutofit/>
          </a:bodyPr>
          <a:lstStyle>
            <a:lvl1pPr>
              <a:defRPr lang="en-US" sz="39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Title line 2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2D1BBBA-5B66-4F19-BC9B-28F30BDC06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2868" y="5768770"/>
            <a:ext cx="6577607" cy="391121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2000"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Conference/meeting title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F2DEBA6B-B24B-4283-970E-E9CA09F43E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2868" y="3891990"/>
            <a:ext cx="3905250" cy="565246"/>
          </a:xfrm>
          <a:solidFill>
            <a:schemeClr val="accent1"/>
          </a:solidFill>
        </p:spPr>
        <p:txBody>
          <a:bodyPr vert="horz" lIns="144000" tIns="36000" rIns="0" bIns="0" rtlCol="0" anchor="ctr" anchorCtr="0">
            <a:noAutofit/>
          </a:bodyPr>
          <a:lstStyle>
            <a:lvl1pPr>
              <a:defRPr lang="en-US" sz="39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Title line 3 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12857FF-76B1-47E3-8B6F-552BA78E17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868" y="5106444"/>
            <a:ext cx="2953345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firstname.surname@ndph.ox.ac.uk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E4FA23FE-CBCB-42A4-89BB-11FF0F58F8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2868" y="5353547"/>
            <a:ext cx="1281707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0C30F047-5E5D-4B53-9CE3-C52A1D4F0F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2150" y="4630251"/>
            <a:ext cx="3191469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65023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Presented by </a:t>
            </a:r>
            <a:r>
              <a:rPr lang="en-US" dirty="0"/>
              <a:t>[Presenter name here]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0C30F047-5E5D-4B53-9CE3-C52A1D4F0F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2867" y="4868347"/>
            <a:ext cx="3191469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65023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[Job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7CB4-E663-4340-A872-70E072431C1A}" type="datetime1">
              <a:rPr lang="en-GB" smtClean="0"/>
              <a:t>05/12/2025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8473-D26B-4957-BC80-9687FEA828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3286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D65CA0A-5BCA-4726-A1D7-A8825BEAD03D}"/>
              </a:ext>
            </a:extLst>
          </p:cNvPr>
          <p:cNvSpPr/>
          <p:nvPr userDrawn="1"/>
        </p:nvSpPr>
        <p:spPr>
          <a:xfrm>
            <a:off x="10629901" y="154305"/>
            <a:ext cx="15621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CBA04663-5ECF-4B11-85D2-BBD7942915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"/>
          <a:stretch>
            <a:fillRect/>
          </a:stretch>
        </p:blipFill>
        <p:spPr>
          <a:xfrm>
            <a:off x="0" y="0"/>
            <a:ext cx="12197907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3BBA69A-5A4D-4B4C-B85C-0053B435B2F0}"/>
              </a:ext>
            </a:extLst>
          </p:cNvPr>
          <p:cNvSpPr/>
          <p:nvPr userDrawn="1"/>
        </p:nvSpPr>
        <p:spPr>
          <a:xfrm>
            <a:off x="-1" y="1"/>
            <a:ext cx="8410576" cy="16636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85C500-32D6-4DB3-9599-E97D9C0934DC}"/>
              </a:ext>
            </a:extLst>
          </p:cNvPr>
          <p:cNvSpPr/>
          <p:nvPr userDrawn="1"/>
        </p:nvSpPr>
        <p:spPr>
          <a:xfrm>
            <a:off x="-1" y="1"/>
            <a:ext cx="12192000" cy="390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6C3C8242-237B-418B-8589-66CD266D4F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00" y="414000"/>
            <a:ext cx="3137061" cy="1017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2868" y="2786059"/>
            <a:ext cx="5164733" cy="565246"/>
          </a:xfrm>
          <a:solidFill>
            <a:schemeClr val="accent1"/>
          </a:solidFill>
        </p:spPr>
        <p:txBody>
          <a:bodyPr vert="horz" lIns="144000" tIns="36000" rIns="0" bIns="0" rtlCol="0" anchor="ctr" anchorCtr="0">
            <a:noAutofit/>
          </a:bodyPr>
          <a:lstStyle>
            <a:lvl1pPr>
              <a:defRPr lang="en-US" sz="390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Title line 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F99FBB1-14EF-4CF6-B8D0-BB40ED511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2868" y="3339025"/>
            <a:ext cx="4866283" cy="565246"/>
          </a:xfrm>
          <a:solidFill>
            <a:schemeClr val="accent1"/>
          </a:solidFill>
        </p:spPr>
        <p:txBody>
          <a:bodyPr vert="horz" lIns="144000" tIns="36000" rIns="0" bIns="0" rtlCol="0" anchor="ctr" anchorCtr="0">
            <a:noAutofit/>
          </a:bodyPr>
          <a:lstStyle>
            <a:lvl1pPr>
              <a:defRPr lang="en-US" sz="39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Title line 2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2D1BBBA-5B66-4F19-BC9B-28F30BDC06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2868" y="5768770"/>
            <a:ext cx="6577607" cy="391121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2000"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Conference/meeting title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F2DEBA6B-B24B-4283-970E-E9CA09F43E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2868" y="3891990"/>
            <a:ext cx="3905250" cy="565246"/>
          </a:xfrm>
          <a:solidFill>
            <a:schemeClr val="accent1"/>
          </a:solidFill>
        </p:spPr>
        <p:txBody>
          <a:bodyPr vert="horz" lIns="144000" tIns="36000" rIns="0" bIns="0" rtlCol="0" anchor="ctr" anchorCtr="0">
            <a:noAutofit/>
          </a:bodyPr>
          <a:lstStyle>
            <a:lvl1pPr>
              <a:defRPr lang="en-US" sz="39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Title line 3 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12857FF-76B1-47E3-8B6F-552BA78E17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868" y="5106444"/>
            <a:ext cx="2953345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firstname.surname@ndph.ox.ac.uk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E4FA23FE-CBCB-42A4-89BB-11FF0F58F8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2868" y="5353547"/>
            <a:ext cx="1281707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0C30F047-5E5D-4B53-9CE3-C52A1D4F0F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2150" y="4630251"/>
            <a:ext cx="3191469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65023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Presented by </a:t>
            </a:r>
            <a:r>
              <a:rPr lang="en-US" dirty="0"/>
              <a:t>[Presenter name here]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0C30F047-5E5D-4B53-9CE3-C52A1D4F0F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2867" y="4868347"/>
            <a:ext cx="3191469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65023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[Job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12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B937A8-F8DF-4646-AA96-8912A31DB8F4}"/>
              </a:ext>
            </a:extLst>
          </p:cNvPr>
          <p:cNvGrpSpPr/>
          <p:nvPr userDrawn="1"/>
        </p:nvGrpSpPr>
        <p:grpSpPr>
          <a:xfrm>
            <a:off x="12307022" y="-10047"/>
            <a:ext cx="2516261" cy="3696222"/>
            <a:chOff x="13127489" y="-14288"/>
            <a:chExt cx="2684011" cy="525684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B51882A-F5DF-4582-9323-35FCAEBBB228}"/>
                </a:ext>
              </a:extLst>
            </p:cNvPr>
            <p:cNvSpPr/>
            <p:nvPr/>
          </p:nvSpPr>
          <p:spPr>
            <a:xfrm>
              <a:off x="13403263" y="-14288"/>
              <a:ext cx="2408237" cy="52568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l"/>
              <a:r>
                <a:rPr lang="en-GB" sz="1600" dirty="0"/>
                <a:t>To adjust the slide number total: </a:t>
              </a:r>
            </a:p>
            <a:p>
              <a:pPr marL="142875" indent="-142875" algn="l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GB" sz="1600" dirty="0"/>
                <a:t>Select the “View” tab from the top ribbon</a:t>
              </a:r>
            </a:p>
            <a:p>
              <a:pPr marL="142875" indent="-142875" algn="l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GB" sz="1600" dirty="0"/>
                <a:t>Then select </a:t>
              </a:r>
              <a:br>
                <a:rPr lang="en-GB" sz="1600" dirty="0"/>
              </a:br>
              <a:r>
                <a:rPr lang="en-GB" sz="1600" dirty="0"/>
                <a:t>“Slide Master”</a:t>
              </a:r>
            </a:p>
            <a:p>
              <a:pPr marL="142875" indent="-142875" algn="l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US" sz="1600" dirty="0"/>
                <a:t>Go to the top master slide and you will be able to edit it there. </a:t>
              </a:r>
              <a:r>
                <a:rPr lang="en-US" sz="1400" dirty="0"/>
                <a:t>(All the other slides </a:t>
              </a:r>
              <a:br>
                <a:rPr lang="en-US" sz="1400" dirty="0"/>
              </a:br>
              <a:r>
                <a:rPr lang="en-US" sz="1400" dirty="0"/>
                <a:t>will then update automatically.)</a:t>
              </a:r>
              <a:endParaRPr lang="en-GB" sz="1600" dirty="0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1F9A096F-D458-4FBE-B084-AB71DBA16CD7}"/>
                </a:ext>
              </a:extLst>
            </p:cNvPr>
            <p:cNvSpPr/>
            <p:nvPr/>
          </p:nvSpPr>
          <p:spPr>
            <a:xfrm rot="16200000" flipH="1">
              <a:off x="12992608" y="335983"/>
              <a:ext cx="545535" cy="27577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279E0CE-82D6-4E62-B846-C54F3C852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02188" y="234170"/>
            <a:ext cx="183356" cy="198040"/>
          </a:xfrm>
          <a:prstGeom prst="rect">
            <a:avLst/>
          </a:prstGeom>
        </p:spPr>
        <p:txBody>
          <a:bodyPr/>
          <a:lstStyle/>
          <a:p>
            <a:fld id="{9531C42D-C051-44A0-B77F-838FCEDD279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413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BCA4533-F87A-4339-91B7-5EEEA16394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138" y="5860999"/>
            <a:ext cx="2906862" cy="99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4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(w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8349" y="2721600"/>
            <a:ext cx="4403640" cy="26035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C9538-DDE9-4B80-90FF-B4DEF2E939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02188" y="234170"/>
            <a:ext cx="219969" cy="198040"/>
          </a:xfrm>
          <a:prstGeom prst="rect">
            <a:avLst/>
          </a:prstGeom>
        </p:spPr>
        <p:txBody>
          <a:bodyPr/>
          <a:lstStyle/>
          <a:p>
            <a:fld id="{9531C42D-C051-44A0-B77F-838FCEDD279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8E7E023-9653-4357-9B9D-849F688DE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8349" y="923400"/>
            <a:ext cx="4403640" cy="148610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2B640DD-B068-4B6B-9AA5-4096711B6B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425955"/>
            <a:ext cx="6596808" cy="6432046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D9C6869-8BA0-4B7D-BAA3-8C252A20F7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138" y="5860999"/>
            <a:ext cx="2906862" cy="99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Slide (w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750" y="2756694"/>
            <a:ext cx="4907280" cy="30565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E54BFF5-9CAE-4296-8620-C84ADF5416E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2808005"/>
            <a:ext cx="1382614" cy="1035981"/>
          </a:xfrm>
        </p:spPr>
        <p:txBody>
          <a:bodyPr anchor="ctr" anchorCtr="0"/>
          <a:lstStyle>
            <a:lvl1pPr algn="ctr">
              <a:defRPr sz="700"/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535C71-C4A7-4CA6-86DF-E99829C0BC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32192" y="2756694"/>
            <a:ext cx="4089797" cy="1138604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0950" b="1"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#%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B6E89A-14C9-4FE6-830A-74E47900F5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4059002"/>
            <a:ext cx="5525989" cy="710256"/>
          </a:xfrm>
        </p:spPr>
        <p:txBody>
          <a:bodyPr/>
          <a:lstStyle>
            <a:lvl1pPr algn="ctr">
              <a:lnSpc>
                <a:spcPts val="2200"/>
              </a:lnSpc>
              <a:defRPr sz="2150">
                <a:solidFill>
                  <a:schemeClr val="tx1"/>
                </a:solidFill>
                <a:latin typeface="Mulish Medium" pitchFamily="2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Sample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1A6F28-5A0E-4B38-953F-D8D6922AAF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C3FB08D-C02D-4782-B2F8-84B19E8BD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138" y="5860999"/>
            <a:ext cx="2906862" cy="99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5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D05446AF-467B-4A85-B4DE-8A446BB05AF5}"/>
              </a:ext>
            </a:extLst>
          </p:cNvPr>
          <p:cNvSpPr/>
          <p:nvPr userDrawn="1"/>
        </p:nvSpPr>
        <p:spPr>
          <a:xfrm>
            <a:off x="428" y="1"/>
            <a:ext cx="8398259" cy="1258006"/>
          </a:xfrm>
          <a:custGeom>
            <a:avLst/>
            <a:gdLst/>
            <a:ahLst/>
            <a:cxnLst/>
            <a:rect l="l" t="t" r="r" b="b"/>
            <a:pathLst>
              <a:path w="13849350" h="2074545">
                <a:moveTo>
                  <a:pt x="13849138" y="0"/>
                </a:moveTo>
                <a:lnTo>
                  <a:pt x="0" y="0"/>
                </a:lnTo>
                <a:lnTo>
                  <a:pt x="0" y="2074345"/>
                </a:lnTo>
                <a:lnTo>
                  <a:pt x="13849138" y="2074345"/>
                </a:lnTo>
                <a:lnTo>
                  <a:pt x="13849138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324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687" y="1764200"/>
            <a:ext cx="10656888" cy="4236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C9538-DDE9-4B80-90FF-B4DEF2E939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02188" y="234170"/>
            <a:ext cx="219969" cy="198040"/>
          </a:xfrm>
          <a:prstGeom prst="rect">
            <a:avLst/>
          </a:prstGeom>
        </p:spPr>
        <p:txBody>
          <a:bodyPr/>
          <a:lstStyle/>
          <a:p>
            <a:fld id="{9531C42D-C051-44A0-B77F-838FCEDD279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8E7E023-9653-4357-9B9D-849F688DE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7" y="394110"/>
            <a:ext cx="7055926" cy="535039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3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Bar (w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D05446AF-467B-4A85-B4DE-8A446BB05AF5}"/>
              </a:ext>
            </a:extLst>
          </p:cNvPr>
          <p:cNvSpPr/>
          <p:nvPr userDrawn="1"/>
        </p:nvSpPr>
        <p:spPr>
          <a:xfrm>
            <a:off x="428" y="1"/>
            <a:ext cx="8398259" cy="1258006"/>
          </a:xfrm>
          <a:custGeom>
            <a:avLst/>
            <a:gdLst/>
            <a:ahLst/>
            <a:cxnLst/>
            <a:rect l="l" t="t" r="r" b="b"/>
            <a:pathLst>
              <a:path w="13849350" h="2074545">
                <a:moveTo>
                  <a:pt x="13849138" y="0"/>
                </a:moveTo>
                <a:lnTo>
                  <a:pt x="0" y="0"/>
                </a:lnTo>
                <a:lnTo>
                  <a:pt x="0" y="2074345"/>
                </a:lnTo>
                <a:lnTo>
                  <a:pt x="13849138" y="2074345"/>
                </a:lnTo>
                <a:lnTo>
                  <a:pt x="13849138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324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687" y="1764200"/>
            <a:ext cx="10656888" cy="4236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C9538-DDE9-4B80-90FF-B4DEF2E939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02188" y="234170"/>
            <a:ext cx="219969" cy="198040"/>
          </a:xfrm>
          <a:prstGeom prst="rect">
            <a:avLst/>
          </a:prstGeom>
        </p:spPr>
        <p:txBody>
          <a:bodyPr/>
          <a:lstStyle/>
          <a:p>
            <a:fld id="{9531C42D-C051-44A0-B77F-838FCEDD279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8E7E023-9653-4357-9B9D-849F688DE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7" y="394110"/>
            <a:ext cx="7055926" cy="535039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34760AD-70A4-46DA-A109-4E6713C9E2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138" y="5860999"/>
            <a:ext cx="2906862" cy="99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7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91D6E155-A195-4271-9259-5FCA524D8D10}"/>
              </a:ext>
            </a:extLst>
          </p:cNvPr>
          <p:cNvSpPr/>
          <p:nvPr userDrawn="1"/>
        </p:nvSpPr>
        <p:spPr>
          <a:xfrm>
            <a:off x="428" y="1"/>
            <a:ext cx="8398259" cy="1702371"/>
          </a:xfrm>
          <a:custGeom>
            <a:avLst/>
            <a:gdLst/>
            <a:ahLst/>
            <a:cxnLst/>
            <a:rect l="l" t="t" r="r" b="b"/>
            <a:pathLst>
              <a:path w="13849350" h="2807335">
                <a:moveTo>
                  <a:pt x="13849138" y="0"/>
                </a:moveTo>
                <a:lnTo>
                  <a:pt x="0" y="0"/>
                </a:lnTo>
                <a:lnTo>
                  <a:pt x="0" y="2807307"/>
                </a:lnTo>
                <a:lnTo>
                  <a:pt x="13849138" y="2807307"/>
                </a:lnTo>
                <a:lnTo>
                  <a:pt x="13849138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324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687" y="2133239"/>
            <a:ext cx="10656888" cy="4236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C9538-DDE9-4B80-90FF-B4DEF2E939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02188" y="234170"/>
            <a:ext cx="219969" cy="198040"/>
          </a:xfrm>
          <a:prstGeom prst="rect">
            <a:avLst/>
          </a:prstGeom>
        </p:spPr>
        <p:txBody>
          <a:bodyPr/>
          <a:lstStyle/>
          <a:p>
            <a:fld id="{9531C42D-C051-44A0-B77F-838FCEDD279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8E7E023-9653-4357-9B9D-849F688DE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7" y="394110"/>
            <a:ext cx="7055926" cy="1082265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60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Bar (w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91D6E155-A195-4271-9259-5FCA524D8D10}"/>
              </a:ext>
            </a:extLst>
          </p:cNvPr>
          <p:cNvSpPr/>
          <p:nvPr userDrawn="1"/>
        </p:nvSpPr>
        <p:spPr>
          <a:xfrm>
            <a:off x="428" y="1"/>
            <a:ext cx="8398259" cy="1702371"/>
          </a:xfrm>
          <a:custGeom>
            <a:avLst/>
            <a:gdLst/>
            <a:ahLst/>
            <a:cxnLst/>
            <a:rect l="l" t="t" r="r" b="b"/>
            <a:pathLst>
              <a:path w="13849350" h="2807335">
                <a:moveTo>
                  <a:pt x="13849138" y="0"/>
                </a:moveTo>
                <a:lnTo>
                  <a:pt x="0" y="0"/>
                </a:lnTo>
                <a:lnTo>
                  <a:pt x="0" y="2807307"/>
                </a:lnTo>
                <a:lnTo>
                  <a:pt x="13849138" y="2807307"/>
                </a:lnTo>
                <a:lnTo>
                  <a:pt x="13849138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324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687" y="2133239"/>
            <a:ext cx="10656888" cy="37277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C9538-DDE9-4B80-90FF-B4DEF2E939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02188" y="234170"/>
            <a:ext cx="219969" cy="198040"/>
          </a:xfrm>
          <a:prstGeom prst="rect">
            <a:avLst/>
          </a:prstGeom>
        </p:spPr>
        <p:txBody>
          <a:bodyPr/>
          <a:lstStyle/>
          <a:p>
            <a:fld id="{9531C42D-C051-44A0-B77F-838FCEDD279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8E7E023-9653-4357-9B9D-849F688DE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7" y="394110"/>
            <a:ext cx="7055926" cy="1082265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E47C78F-1838-47AE-98BD-C7E4A4179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138" y="5860999"/>
            <a:ext cx="2906862" cy="99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6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5663-58E2-40B9-8CFF-1FA1AB5A9A7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05/12/2025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C65-B50D-4F7F-8164-566FA705FCE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2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37B7-2751-4F6E-8968-C049F37812D9}" type="datetime1">
              <a:rPr lang="en-GB" smtClean="0"/>
              <a:t>05/12/2025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8473-D26B-4957-BC80-9687FEA828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489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D65CA0A-5BCA-4726-A1D7-A8825BEAD03D}"/>
              </a:ext>
            </a:extLst>
          </p:cNvPr>
          <p:cNvSpPr/>
          <p:nvPr userDrawn="1"/>
        </p:nvSpPr>
        <p:spPr>
          <a:xfrm>
            <a:off x="10629901" y="154305"/>
            <a:ext cx="15621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E9BBD69-57BD-44B5-9365-AFC55B5DE69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78619"/>
            <a:ext cx="12192000" cy="6478588"/>
          </a:xfrm>
          <a:custGeom>
            <a:avLst/>
            <a:gdLst>
              <a:gd name="connsiteX0" fmla="*/ 16779240 w 24384000"/>
              <a:gd name="connsiteY0" fmla="*/ 0 h 12957175"/>
              <a:gd name="connsiteX1" fmla="*/ 24384000 w 24384000"/>
              <a:gd name="connsiteY1" fmla="*/ 0 h 12957175"/>
              <a:gd name="connsiteX2" fmla="*/ 24384000 w 24384000"/>
              <a:gd name="connsiteY2" fmla="*/ 12957175 h 12957175"/>
              <a:gd name="connsiteX3" fmla="*/ 0 w 24384000"/>
              <a:gd name="connsiteY3" fmla="*/ 12957175 h 12957175"/>
              <a:gd name="connsiteX4" fmla="*/ 0 w 24384000"/>
              <a:gd name="connsiteY4" fmla="*/ 2582862 h 12957175"/>
              <a:gd name="connsiteX5" fmla="*/ 16779240 w 24384000"/>
              <a:gd name="connsiteY5" fmla="*/ 2582862 h 129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4000" h="12957175">
                <a:moveTo>
                  <a:pt x="16779240" y="0"/>
                </a:moveTo>
                <a:lnTo>
                  <a:pt x="24384000" y="0"/>
                </a:lnTo>
                <a:lnTo>
                  <a:pt x="24384000" y="12957175"/>
                </a:lnTo>
                <a:lnTo>
                  <a:pt x="0" y="12957175"/>
                </a:lnTo>
                <a:lnTo>
                  <a:pt x="0" y="2582862"/>
                </a:lnTo>
                <a:lnTo>
                  <a:pt x="16779240" y="2582862"/>
                </a:lnTo>
                <a:close/>
              </a:path>
            </a:pathLst>
          </a:custGeom>
        </p:spPr>
        <p:txBody>
          <a:bodyPr wrap="square" bIns="216000" anchor="b" anchorCtr="0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2868" y="2786059"/>
            <a:ext cx="5164733" cy="565246"/>
          </a:xfrm>
          <a:solidFill>
            <a:schemeClr val="bg1"/>
          </a:solidFill>
        </p:spPr>
        <p:txBody>
          <a:bodyPr vert="horz" lIns="144000" tIns="36000" rIns="0" bIns="0" rtlCol="0" anchor="ctr" anchorCtr="0">
            <a:noAutofit/>
          </a:bodyPr>
          <a:lstStyle>
            <a:lvl1pPr>
              <a:defRPr lang="en-US" sz="3900" dirty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Title line 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F99FBB1-14EF-4CF6-B8D0-BB40ED511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2868" y="3339025"/>
            <a:ext cx="4866283" cy="565246"/>
          </a:xfrm>
          <a:solidFill>
            <a:schemeClr val="bg1"/>
          </a:solidFill>
        </p:spPr>
        <p:txBody>
          <a:bodyPr vert="horz" lIns="144000" tIns="36000" rIns="0" bIns="0" rtlCol="0" anchor="ctr" anchorCtr="0">
            <a:noAutofit/>
          </a:bodyPr>
          <a:lstStyle>
            <a:lvl1pPr>
              <a:defRPr lang="en-US" sz="3900" b="1" dirty="0" smtClean="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Title line 2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2D1BBBA-5B66-4F19-BC9B-28F30BDC06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2868" y="5768770"/>
            <a:ext cx="6577607" cy="391121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2000"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Conference/meeting title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12857FF-76B1-47E3-8B6F-552BA78E17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868" y="5106444"/>
            <a:ext cx="2953345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firstname.surname@ndph.ox.ac.uk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E4FA23FE-CBCB-42A4-89BB-11FF0F58F8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2868" y="5353547"/>
            <a:ext cx="1281707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F2DEBA6B-B24B-4283-970E-E9CA09F43E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2868" y="3891990"/>
            <a:ext cx="3905250" cy="565246"/>
          </a:xfrm>
          <a:solidFill>
            <a:schemeClr val="bg1"/>
          </a:solidFill>
        </p:spPr>
        <p:txBody>
          <a:bodyPr vert="horz" lIns="144000" tIns="36000" rIns="0" bIns="0" rtlCol="0" anchor="ctr" anchorCtr="0">
            <a:noAutofit/>
          </a:bodyPr>
          <a:lstStyle>
            <a:lvl1pPr>
              <a:defRPr lang="en-US" sz="3900" b="1" dirty="0" smtClean="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Title line 3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D71181-5939-45BA-B8B6-1EFDAD7F9863}"/>
              </a:ext>
            </a:extLst>
          </p:cNvPr>
          <p:cNvGrpSpPr/>
          <p:nvPr userDrawn="1"/>
        </p:nvGrpSpPr>
        <p:grpSpPr>
          <a:xfrm>
            <a:off x="-3155842" y="2632752"/>
            <a:ext cx="3120386" cy="1592496"/>
            <a:chOff x="-6311684" y="4598988"/>
            <a:chExt cx="6240771" cy="318499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4196AC0-FA60-490E-815F-CA859F41ED01}"/>
                </a:ext>
              </a:extLst>
            </p:cNvPr>
            <p:cNvSpPr/>
            <p:nvPr/>
          </p:nvSpPr>
          <p:spPr>
            <a:xfrm>
              <a:off x="-6311684" y="4598988"/>
              <a:ext cx="5729649" cy="31849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The pattern may be replaced by an image, if preferred. When replacing the cover image, don't forget to </a:t>
              </a:r>
              <a:br>
                <a:rPr lang="en-US" sz="1600" dirty="0"/>
              </a:br>
              <a:r>
                <a:rPr lang="en-US" sz="1600" dirty="0"/>
                <a:t>"send to back"</a:t>
              </a:r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FE3DF186-0A41-4EBC-B599-3AB017EC6EED}"/>
                </a:ext>
              </a:extLst>
            </p:cNvPr>
            <p:cNvSpPr/>
            <p:nvPr/>
          </p:nvSpPr>
          <p:spPr>
            <a:xfrm rot="5400000">
              <a:off x="-713030" y="5932945"/>
              <a:ext cx="767158" cy="51707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</p:grp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C30F047-5E5D-4B53-9CE3-C52A1D4F0F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2150" y="4630251"/>
            <a:ext cx="3191469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65023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Presented by </a:t>
            </a:r>
            <a:r>
              <a:rPr lang="en-US" dirty="0"/>
              <a:t>[Presenter name here]</a:t>
            </a:r>
          </a:p>
        </p:txBody>
      </p:sp>
      <p:pic>
        <p:nvPicPr>
          <p:cNvPr id="15" name="Picture 14" descr="Logo&#10;&#10;Description automatically generated with medium confidence">
            <a:extLst>
              <a:ext uri="{FF2B5EF4-FFF2-40B4-BE49-F238E27FC236}">
                <a16:creationId xmlns:a16="http://schemas.microsoft.com/office/drawing/2014/main" id="{C85646DA-D0DE-4A98-A076-62B067D911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50" y="414585"/>
            <a:ext cx="3138649" cy="1017640"/>
          </a:xfrm>
          <a:prstGeom prst="rect">
            <a:avLst/>
          </a:prstGeom>
        </p:spPr>
      </p:pic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0C30F047-5E5D-4B53-9CE3-C52A1D4F0F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2867" y="4868347"/>
            <a:ext cx="3191469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65023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[Job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2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D65CA0A-5BCA-4726-A1D7-A8825BEAD03D}"/>
              </a:ext>
            </a:extLst>
          </p:cNvPr>
          <p:cNvSpPr/>
          <p:nvPr userDrawn="1"/>
        </p:nvSpPr>
        <p:spPr>
          <a:xfrm>
            <a:off x="10629901" y="154305"/>
            <a:ext cx="15621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74F2C7A5-F7B2-4269-9A9C-89879931CB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"/>
          <a:stretch>
            <a:fillRect/>
          </a:stretch>
        </p:blipFill>
        <p:spPr>
          <a:xfrm>
            <a:off x="0" y="0"/>
            <a:ext cx="12197907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3BBA69A-5A4D-4B4C-B85C-0053B435B2F0}"/>
              </a:ext>
            </a:extLst>
          </p:cNvPr>
          <p:cNvSpPr/>
          <p:nvPr userDrawn="1"/>
        </p:nvSpPr>
        <p:spPr>
          <a:xfrm>
            <a:off x="-1" y="1"/>
            <a:ext cx="8410576" cy="16636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85C500-32D6-4DB3-9599-E97D9C0934DC}"/>
              </a:ext>
            </a:extLst>
          </p:cNvPr>
          <p:cNvSpPr/>
          <p:nvPr userDrawn="1"/>
        </p:nvSpPr>
        <p:spPr>
          <a:xfrm>
            <a:off x="-1" y="1"/>
            <a:ext cx="12192000" cy="390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6C3C8242-237B-418B-8589-66CD266D4F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00" y="414000"/>
            <a:ext cx="3137061" cy="1017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2868" y="2786059"/>
            <a:ext cx="5164733" cy="565246"/>
          </a:xfrm>
          <a:solidFill>
            <a:schemeClr val="accent1"/>
          </a:solidFill>
        </p:spPr>
        <p:txBody>
          <a:bodyPr vert="horz" lIns="144000" tIns="36000" rIns="0" bIns="0" rtlCol="0" anchor="ctr" anchorCtr="0">
            <a:noAutofit/>
          </a:bodyPr>
          <a:lstStyle>
            <a:lvl1pPr>
              <a:defRPr lang="en-US" sz="390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Title line 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F99FBB1-14EF-4CF6-B8D0-BB40ED511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2868" y="3339025"/>
            <a:ext cx="4866283" cy="565246"/>
          </a:xfrm>
          <a:solidFill>
            <a:schemeClr val="accent1"/>
          </a:solidFill>
        </p:spPr>
        <p:txBody>
          <a:bodyPr vert="horz" lIns="144000" tIns="36000" rIns="0" bIns="0" rtlCol="0" anchor="ctr" anchorCtr="0">
            <a:noAutofit/>
          </a:bodyPr>
          <a:lstStyle>
            <a:lvl1pPr>
              <a:defRPr lang="en-US" sz="39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Title line 2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2D1BBBA-5B66-4F19-BC9B-28F30BDC06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2868" y="5768770"/>
            <a:ext cx="6577607" cy="391121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2000"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Conference/meeting title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F2DEBA6B-B24B-4283-970E-E9CA09F43E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2868" y="3891990"/>
            <a:ext cx="3905250" cy="565246"/>
          </a:xfrm>
          <a:solidFill>
            <a:schemeClr val="accent1"/>
          </a:solidFill>
        </p:spPr>
        <p:txBody>
          <a:bodyPr vert="horz" lIns="144000" tIns="36000" rIns="0" bIns="0" rtlCol="0" anchor="ctr" anchorCtr="0">
            <a:noAutofit/>
          </a:bodyPr>
          <a:lstStyle>
            <a:lvl1pPr>
              <a:defRPr lang="en-US" sz="39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Title line 3 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12857FF-76B1-47E3-8B6F-552BA78E17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868" y="5106444"/>
            <a:ext cx="2953345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firstname.surname@ndph.ox.ac.uk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E4FA23FE-CBCB-42A4-89BB-11FF0F58F8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2868" y="5353547"/>
            <a:ext cx="1281707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0C30F047-5E5D-4B53-9CE3-C52A1D4F0F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2150" y="4630251"/>
            <a:ext cx="3191469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65023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Presented by </a:t>
            </a:r>
            <a:r>
              <a:rPr lang="en-US" dirty="0"/>
              <a:t>[Presenter name here]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0C30F047-5E5D-4B53-9CE3-C52A1D4F0F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2867" y="4868347"/>
            <a:ext cx="3191469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65023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[Job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6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D65CA0A-5BCA-4726-A1D7-A8825BEAD03D}"/>
              </a:ext>
            </a:extLst>
          </p:cNvPr>
          <p:cNvSpPr/>
          <p:nvPr userDrawn="1"/>
        </p:nvSpPr>
        <p:spPr>
          <a:xfrm>
            <a:off x="10629901" y="154305"/>
            <a:ext cx="15621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23" name="Picture 22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184988CC-25AD-400F-A4A2-B3A8DED88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"/>
          <a:stretch>
            <a:fillRect/>
          </a:stretch>
        </p:blipFill>
        <p:spPr>
          <a:xfrm>
            <a:off x="0" y="0"/>
            <a:ext cx="12197907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3BBA69A-5A4D-4B4C-B85C-0053B435B2F0}"/>
              </a:ext>
            </a:extLst>
          </p:cNvPr>
          <p:cNvSpPr/>
          <p:nvPr userDrawn="1"/>
        </p:nvSpPr>
        <p:spPr>
          <a:xfrm>
            <a:off x="-1" y="1"/>
            <a:ext cx="8410576" cy="16636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85C500-32D6-4DB3-9599-E97D9C0934DC}"/>
              </a:ext>
            </a:extLst>
          </p:cNvPr>
          <p:cNvSpPr/>
          <p:nvPr userDrawn="1"/>
        </p:nvSpPr>
        <p:spPr>
          <a:xfrm>
            <a:off x="-1" y="1"/>
            <a:ext cx="12192000" cy="390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6C3C8242-237B-418B-8589-66CD266D4F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00" y="414000"/>
            <a:ext cx="3137061" cy="1017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2868" y="2786059"/>
            <a:ext cx="5164733" cy="565246"/>
          </a:xfrm>
          <a:solidFill>
            <a:schemeClr val="accent1"/>
          </a:solidFill>
        </p:spPr>
        <p:txBody>
          <a:bodyPr vert="horz" lIns="144000" tIns="36000" rIns="0" bIns="0" rtlCol="0" anchor="ctr" anchorCtr="0">
            <a:noAutofit/>
          </a:bodyPr>
          <a:lstStyle>
            <a:lvl1pPr>
              <a:defRPr lang="en-US" sz="390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Title line 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F99FBB1-14EF-4CF6-B8D0-BB40ED511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2868" y="3339025"/>
            <a:ext cx="4866283" cy="565246"/>
          </a:xfrm>
          <a:solidFill>
            <a:schemeClr val="accent1"/>
          </a:solidFill>
        </p:spPr>
        <p:txBody>
          <a:bodyPr vert="horz" lIns="144000" tIns="36000" rIns="0" bIns="0" rtlCol="0" anchor="ctr" anchorCtr="0">
            <a:noAutofit/>
          </a:bodyPr>
          <a:lstStyle>
            <a:lvl1pPr>
              <a:defRPr lang="en-US" sz="39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Title line 2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2D1BBBA-5B66-4F19-BC9B-28F30BDC06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2868" y="5768770"/>
            <a:ext cx="6577607" cy="391121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2000"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Conference/meeting title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F2DEBA6B-B24B-4283-970E-E9CA09F43E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2868" y="3891990"/>
            <a:ext cx="3905250" cy="565246"/>
          </a:xfrm>
          <a:solidFill>
            <a:schemeClr val="accent1"/>
          </a:solidFill>
        </p:spPr>
        <p:txBody>
          <a:bodyPr vert="horz" lIns="144000" tIns="36000" rIns="0" bIns="0" rtlCol="0" anchor="ctr" anchorCtr="0">
            <a:noAutofit/>
          </a:bodyPr>
          <a:lstStyle>
            <a:lvl1pPr>
              <a:defRPr lang="en-US" sz="39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Title line 3 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12857FF-76B1-47E3-8B6F-552BA78E17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868" y="5106444"/>
            <a:ext cx="2953345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firstname.surname@ndph.ox.ac.uk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E4FA23FE-CBCB-42A4-89BB-11FF0F58F8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2868" y="5353547"/>
            <a:ext cx="1281707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0C30F047-5E5D-4B53-9CE3-C52A1D4F0F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2150" y="4630251"/>
            <a:ext cx="3191469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65023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Presented by </a:t>
            </a:r>
            <a:r>
              <a:rPr lang="en-US" dirty="0"/>
              <a:t>[Presenter name here]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0C30F047-5E5D-4B53-9CE3-C52A1D4F0F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2867" y="4868347"/>
            <a:ext cx="3191469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65023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[Job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5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D65CA0A-5BCA-4726-A1D7-A8825BEAD03D}"/>
              </a:ext>
            </a:extLst>
          </p:cNvPr>
          <p:cNvSpPr/>
          <p:nvPr userDrawn="1"/>
        </p:nvSpPr>
        <p:spPr>
          <a:xfrm>
            <a:off x="10629901" y="154305"/>
            <a:ext cx="15621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D5A62C1D-3C3A-462F-A13E-AF3E276A7F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"/>
          <a:stretch>
            <a:fillRect/>
          </a:stretch>
        </p:blipFill>
        <p:spPr>
          <a:xfrm>
            <a:off x="0" y="0"/>
            <a:ext cx="12197907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3BBA69A-5A4D-4B4C-B85C-0053B435B2F0}"/>
              </a:ext>
            </a:extLst>
          </p:cNvPr>
          <p:cNvSpPr/>
          <p:nvPr userDrawn="1"/>
        </p:nvSpPr>
        <p:spPr>
          <a:xfrm>
            <a:off x="-1" y="1"/>
            <a:ext cx="8410576" cy="16636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85C500-32D6-4DB3-9599-E97D9C0934DC}"/>
              </a:ext>
            </a:extLst>
          </p:cNvPr>
          <p:cNvSpPr/>
          <p:nvPr userDrawn="1"/>
        </p:nvSpPr>
        <p:spPr>
          <a:xfrm>
            <a:off x="-1" y="1"/>
            <a:ext cx="12192000" cy="390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6C3C8242-237B-418B-8589-66CD266D4F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00" y="414000"/>
            <a:ext cx="3137061" cy="1017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2868" y="2786059"/>
            <a:ext cx="5164733" cy="565246"/>
          </a:xfrm>
          <a:solidFill>
            <a:schemeClr val="accent1"/>
          </a:solidFill>
        </p:spPr>
        <p:txBody>
          <a:bodyPr vert="horz" lIns="144000" tIns="36000" rIns="0" bIns="0" rtlCol="0" anchor="ctr" anchorCtr="0">
            <a:noAutofit/>
          </a:bodyPr>
          <a:lstStyle>
            <a:lvl1pPr>
              <a:defRPr lang="en-US" sz="390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Title line 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F99FBB1-14EF-4CF6-B8D0-BB40ED511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2868" y="3339025"/>
            <a:ext cx="4866283" cy="565246"/>
          </a:xfrm>
          <a:solidFill>
            <a:schemeClr val="accent1"/>
          </a:solidFill>
        </p:spPr>
        <p:txBody>
          <a:bodyPr vert="horz" lIns="144000" tIns="36000" rIns="0" bIns="0" rtlCol="0" anchor="ctr" anchorCtr="0">
            <a:noAutofit/>
          </a:bodyPr>
          <a:lstStyle>
            <a:lvl1pPr>
              <a:defRPr lang="en-US" sz="39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Title line 2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2D1BBBA-5B66-4F19-BC9B-28F30BDC06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2868" y="5768770"/>
            <a:ext cx="6577607" cy="391121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2000"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Conference/meeting title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F2DEBA6B-B24B-4283-970E-E9CA09F43E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2868" y="3891990"/>
            <a:ext cx="3905250" cy="565246"/>
          </a:xfrm>
          <a:solidFill>
            <a:schemeClr val="accent1"/>
          </a:solidFill>
        </p:spPr>
        <p:txBody>
          <a:bodyPr vert="horz" lIns="144000" tIns="36000" rIns="0" bIns="0" rtlCol="0" anchor="ctr" anchorCtr="0">
            <a:noAutofit/>
          </a:bodyPr>
          <a:lstStyle>
            <a:lvl1pPr>
              <a:defRPr lang="en-US" sz="39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Title line 3 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12857FF-76B1-47E3-8B6F-552BA78E17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868" y="5106444"/>
            <a:ext cx="2953345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firstname.surname@ndph.ox.ac.uk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E4FA23FE-CBCB-42A4-89BB-11FF0F58F8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2868" y="5353547"/>
            <a:ext cx="1281707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0C30F047-5E5D-4B53-9CE3-C52A1D4F0F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2150" y="4630251"/>
            <a:ext cx="3191469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65023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Presented by </a:t>
            </a:r>
            <a:r>
              <a:rPr lang="en-US" dirty="0"/>
              <a:t>[Presenter name here]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0C30F047-5E5D-4B53-9CE3-C52A1D4F0F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2867" y="4868347"/>
            <a:ext cx="3191469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65023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[Job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3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D65CA0A-5BCA-4726-A1D7-A8825BEAD03D}"/>
              </a:ext>
            </a:extLst>
          </p:cNvPr>
          <p:cNvSpPr/>
          <p:nvPr userDrawn="1"/>
        </p:nvSpPr>
        <p:spPr>
          <a:xfrm>
            <a:off x="10629901" y="154305"/>
            <a:ext cx="15621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77951D43-B410-4C70-BDB7-E0A352168E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"/>
          <a:stretch>
            <a:fillRect/>
          </a:stretch>
        </p:blipFill>
        <p:spPr>
          <a:xfrm>
            <a:off x="0" y="0"/>
            <a:ext cx="12197907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3BBA69A-5A4D-4B4C-B85C-0053B435B2F0}"/>
              </a:ext>
            </a:extLst>
          </p:cNvPr>
          <p:cNvSpPr/>
          <p:nvPr userDrawn="1"/>
        </p:nvSpPr>
        <p:spPr>
          <a:xfrm>
            <a:off x="-1" y="1"/>
            <a:ext cx="8410576" cy="16636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85C500-32D6-4DB3-9599-E97D9C0934DC}"/>
              </a:ext>
            </a:extLst>
          </p:cNvPr>
          <p:cNvSpPr/>
          <p:nvPr userDrawn="1"/>
        </p:nvSpPr>
        <p:spPr>
          <a:xfrm>
            <a:off x="-1" y="1"/>
            <a:ext cx="12192000" cy="390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6C3C8242-237B-418B-8589-66CD266D4F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00" y="414000"/>
            <a:ext cx="3137061" cy="1017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2868" y="2786059"/>
            <a:ext cx="5164733" cy="565246"/>
          </a:xfrm>
          <a:solidFill>
            <a:schemeClr val="accent1"/>
          </a:solidFill>
        </p:spPr>
        <p:txBody>
          <a:bodyPr vert="horz" lIns="144000" tIns="36000" rIns="0" bIns="0" rtlCol="0" anchor="ctr" anchorCtr="0">
            <a:noAutofit/>
          </a:bodyPr>
          <a:lstStyle>
            <a:lvl1pPr>
              <a:defRPr lang="en-US" sz="390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Title line 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F99FBB1-14EF-4CF6-B8D0-BB40ED511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2868" y="3339025"/>
            <a:ext cx="4866283" cy="565246"/>
          </a:xfrm>
          <a:solidFill>
            <a:schemeClr val="accent1"/>
          </a:solidFill>
        </p:spPr>
        <p:txBody>
          <a:bodyPr vert="horz" lIns="144000" tIns="36000" rIns="0" bIns="0" rtlCol="0" anchor="ctr" anchorCtr="0">
            <a:noAutofit/>
          </a:bodyPr>
          <a:lstStyle>
            <a:lvl1pPr>
              <a:defRPr lang="en-US" sz="39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Title line 2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2D1BBBA-5B66-4F19-BC9B-28F30BDC06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2868" y="5768770"/>
            <a:ext cx="6577607" cy="391121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2000"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Conference/meeting title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F2DEBA6B-B24B-4283-970E-E9CA09F43E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2868" y="3891990"/>
            <a:ext cx="3905250" cy="565246"/>
          </a:xfrm>
          <a:solidFill>
            <a:schemeClr val="accent1"/>
          </a:solidFill>
        </p:spPr>
        <p:txBody>
          <a:bodyPr vert="horz" lIns="144000" tIns="36000" rIns="0" bIns="0" rtlCol="0" anchor="ctr" anchorCtr="0">
            <a:noAutofit/>
          </a:bodyPr>
          <a:lstStyle>
            <a:lvl1pPr>
              <a:defRPr lang="en-US" sz="39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Title line 3 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12857FF-76B1-47E3-8B6F-552BA78E17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868" y="5106444"/>
            <a:ext cx="2953345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firstname.surname@ndph.ox.ac.uk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E4FA23FE-CBCB-42A4-89BB-11FF0F58F8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2868" y="5353547"/>
            <a:ext cx="1281707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0C30F047-5E5D-4B53-9CE3-C52A1D4F0F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2150" y="4630251"/>
            <a:ext cx="3191469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65023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Presented by </a:t>
            </a:r>
            <a:r>
              <a:rPr lang="en-US" dirty="0"/>
              <a:t>[Presenter name here]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0C30F047-5E5D-4B53-9CE3-C52A1D4F0F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2867" y="4868347"/>
            <a:ext cx="3191469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65023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[Job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1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D65CA0A-5BCA-4726-A1D7-A8825BEAD03D}"/>
              </a:ext>
            </a:extLst>
          </p:cNvPr>
          <p:cNvSpPr/>
          <p:nvPr userDrawn="1"/>
        </p:nvSpPr>
        <p:spPr>
          <a:xfrm>
            <a:off x="10629901" y="154305"/>
            <a:ext cx="15621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CBA04663-5ECF-4B11-85D2-BBD7942915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"/>
          <a:stretch>
            <a:fillRect/>
          </a:stretch>
        </p:blipFill>
        <p:spPr>
          <a:xfrm>
            <a:off x="0" y="0"/>
            <a:ext cx="12197907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3BBA69A-5A4D-4B4C-B85C-0053B435B2F0}"/>
              </a:ext>
            </a:extLst>
          </p:cNvPr>
          <p:cNvSpPr/>
          <p:nvPr userDrawn="1"/>
        </p:nvSpPr>
        <p:spPr>
          <a:xfrm>
            <a:off x="-1" y="1"/>
            <a:ext cx="8410576" cy="16636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85C500-32D6-4DB3-9599-E97D9C0934DC}"/>
              </a:ext>
            </a:extLst>
          </p:cNvPr>
          <p:cNvSpPr/>
          <p:nvPr userDrawn="1"/>
        </p:nvSpPr>
        <p:spPr>
          <a:xfrm>
            <a:off x="-1" y="1"/>
            <a:ext cx="12192000" cy="390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6C3C8242-237B-418B-8589-66CD266D4F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00" y="414000"/>
            <a:ext cx="3137061" cy="1017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2868" y="2786059"/>
            <a:ext cx="5164733" cy="565246"/>
          </a:xfrm>
          <a:solidFill>
            <a:schemeClr val="accent1"/>
          </a:solidFill>
        </p:spPr>
        <p:txBody>
          <a:bodyPr vert="horz" lIns="144000" tIns="36000" rIns="0" bIns="0" rtlCol="0" anchor="ctr" anchorCtr="0">
            <a:noAutofit/>
          </a:bodyPr>
          <a:lstStyle>
            <a:lvl1pPr>
              <a:defRPr lang="en-US" sz="390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Title line 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F99FBB1-14EF-4CF6-B8D0-BB40ED511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2868" y="3339025"/>
            <a:ext cx="4866283" cy="565246"/>
          </a:xfrm>
          <a:solidFill>
            <a:schemeClr val="accent1"/>
          </a:solidFill>
        </p:spPr>
        <p:txBody>
          <a:bodyPr vert="horz" lIns="144000" tIns="36000" rIns="0" bIns="0" rtlCol="0" anchor="ctr" anchorCtr="0">
            <a:noAutofit/>
          </a:bodyPr>
          <a:lstStyle>
            <a:lvl1pPr>
              <a:defRPr lang="en-US" sz="39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Title line 2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2D1BBBA-5B66-4F19-BC9B-28F30BDC06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2868" y="5768770"/>
            <a:ext cx="6577607" cy="391121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2000"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Conference/meeting title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F2DEBA6B-B24B-4283-970E-E9CA09F43E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2868" y="3891990"/>
            <a:ext cx="3905250" cy="565246"/>
          </a:xfrm>
          <a:solidFill>
            <a:schemeClr val="accent1"/>
          </a:solidFill>
        </p:spPr>
        <p:txBody>
          <a:bodyPr vert="horz" lIns="144000" tIns="36000" rIns="0" bIns="0" rtlCol="0" anchor="ctr" anchorCtr="0">
            <a:noAutofit/>
          </a:bodyPr>
          <a:lstStyle>
            <a:lvl1pPr>
              <a:defRPr lang="en-US" sz="39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Title line 3 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12857FF-76B1-47E3-8B6F-552BA78E17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868" y="5106444"/>
            <a:ext cx="2953345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firstname.surname@ndph.ox.ac.uk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E4FA23FE-CBCB-42A4-89BB-11FF0F58F8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2868" y="5353547"/>
            <a:ext cx="1281707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0C30F047-5E5D-4B53-9CE3-C52A1D4F0F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2150" y="4630251"/>
            <a:ext cx="3191469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65023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Presented by </a:t>
            </a:r>
            <a:r>
              <a:rPr lang="en-US" dirty="0"/>
              <a:t>[Presenter name here]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0C30F047-5E5D-4B53-9CE3-C52A1D4F0F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2867" y="4868347"/>
            <a:ext cx="3191469" cy="248696"/>
          </a:xfrm>
          <a:solidFill>
            <a:schemeClr val="accent1"/>
          </a:solidFill>
        </p:spPr>
        <p:txBody>
          <a:bodyPr lIns="144000" anchor="ctr" anchorCtr="0"/>
          <a:lstStyle>
            <a:lvl1pPr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marL="0" marR="0" lvl="0" indent="0" algn="l" defTabSz="65023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[Job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0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B937A8-F8DF-4646-AA96-8912A31DB8F4}"/>
              </a:ext>
            </a:extLst>
          </p:cNvPr>
          <p:cNvGrpSpPr/>
          <p:nvPr userDrawn="1"/>
        </p:nvGrpSpPr>
        <p:grpSpPr>
          <a:xfrm>
            <a:off x="12307022" y="-10047"/>
            <a:ext cx="2516261" cy="3696222"/>
            <a:chOff x="13127489" y="-14288"/>
            <a:chExt cx="2684011" cy="525684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B51882A-F5DF-4582-9323-35FCAEBBB228}"/>
                </a:ext>
              </a:extLst>
            </p:cNvPr>
            <p:cNvSpPr/>
            <p:nvPr/>
          </p:nvSpPr>
          <p:spPr>
            <a:xfrm>
              <a:off x="13403263" y="-14288"/>
              <a:ext cx="2408237" cy="52568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algn="l"/>
              <a:r>
                <a:rPr lang="en-GB" sz="1600" dirty="0"/>
                <a:t>To adjust the slide number total: </a:t>
              </a:r>
            </a:p>
            <a:p>
              <a:pPr marL="142875" indent="-142875" algn="l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GB" sz="1600" dirty="0"/>
                <a:t>Select the “View” tab from the top ribbon</a:t>
              </a:r>
            </a:p>
            <a:p>
              <a:pPr marL="142875" indent="-142875" algn="l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GB" sz="1600" dirty="0"/>
                <a:t>Then select </a:t>
              </a:r>
              <a:br>
                <a:rPr lang="en-GB" sz="1600" dirty="0"/>
              </a:br>
              <a:r>
                <a:rPr lang="en-GB" sz="1600" dirty="0"/>
                <a:t>“Slide Master”</a:t>
              </a:r>
            </a:p>
            <a:p>
              <a:pPr marL="142875" indent="-142875" algn="l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r>
                <a:rPr lang="en-US" sz="1600" dirty="0"/>
                <a:t>Go to the top master slide and you will be able to edit it there. </a:t>
              </a:r>
              <a:r>
                <a:rPr lang="en-US" sz="1400" dirty="0"/>
                <a:t>(All the other slides </a:t>
              </a:r>
              <a:br>
                <a:rPr lang="en-US" sz="1400" dirty="0"/>
              </a:br>
              <a:r>
                <a:rPr lang="en-US" sz="1400" dirty="0"/>
                <a:t>will then update automatically.)</a:t>
              </a:r>
              <a:endParaRPr lang="en-GB" sz="1600" dirty="0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1F9A096F-D458-4FBE-B084-AB71DBA16CD7}"/>
                </a:ext>
              </a:extLst>
            </p:cNvPr>
            <p:cNvSpPr/>
            <p:nvPr/>
          </p:nvSpPr>
          <p:spPr>
            <a:xfrm rot="16200000" flipH="1">
              <a:off x="12992608" y="335983"/>
              <a:ext cx="545535" cy="27577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279E0CE-82D6-4E62-B846-C54F3C852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02188" y="234170"/>
            <a:ext cx="183356" cy="198040"/>
          </a:xfrm>
          <a:prstGeom prst="rect">
            <a:avLst/>
          </a:prstGeom>
        </p:spPr>
        <p:txBody>
          <a:bodyPr/>
          <a:lstStyle/>
          <a:p>
            <a:fld id="{9531C42D-C051-44A0-B77F-838FCEDD279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73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BCA4533-F87A-4339-91B7-5EEEA16394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138" y="5860999"/>
            <a:ext cx="2906862" cy="997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CBA211-E54D-46EE-9CF2-5ADE2A9E61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63788"/>
            <a:ext cx="3112444" cy="53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2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(w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8349" y="2721600"/>
            <a:ext cx="4403640" cy="26035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C9538-DDE9-4B80-90FF-B4DEF2E939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02188" y="234170"/>
            <a:ext cx="219969" cy="198040"/>
          </a:xfrm>
          <a:prstGeom prst="rect">
            <a:avLst/>
          </a:prstGeom>
        </p:spPr>
        <p:txBody>
          <a:bodyPr/>
          <a:lstStyle/>
          <a:p>
            <a:fld id="{9531C42D-C051-44A0-B77F-838FCEDD279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8E7E023-9653-4357-9B9D-849F688DE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8349" y="923400"/>
            <a:ext cx="4403640" cy="148610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2B640DD-B068-4B6B-9AA5-4096711B6B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425955"/>
            <a:ext cx="6596808" cy="6432046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D9C6869-8BA0-4B7D-BAA3-8C252A20F7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138" y="5860999"/>
            <a:ext cx="2906862" cy="99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7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Slide (w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750" y="2756694"/>
            <a:ext cx="4907280" cy="30565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E54BFF5-9CAE-4296-8620-C84ADF5416E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2808005"/>
            <a:ext cx="1382614" cy="1035981"/>
          </a:xfrm>
        </p:spPr>
        <p:txBody>
          <a:bodyPr anchor="ctr" anchorCtr="0"/>
          <a:lstStyle>
            <a:lvl1pPr algn="ctr">
              <a:defRPr sz="700"/>
            </a:lvl1pPr>
          </a:lstStyle>
          <a:p>
            <a:r>
              <a:rPr lang="en-GB" dirty="0"/>
              <a:t>Icon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535C71-C4A7-4CA6-86DF-E99829C0BC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32192" y="2756694"/>
            <a:ext cx="4089797" cy="1138604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0950" b="1"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#%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B6E89A-14C9-4FE6-830A-74E47900F5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4059002"/>
            <a:ext cx="5525989" cy="710256"/>
          </a:xfrm>
        </p:spPr>
        <p:txBody>
          <a:bodyPr/>
          <a:lstStyle>
            <a:lvl1pPr algn="ctr">
              <a:lnSpc>
                <a:spcPts val="2200"/>
              </a:lnSpc>
              <a:defRPr sz="2150">
                <a:solidFill>
                  <a:schemeClr val="tx1"/>
                </a:solidFill>
                <a:latin typeface="Mulish Medium" pitchFamily="2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Sample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1A6F28-5A0E-4B38-953F-D8D6922AAF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C3FB08D-C02D-4782-B2F8-84B19E8BD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138" y="5860999"/>
            <a:ext cx="2906862" cy="99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8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3812-283F-4FE2-98A9-3AC0EE24AB72}" type="datetime1">
              <a:rPr lang="en-GB" smtClean="0"/>
              <a:t>05/12/2025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8473-D26B-4957-BC80-9687FEA828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6476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D05446AF-467B-4A85-B4DE-8A446BB05AF5}"/>
              </a:ext>
            </a:extLst>
          </p:cNvPr>
          <p:cNvSpPr/>
          <p:nvPr userDrawn="1"/>
        </p:nvSpPr>
        <p:spPr>
          <a:xfrm>
            <a:off x="428" y="1"/>
            <a:ext cx="8398259" cy="1258006"/>
          </a:xfrm>
          <a:custGeom>
            <a:avLst/>
            <a:gdLst/>
            <a:ahLst/>
            <a:cxnLst/>
            <a:rect l="l" t="t" r="r" b="b"/>
            <a:pathLst>
              <a:path w="13849350" h="2074545">
                <a:moveTo>
                  <a:pt x="13849138" y="0"/>
                </a:moveTo>
                <a:lnTo>
                  <a:pt x="0" y="0"/>
                </a:lnTo>
                <a:lnTo>
                  <a:pt x="0" y="2074345"/>
                </a:lnTo>
                <a:lnTo>
                  <a:pt x="13849138" y="2074345"/>
                </a:lnTo>
                <a:lnTo>
                  <a:pt x="13849138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324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687" y="1764200"/>
            <a:ext cx="10656888" cy="4236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C9538-DDE9-4B80-90FF-B4DEF2E939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02188" y="234170"/>
            <a:ext cx="219969" cy="198040"/>
          </a:xfrm>
          <a:prstGeom prst="rect">
            <a:avLst/>
          </a:prstGeom>
        </p:spPr>
        <p:txBody>
          <a:bodyPr/>
          <a:lstStyle/>
          <a:p>
            <a:fld id="{9531C42D-C051-44A0-B77F-838FCEDD279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8E7E023-9653-4357-9B9D-849F688DE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7" y="394110"/>
            <a:ext cx="7055926" cy="535039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8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Bar (w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D05446AF-467B-4A85-B4DE-8A446BB05AF5}"/>
              </a:ext>
            </a:extLst>
          </p:cNvPr>
          <p:cNvSpPr/>
          <p:nvPr userDrawn="1"/>
        </p:nvSpPr>
        <p:spPr>
          <a:xfrm>
            <a:off x="428" y="1"/>
            <a:ext cx="8398259" cy="1258006"/>
          </a:xfrm>
          <a:custGeom>
            <a:avLst/>
            <a:gdLst/>
            <a:ahLst/>
            <a:cxnLst/>
            <a:rect l="l" t="t" r="r" b="b"/>
            <a:pathLst>
              <a:path w="13849350" h="2074545">
                <a:moveTo>
                  <a:pt x="13849138" y="0"/>
                </a:moveTo>
                <a:lnTo>
                  <a:pt x="0" y="0"/>
                </a:lnTo>
                <a:lnTo>
                  <a:pt x="0" y="2074345"/>
                </a:lnTo>
                <a:lnTo>
                  <a:pt x="13849138" y="2074345"/>
                </a:lnTo>
                <a:lnTo>
                  <a:pt x="13849138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324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687" y="1764200"/>
            <a:ext cx="10656888" cy="4236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C9538-DDE9-4B80-90FF-B4DEF2E939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02188" y="234170"/>
            <a:ext cx="219969" cy="198040"/>
          </a:xfrm>
          <a:prstGeom prst="rect">
            <a:avLst/>
          </a:prstGeom>
        </p:spPr>
        <p:txBody>
          <a:bodyPr/>
          <a:lstStyle/>
          <a:p>
            <a:fld id="{9531C42D-C051-44A0-B77F-838FCEDD279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8E7E023-9653-4357-9B9D-849F688DE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7" y="394110"/>
            <a:ext cx="7055926" cy="535039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34760AD-70A4-46DA-A109-4E6713C9E2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138" y="5860999"/>
            <a:ext cx="2906862" cy="99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7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91D6E155-A195-4271-9259-5FCA524D8D10}"/>
              </a:ext>
            </a:extLst>
          </p:cNvPr>
          <p:cNvSpPr/>
          <p:nvPr userDrawn="1"/>
        </p:nvSpPr>
        <p:spPr>
          <a:xfrm>
            <a:off x="428" y="1"/>
            <a:ext cx="8398259" cy="1702371"/>
          </a:xfrm>
          <a:custGeom>
            <a:avLst/>
            <a:gdLst/>
            <a:ahLst/>
            <a:cxnLst/>
            <a:rect l="l" t="t" r="r" b="b"/>
            <a:pathLst>
              <a:path w="13849350" h="2807335">
                <a:moveTo>
                  <a:pt x="13849138" y="0"/>
                </a:moveTo>
                <a:lnTo>
                  <a:pt x="0" y="0"/>
                </a:lnTo>
                <a:lnTo>
                  <a:pt x="0" y="2807307"/>
                </a:lnTo>
                <a:lnTo>
                  <a:pt x="13849138" y="2807307"/>
                </a:lnTo>
                <a:lnTo>
                  <a:pt x="13849138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324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687" y="2133239"/>
            <a:ext cx="10656888" cy="4236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C9538-DDE9-4B80-90FF-B4DEF2E939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02188" y="234170"/>
            <a:ext cx="219969" cy="198040"/>
          </a:xfrm>
          <a:prstGeom prst="rect">
            <a:avLst/>
          </a:prstGeom>
        </p:spPr>
        <p:txBody>
          <a:bodyPr/>
          <a:lstStyle/>
          <a:p>
            <a:fld id="{9531C42D-C051-44A0-B77F-838FCEDD279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8E7E023-9653-4357-9B9D-849F688DE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7" y="394110"/>
            <a:ext cx="7055926" cy="1082265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55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Bar (w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91D6E155-A195-4271-9259-5FCA524D8D10}"/>
              </a:ext>
            </a:extLst>
          </p:cNvPr>
          <p:cNvSpPr/>
          <p:nvPr userDrawn="1"/>
        </p:nvSpPr>
        <p:spPr>
          <a:xfrm>
            <a:off x="428" y="1"/>
            <a:ext cx="8398259" cy="1702371"/>
          </a:xfrm>
          <a:custGeom>
            <a:avLst/>
            <a:gdLst/>
            <a:ahLst/>
            <a:cxnLst/>
            <a:rect l="l" t="t" r="r" b="b"/>
            <a:pathLst>
              <a:path w="13849350" h="2807335">
                <a:moveTo>
                  <a:pt x="13849138" y="0"/>
                </a:moveTo>
                <a:lnTo>
                  <a:pt x="0" y="0"/>
                </a:lnTo>
                <a:lnTo>
                  <a:pt x="0" y="2807307"/>
                </a:lnTo>
                <a:lnTo>
                  <a:pt x="13849138" y="2807307"/>
                </a:lnTo>
                <a:lnTo>
                  <a:pt x="13849138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324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687" y="2133239"/>
            <a:ext cx="10656888" cy="37277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C9538-DDE9-4B80-90FF-B4DEF2E939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02188" y="234170"/>
            <a:ext cx="219969" cy="198040"/>
          </a:xfrm>
          <a:prstGeom prst="rect">
            <a:avLst/>
          </a:prstGeom>
        </p:spPr>
        <p:txBody>
          <a:bodyPr/>
          <a:lstStyle/>
          <a:p>
            <a:fld id="{9531C42D-C051-44A0-B77F-838FCEDD279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8E7E023-9653-4357-9B9D-849F688DE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7" y="394110"/>
            <a:ext cx="7055926" cy="1082265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E47C78F-1838-47AE-98BD-C7E4A4179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138" y="5860999"/>
            <a:ext cx="2906862" cy="99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9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112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5AA7-674B-4A97-B027-77CAE6F4CDC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C65-B50D-4F7F-8164-566FA705FCE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492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tx2">
                    <a:lumMod val="50000"/>
                  </a:schemeClr>
                </a:solidFill>
                <a:latin typeface="Mulish ExtraBold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sh Light" pitchFamily="2" charset="0"/>
                <a:cs typeface="Arial" panose="020B0604020202020204" pitchFamily="34" charset="0"/>
              </a:defRPr>
            </a:lvl1pPr>
            <a:lvl2pPr>
              <a:defRPr>
                <a:latin typeface="Mulish Light" pitchFamily="2" charset="0"/>
                <a:cs typeface="Arial" panose="020B0604020202020204" pitchFamily="34" charset="0"/>
              </a:defRPr>
            </a:lvl2pPr>
            <a:lvl3pPr>
              <a:defRPr>
                <a:latin typeface="Mulish Light" pitchFamily="2" charset="0"/>
                <a:cs typeface="Arial" panose="020B0604020202020204" pitchFamily="34" charset="0"/>
              </a:defRPr>
            </a:lvl3pPr>
            <a:lvl4pPr>
              <a:defRPr>
                <a:latin typeface="Mulish Light" pitchFamily="2" charset="0"/>
                <a:cs typeface="Arial" panose="020B0604020202020204" pitchFamily="34" charset="0"/>
              </a:defRPr>
            </a:lvl4pPr>
            <a:lvl5pPr>
              <a:defRPr>
                <a:latin typeface="Mulish Light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525E-5918-40E0-AF7E-4B83929B04B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C65-B50D-4F7F-8164-566FA705FCE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1236" y="1431323"/>
            <a:ext cx="10989528" cy="0"/>
          </a:xfrm>
          <a:prstGeom prst="line">
            <a:avLst/>
          </a:prstGeom>
          <a:ln w="28575">
            <a:solidFill>
              <a:srgbClr val="001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3812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65CC-9181-480D-8204-B7B1EB9CBDD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C65-B50D-4F7F-8164-566FA705FCE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507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5B139-F301-4175-969D-C382D49EA4A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C65-B50D-4F7F-8164-566FA705FCE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01236" y="1431323"/>
            <a:ext cx="10989528" cy="0"/>
          </a:xfrm>
          <a:prstGeom prst="line">
            <a:avLst/>
          </a:prstGeom>
          <a:ln w="28575">
            <a:solidFill>
              <a:srgbClr val="001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 userDrawn="1"/>
        </p:nvGrpSpPr>
        <p:grpSpPr>
          <a:xfrm>
            <a:off x="1619515" y="6237313"/>
            <a:ext cx="9095159" cy="525749"/>
            <a:chOff x="1214636" y="6237312"/>
            <a:chExt cx="6821369" cy="525749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3882629" y="6237313"/>
              <a:ext cx="2489571" cy="523198"/>
            </a:xfrm>
            <a:prstGeom prst="rect">
              <a:avLst/>
            </a:prstGeom>
            <a:noFill/>
          </p:spPr>
          <p:txBody>
            <a:bodyPr wrap="square" lIns="91418" tIns="45709" rIns="91418" bIns="45709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Clinical Trial Service Unit &amp;</a:t>
              </a:r>
            </a:p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Epidemiological Studies Unit</a:t>
              </a:r>
            </a:p>
          </p:txBody>
        </p:sp>
        <p:cxnSp>
          <p:nvCxnSpPr>
            <p:cNvPr id="22" name="Straight Connector 21"/>
            <p:cNvCxnSpPr/>
            <p:nvPr userDrawn="1"/>
          </p:nvCxnSpPr>
          <p:spPr>
            <a:xfrm>
              <a:off x="3793473" y="6238532"/>
              <a:ext cx="0" cy="522000"/>
            </a:xfrm>
            <a:prstGeom prst="line">
              <a:avLst/>
            </a:prstGeom>
            <a:ln w="28575">
              <a:solidFill>
                <a:srgbClr val="001C5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 userDrawn="1"/>
          </p:nvSpPr>
          <p:spPr>
            <a:xfrm>
              <a:off x="1619673" y="6239863"/>
              <a:ext cx="2052752" cy="523198"/>
            </a:xfrm>
            <a:prstGeom prst="rect">
              <a:avLst/>
            </a:prstGeom>
            <a:noFill/>
          </p:spPr>
          <p:txBody>
            <a:bodyPr wrap="square" lIns="91418" tIns="45709" rIns="91418" bIns="45709" rtlCol="0">
              <a:spAutoFit/>
            </a:bodyPr>
            <a:lstStyle/>
            <a:p>
              <a:pPr algn="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Nuffield Department of</a:t>
              </a:r>
            </a:p>
            <a:p>
              <a:pPr algn="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Population Health</a:t>
              </a:r>
            </a:p>
          </p:txBody>
        </p:sp>
        <p:pic>
          <p:nvPicPr>
            <p:cNvPr id="24" name="Picture 2" descr="J:\External Training Courses provided by NDPH\ox_brand_cmyk_pos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636" y="6237312"/>
              <a:ext cx="522000" cy="52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 descr="J:\External Training Courses provided by NDPH\MRC Hub logo.jp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9756" y="6239863"/>
              <a:ext cx="1726249" cy="519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99740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7" indent="0">
              <a:buNone/>
              <a:defRPr sz="2000" b="1"/>
            </a:lvl2pPr>
            <a:lvl3pPr marL="914274" indent="0">
              <a:buNone/>
              <a:defRPr sz="1800" b="1"/>
            </a:lvl3pPr>
            <a:lvl4pPr marL="1371411" indent="0">
              <a:buNone/>
              <a:defRPr sz="1600" b="1"/>
            </a:lvl4pPr>
            <a:lvl5pPr marL="1828548" indent="0">
              <a:buNone/>
              <a:defRPr sz="1600" b="1"/>
            </a:lvl5pPr>
            <a:lvl6pPr marL="2285685" indent="0">
              <a:buNone/>
              <a:defRPr sz="1600" b="1"/>
            </a:lvl6pPr>
            <a:lvl7pPr marL="2742821" indent="0">
              <a:buNone/>
              <a:defRPr sz="1600" b="1"/>
            </a:lvl7pPr>
            <a:lvl8pPr marL="3199958" indent="0">
              <a:buNone/>
              <a:defRPr sz="1600" b="1"/>
            </a:lvl8pPr>
            <a:lvl9pPr marL="36570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7" indent="0">
              <a:buNone/>
              <a:defRPr sz="2000" b="1"/>
            </a:lvl2pPr>
            <a:lvl3pPr marL="914274" indent="0">
              <a:buNone/>
              <a:defRPr sz="1800" b="1"/>
            </a:lvl3pPr>
            <a:lvl4pPr marL="1371411" indent="0">
              <a:buNone/>
              <a:defRPr sz="1600" b="1"/>
            </a:lvl4pPr>
            <a:lvl5pPr marL="1828548" indent="0">
              <a:buNone/>
              <a:defRPr sz="1600" b="1"/>
            </a:lvl5pPr>
            <a:lvl6pPr marL="2285685" indent="0">
              <a:buNone/>
              <a:defRPr sz="1600" b="1"/>
            </a:lvl6pPr>
            <a:lvl7pPr marL="2742821" indent="0">
              <a:buNone/>
              <a:defRPr sz="1600" b="1"/>
            </a:lvl7pPr>
            <a:lvl8pPr marL="3199958" indent="0">
              <a:buNone/>
              <a:defRPr sz="1600" b="1"/>
            </a:lvl8pPr>
            <a:lvl9pPr marL="36570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0593-53ED-41E3-9ED2-7F55FF4944A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C65-B50D-4F7F-8164-566FA705FCE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01236" y="1431323"/>
            <a:ext cx="10989528" cy="0"/>
          </a:xfrm>
          <a:prstGeom prst="line">
            <a:avLst/>
          </a:prstGeom>
          <a:ln w="28575">
            <a:solidFill>
              <a:srgbClr val="001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 userDrawn="1"/>
        </p:nvGrpSpPr>
        <p:grpSpPr>
          <a:xfrm>
            <a:off x="1619515" y="6237313"/>
            <a:ext cx="9095159" cy="525749"/>
            <a:chOff x="1214636" y="6237312"/>
            <a:chExt cx="6821369" cy="525749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3882629" y="6237313"/>
              <a:ext cx="2489571" cy="523198"/>
            </a:xfrm>
            <a:prstGeom prst="rect">
              <a:avLst/>
            </a:prstGeom>
            <a:noFill/>
          </p:spPr>
          <p:txBody>
            <a:bodyPr wrap="square" lIns="91418" tIns="45709" rIns="91418" bIns="45709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Clinical Trial Service Unit &amp;</a:t>
              </a:r>
            </a:p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Epidemiological Studies Unit</a:t>
              </a:r>
            </a:p>
          </p:txBody>
        </p:sp>
        <p:cxnSp>
          <p:nvCxnSpPr>
            <p:cNvPr id="24" name="Straight Connector 23"/>
            <p:cNvCxnSpPr/>
            <p:nvPr userDrawn="1"/>
          </p:nvCxnSpPr>
          <p:spPr>
            <a:xfrm>
              <a:off x="3793473" y="6238532"/>
              <a:ext cx="0" cy="522000"/>
            </a:xfrm>
            <a:prstGeom prst="line">
              <a:avLst/>
            </a:prstGeom>
            <a:ln w="28575">
              <a:solidFill>
                <a:srgbClr val="001C5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19673" y="6239863"/>
              <a:ext cx="2052752" cy="523198"/>
            </a:xfrm>
            <a:prstGeom prst="rect">
              <a:avLst/>
            </a:prstGeom>
            <a:noFill/>
          </p:spPr>
          <p:txBody>
            <a:bodyPr wrap="square" lIns="91418" tIns="45709" rIns="91418" bIns="45709" rtlCol="0">
              <a:spAutoFit/>
            </a:bodyPr>
            <a:lstStyle/>
            <a:p>
              <a:pPr algn="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Nuffield Department of</a:t>
              </a:r>
            </a:p>
            <a:p>
              <a:pPr algn="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Population Health</a:t>
              </a:r>
            </a:p>
          </p:txBody>
        </p:sp>
        <p:pic>
          <p:nvPicPr>
            <p:cNvPr id="26" name="Picture 2" descr="J:\External Training Courses provided by NDPH\ox_brand_cmyk_pos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636" y="6237312"/>
              <a:ext cx="522000" cy="52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 descr="J:\External Training Courses provided by NDPH\MRC Hub logo.jp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9756" y="6239863"/>
              <a:ext cx="1726249" cy="519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94296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99392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3F8B-DC54-4B26-AA79-7B851A5EF3A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C65-B50D-4F7F-8164-566FA705FCE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1236" y="1052736"/>
            <a:ext cx="10989528" cy="0"/>
          </a:xfrm>
          <a:prstGeom prst="line">
            <a:avLst/>
          </a:prstGeom>
          <a:ln w="28575">
            <a:solidFill>
              <a:srgbClr val="001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15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19.pn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image" Target="../media/image16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37C36-7815-4118-9EDA-6A37A45B826B}" type="datetime1">
              <a:rPr lang="en-GB" smtClean="0"/>
              <a:t>05/12/2025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68473-D26B-4957-BC80-9687FEA828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52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38579-66C5-4B8B-A649-AD17E104CC8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54400" y="6492876"/>
            <a:ext cx="28448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F2C65-B50D-4F7F-8164-566FA705FCE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" descr="C:\Users\willh\AppData\Local\Microsoft\Windows\Temporary Internet Files\Content.Word\EMPA_KIDNEY_NoTagline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" t="21439" r="6516" b="23715"/>
          <a:stretch>
            <a:fillRect/>
          </a:stretch>
        </p:blipFill>
        <p:spPr bwMode="auto">
          <a:xfrm>
            <a:off x="1" y="6400258"/>
            <a:ext cx="1727199" cy="45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6287458"/>
            <a:ext cx="2529840" cy="502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894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hf hdr="0" ftr="0" dt="0"/>
  <p:txStyles>
    <p:titleStyle>
      <a:lvl1pPr algn="ctr" defTabSz="914274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Mulish ExtraBold" pitchFamily="2" charset="0"/>
          <a:ea typeface="+mj-ea"/>
          <a:cs typeface="Arial" panose="020B0604020202020204" pitchFamily="34" charset="0"/>
        </a:defRPr>
      </a:lvl1pPr>
    </p:titleStyle>
    <p:bodyStyle>
      <a:lvl1pPr marL="342852" indent="-342852" algn="l" defTabSz="914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ulish Light" pitchFamily="2" charset="0"/>
          <a:ea typeface="+mn-ea"/>
          <a:cs typeface="Arial" panose="020B0604020202020204" pitchFamily="34" charset="0"/>
        </a:defRPr>
      </a:lvl1pPr>
      <a:lvl2pPr marL="742847" indent="-285710" algn="l" defTabSz="9142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Mulish Light" pitchFamily="2" charset="0"/>
          <a:ea typeface="+mn-ea"/>
          <a:cs typeface="Arial" panose="020B0604020202020204" pitchFamily="34" charset="0"/>
        </a:defRPr>
      </a:lvl2pPr>
      <a:lvl3pPr marL="1142842" indent="-228568" algn="l" defTabSz="914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ulish Light" pitchFamily="2" charset="0"/>
          <a:ea typeface="+mn-ea"/>
          <a:cs typeface="Arial" panose="020B0604020202020204" pitchFamily="34" charset="0"/>
        </a:defRPr>
      </a:lvl3pPr>
      <a:lvl4pPr marL="1599979" indent="-228568" algn="l" defTabSz="9142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ulish Light" pitchFamily="2" charset="0"/>
          <a:ea typeface="+mn-ea"/>
          <a:cs typeface="Arial" panose="020B0604020202020204" pitchFamily="34" charset="0"/>
        </a:defRPr>
      </a:lvl4pPr>
      <a:lvl5pPr marL="2057116" indent="-228568" algn="l" defTabSz="91427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ulish Light" pitchFamily="2" charset="0"/>
          <a:ea typeface="+mn-ea"/>
          <a:cs typeface="Arial" panose="020B0604020202020204" pitchFamily="34" charset="0"/>
        </a:defRPr>
      </a:lvl5pPr>
      <a:lvl6pPr marL="2514253" indent="-228568" algn="l" defTabSz="914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0" indent="-228568" algn="l" defTabSz="914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27" indent="-228568" algn="l" defTabSz="914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64" indent="-228568" algn="l" defTabSz="914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7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4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1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8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5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1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8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95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A4FFC9-16DA-5E42-9B85-705D6D513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9F4B1-CF42-9B4B-837B-C2676B4B4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97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243E0-BA09-764B-8600-3C90107C17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D45ED-6C3A-456C-B6AA-F277914CADBA}" type="datetime1">
              <a:rPr lang="en-GB" smtClean="0"/>
              <a:t>05/12/2025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A2BF0-F387-BB44-9E05-DF9EA5203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E5DEC-72DD-4449-AB88-D903B1A36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B22D74-C16F-E447-9A70-B381DBCC80F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824192" y="233661"/>
            <a:ext cx="4084042" cy="789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83766" y="230188"/>
            <a:ext cx="3940572" cy="77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6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0">
          <p15:clr>
            <a:srgbClr val="F26B43"/>
          </p15:clr>
        </p15:guide>
        <p15:guide id="2" pos="266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A4FFC9-16DA-5E42-9B85-705D6D513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9F4B1-CF42-9B4B-837B-C2676B4B4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97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243E0-BA09-764B-8600-3C90107C17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F403E-C56E-428C-8443-48DCD5AC2A9A}" type="datetime1">
              <a:rPr lang="en-GB" smtClean="0"/>
              <a:t>05/12/2025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A2BF0-F387-BB44-9E05-DF9EA5203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E5DEC-72DD-4449-AB88-D903B1A36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32E6D9-F55B-0341-AC53-25CEE4DCAF5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590400" y="6300000"/>
            <a:ext cx="2234482" cy="43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60000" y="6336000"/>
            <a:ext cx="181978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5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17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A4FFC9-16DA-5E42-9B85-705D6D513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9F4B1-CF42-9B4B-837B-C2676B4B4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97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243E0-BA09-764B-8600-3C90107C17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712BD-42D3-46E9-A406-BEFC834553FF}" type="datetime1">
              <a:rPr lang="en-US" smtClean="0"/>
              <a:t>12/5/2025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A2BF0-F387-BB44-9E05-DF9EA5203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E5DEC-72DD-4449-AB88-D903B1A36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32E6D9-F55B-0341-AC53-25CEE4DCAF5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590400" y="6300000"/>
            <a:ext cx="2234482" cy="43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60000" y="6336000"/>
            <a:ext cx="181978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7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17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5688" y="394110"/>
            <a:ext cx="9577997" cy="11058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5687" y="2095500"/>
            <a:ext cx="10656888" cy="34861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286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4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219075" algn="l" defTabSz="914400" rtl="0" eaLnBrk="1" latinLnBrk="0" hangingPunct="1">
        <a:lnSpc>
          <a:spcPct val="90000"/>
        </a:lnSpc>
        <a:spcBef>
          <a:spcPts val="1800"/>
        </a:spcBef>
        <a:buSzPct val="14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266700" algn="l" defTabSz="914400" rtl="0" eaLnBrk="1" latinLnBrk="0" hangingPunct="1">
        <a:lnSpc>
          <a:spcPct val="90000"/>
        </a:lnSpc>
        <a:spcBef>
          <a:spcPts val="1800"/>
        </a:spcBef>
        <a:buSzPct val="14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276225" algn="l" defTabSz="914400" rtl="0" eaLnBrk="1" latinLnBrk="0" hangingPunct="1">
        <a:lnSpc>
          <a:spcPct val="90000"/>
        </a:lnSpc>
        <a:spcBef>
          <a:spcPts val="1800"/>
        </a:spcBef>
        <a:buSzPct val="14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1330">
          <p15:clr>
            <a:srgbClr val="F26B43"/>
          </p15:clr>
        </p15:guide>
        <p15:guide id="4" pos="14756">
          <p15:clr>
            <a:srgbClr val="F26B43"/>
          </p15:clr>
        </p15:guide>
        <p15:guide id="5" orient="horz" pos="2897">
          <p15:clr>
            <a:srgbClr val="F26B43"/>
          </p15:clr>
        </p15:guide>
        <p15:guide id="6" orient="horz" pos="47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5688" y="394110"/>
            <a:ext cx="9577997" cy="11058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5687" y="2095500"/>
            <a:ext cx="10656888" cy="34861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57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4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219075" algn="l" defTabSz="914400" rtl="0" eaLnBrk="1" latinLnBrk="0" hangingPunct="1">
        <a:lnSpc>
          <a:spcPct val="90000"/>
        </a:lnSpc>
        <a:spcBef>
          <a:spcPts val="1800"/>
        </a:spcBef>
        <a:buSzPct val="14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266700" algn="l" defTabSz="914400" rtl="0" eaLnBrk="1" latinLnBrk="0" hangingPunct="1">
        <a:lnSpc>
          <a:spcPct val="90000"/>
        </a:lnSpc>
        <a:spcBef>
          <a:spcPts val="1800"/>
        </a:spcBef>
        <a:buSzPct val="14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276225" algn="l" defTabSz="914400" rtl="0" eaLnBrk="1" latinLnBrk="0" hangingPunct="1">
        <a:lnSpc>
          <a:spcPct val="90000"/>
        </a:lnSpc>
        <a:spcBef>
          <a:spcPts val="1800"/>
        </a:spcBef>
        <a:buSzPct val="14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1330">
          <p15:clr>
            <a:srgbClr val="F26B43"/>
          </p15:clr>
        </p15:guide>
        <p15:guide id="4" pos="14756">
          <p15:clr>
            <a:srgbClr val="F26B43"/>
          </p15:clr>
        </p15:guide>
        <p15:guide id="5" orient="horz" pos="2897">
          <p15:clr>
            <a:srgbClr val="F26B43"/>
          </p15:clr>
        </p15:guide>
        <p15:guide id="6" orient="horz" pos="47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5688" y="394110"/>
            <a:ext cx="9577997" cy="11058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5687" y="2095500"/>
            <a:ext cx="10656888" cy="34861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049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80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4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219075" algn="l" defTabSz="914400" rtl="0" eaLnBrk="1" latinLnBrk="0" hangingPunct="1">
        <a:lnSpc>
          <a:spcPct val="90000"/>
        </a:lnSpc>
        <a:spcBef>
          <a:spcPts val="1800"/>
        </a:spcBef>
        <a:buSzPct val="14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266700" algn="l" defTabSz="914400" rtl="0" eaLnBrk="1" latinLnBrk="0" hangingPunct="1">
        <a:lnSpc>
          <a:spcPct val="90000"/>
        </a:lnSpc>
        <a:spcBef>
          <a:spcPts val="1800"/>
        </a:spcBef>
        <a:buSzPct val="14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276225" algn="l" defTabSz="914400" rtl="0" eaLnBrk="1" latinLnBrk="0" hangingPunct="1">
        <a:lnSpc>
          <a:spcPct val="90000"/>
        </a:lnSpc>
        <a:spcBef>
          <a:spcPts val="1800"/>
        </a:spcBef>
        <a:buSzPct val="14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1330">
          <p15:clr>
            <a:srgbClr val="F26B43"/>
          </p15:clr>
        </p15:guide>
        <p15:guide id="4" pos="14756">
          <p15:clr>
            <a:srgbClr val="F26B43"/>
          </p15:clr>
        </p15:guide>
        <p15:guide id="5" orient="horz" pos="2897">
          <p15:clr>
            <a:srgbClr val="F26B43"/>
          </p15:clr>
        </p15:guide>
        <p15:guide id="6" orient="horz" pos="47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5688" y="394110"/>
            <a:ext cx="9577997" cy="11058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5687" y="2095500"/>
            <a:ext cx="10656888" cy="34861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261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4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219075" algn="l" defTabSz="914400" rtl="0" eaLnBrk="1" latinLnBrk="0" hangingPunct="1">
        <a:lnSpc>
          <a:spcPct val="90000"/>
        </a:lnSpc>
        <a:spcBef>
          <a:spcPts val="1800"/>
        </a:spcBef>
        <a:buSzPct val="14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266700" algn="l" defTabSz="914400" rtl="0" eaLnBrk="1" latinLnBrk="0" hangingPunct="1">
        <a:lnSpc>
          <a:spcPct val="90000"/>
        </a:lnSpc>
        <a:spcBef>
          <a:spcPts val="1800"/>
        </a:spcBef>
        <a:buSzPct val="14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276225" algn="l" defTabSz="914400" rtl="0" eaLnBrk="1" latinLnBrk="0" hangingPunct="1">
        <a:lnSpc>
          <a:spcPct val="90000"/>
        </a:lnSpc>
        <a:spcBef>
          <a:spcPts val="1800"/>
        </a:spcBef>
        <a:buSzPct val="14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1330">
          <p15:clr>
            <a:srgbClr val="F26B43"/>
          </p15:clr>
        </p15:guide>
        <p15:guide id="4" pos="14756">
          <p15:clr>
            <a:srgbClr val="F26B43"/>
          </p15:clr>
        </p15:guide>
        <p15:guide id="5" orient="horz" pos="2897">
          <p15:clr>
            <a:srgbClr val="F26B43"/>
          </p15:clr>
        </p15:guide>
        <p15:guide id="6" orient="horz" pos="477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38579-66C5-4B8B-A649-AD17E104CC8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54400" y="6492876"/>
            <a:ext cx="28448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F2C65-B50D-4F7F-8164-566FA705FCE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" descr="C:\Users\willh\AppData\Local\Microsoft\Windows\Temporary Internet Files\Content.Word\EMPA_KIDNEY_NoTagline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" t="21439" r="6516" b="23715"/>
          <a:stretch>
            <a:fillRect/>
          </a:stretch>
        </p:blipFill>
        <p:spPr bwMode="auto">
          <a:xfrm>
            <a:off x="1" y="6400258"/>
            <a:ext cx="1727199" cy="45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92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 ftr="0" dt="0"/>
  <p:txStyles>
    <p:titleStyle>
      <a:lvl1pPr algn="ctr" defTabSz="914274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Mulish ExtraBold" pitchFamily="2" charset="0"/>
          <a:ea typeface="+mj-ea"/>
          <a:cs typeface="Arial" panose="020B0604020202020204" pitchFamily="34" charset="0"/>
        </a:defRPr>
      </a:lvl1pPr>
    </p:titleStyle>
    <p:bodyStyle>
      <a:lvl1pPr marL="342852" indent="-342852" algn="l" defTabSz="914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ulish Light" pitchFamily="2" charset="0"/>
          <a:ea typeface="+mn-ea"/>
          <a:cs typeface="Arial" panose="020B0604020202020204" pitchFamily="34" charset="0"/>
        </a:defRPr>
      </a:lvl1pPr>
      <a:lvl2pPr marL="742847" indent="-285710" algn="l" defTabSz="9142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Mulish Light" pitchFamily="2" charset="0"/>
          <a:ea typeface="+mn-ea"/>
          <a:cs typeface="Arial" panose="020B0604020202020204" pitchFamily="34" charset="0"/>
        </a:defRPr>
      </a:lvl2pPr>
      <a:lvl3pPr marL="1142842" indent="-228568" algn="l" defTabSz="914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ulish Light" pitchFamily="2" charset="0"/>
          <a:ea typeface="+mn-ea"/>
          <a:cs typeface="Arial" panose="020B0604020202020204" pitchFamily="34" charset="0"/>
        </a:defRPr>
      </a:lvl3pPr>
      <a:lvl4pPr marL="1599979" indent="-228568" algn="l" defTabSz="9142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ulish Light" pitchFamily="2" charset="0"/>
          <a:ea typeface="+mn-ea"/>
          <a:cs typeface="Arial" panose="020B0604020202020204" pitchFamily="34" charset="0"/>
        </a:defRPr>
      </a:lvl4pPr>
      <a:lvl5pPr marL="2057116" indent="-228568" algn="l" defTabSz="91427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ulish Light" pitchFamily="2" charset="0"/>
          <a:ea typeface="+mn-ea"/>
          <a:cs typeface="Arial" panose="020B0604020202020204" pitchFamily="34" charset="0"/>
        </a:defRPr>
      </a:lvl5pPr>
      <a:lvl6pPr marL="2514253" indent="-228568" algn="l" defTabSz="914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0" indent="-228568" algn="l" defTabSz="914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27" indent="-228568" algn="l" defTabSz="914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64" indent="-228568" algn="l" defTabSz="914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7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4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1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8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5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1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8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95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41.png"/><Relationship Id="rId4" Type="http://schemas.openxmlformats.org/officeDocument/2006/relationships/image" Target="../media/image40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2.xml"/><Relationship Id="rId5" Type="http://schemas.openxmlformats.org/officeDocument/2006/relationships/hyperlink" Target="https://doi.org/10.1016/j.ekir.2025.09.009" TargetMode="Externa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3.tif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3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4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2391263"/>
            <a:ext cx="12192000" cy="13114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lish" pitchFamily="2" charset="0"/>
                <a:ea typeface="+mj-ea"/>
                <a:cs typeface="+mj-cs"/>
              </a:rPr>
              <a:t>Vast trial saving tiny nephrons: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lish" pitchFamily="2" charset="0"/>
                <a:ea typeface="+mj-ea"/>
                <a:cs typeface="+mj-cs"/>
              </a:rPr>
              <a:t>identifying key common pathways to kidney failure</a:t>
            </a:r>
            <a:endParaRPr kumimoji="0" lang="en-GB" sz="400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Mulish" pitchFamily="2" charset="0"/>
              <a:ea typeface="+mj-ea"/>
              <a:cs typeface="+mj-cs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898357" y="3046984"/>
            <a:ext cx="6676526" cy="850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ulish" pitchFamily="2" charset="0"/>
              <a:ea typeface="+mn-ea"/>
              <a:cs typeface="+mn-cs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538713" y="4896313"/>
            <a:ext cx="11114574" cy="15045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4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7675" indent="-219075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4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2667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4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276225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4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000" dirty="0">
                <a:solidFill>
                  <a:srgbClr val="002060"/>
                </a:solidFill>
                <a:latin typeface="Mulish" pitchFamily="2" charset="0"/>
              </a:rPr>
              <a:t>Professor William G. Herrington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000" dirty="0">
                <a:solidFill>
                  <a:srgbClr val="002060"/>
                </a:solidFill>
                <a:latin typeface="Mulish" pitchFamily="2" charset="0"/>
              </a:rPr>
              <a:t>Renal Studies Group, University of Oxford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Oxford Kidney Unit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73C5CB-34CF-492F-AB46-6A5436329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554" y="365659"/>
            <a:ext cx="7904094" cy="1311442"/>
          </a:xfrm>
          <a:prstGeom prst="rect">
            <a:avLst/>
          </a:prstGeom>
        </p:spPr>
      </p:pic>
      <p:sp>
        <p:nvSpPr>
          <p:cNvPr id="3" name="AutoShape 4" descr="Image preview">
            <a:extLst>
              <a:ext uri="{FF2B5EF4-FFF2-40B4-BE49-F238E27FC236}">
                <a16:creationId xmlns:a16="http://schemas.microsoft.com/office/drawing/2014/main" id="{4DB0DD3F-6B53-47B1-941B-328B688991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A2440A-37B5-4827-8C29-590EAF8D0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9009" y="5259948"/>
            <a:ext cx="1504534" cy="150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7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0F22E39-0D62-4F01-A9A9-F74B337E1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92510"/>
            <a:ext cx="11811000" cy="66218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Mulish" pitchFamily="2" charset="0"/>
              </a:rPr>
              <a:t>New SMART-C meta-analysis</a:t>
            </a:r>
            <a:endParaRPr lang="en-GB" sz="4000" dirty="0">
              <a:solidFill>
                <a:srgbClr val="002060"/>
              </a:solidFill>
              <a:latin typeface="Mulish" pitchFamily="2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0375C4-964A-422C-9096-0E1A44929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1240527"/>
            <a:ext cx="11722100" cy="4855473"/>
          </a:xfrm>
        </p:spPr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en-GB" sz="2400" dirty="0">
                <a:latin typeface="Mulish" pitchFamily="2" charset="0"/>
              </a:rPr>
              <a:t>Includes 8 large placebo-controlled trials that studied an SGLT2i with an indication for use in CKD, and reported longitudinal kidney outcomes with baseline albuminuria data:</a:t>
            </a:r>
          </a:p>
          <a:p>
            <a:pPr lvl="2">
              <a:spcBef>
                <a:spcPts val="600"/>
              </a:spcBef>
            </a:pPr>
            <a:r>
              <a:rPr lang="en-GB" sz="1900" dirty="0">
                <a:latin typeface="Mulish" pitchFamily="2" charset="0"/>
              </a:rPr>
              <a:t>Type 2 diabetes @high atherosclerotic risk: EMPA-REG OUTCOME, CANVAS &amp; DECLARE-TIMI-58</a:t>
            </a:r>
          </a:p>
          <a:p>
            <a:pPr lvl="2">
              <a:spcBef>
                <a:spcPts val="600"/>
              </a:spcBef>
            </a:pPr>
            <a:r>
              <a:rPr lang="en-GB" sz="1900" dirty="0">
                <a:latin typeface="Mulish" pitchFamily="2" charset="0"/>
              </a:rPr>
              <a:t>Heart failure: EMPEROR REDUCED, EMPEROR-PRESERVED</a:t>
            </a:r>
          </a:p>
          <a:p>
            <a:pPr lvl="2">
              <a:spcBef>
                <a:spcPts val="600"/>
              </a:spcBef>
            </a:pPr>
            <a:r>
              <a:rPr lang="en-GB" sz="1900" dirty="0">
                <a:latin typeface="Mulish" pitchFamily="2" charset="0"/>
              </a:rPr>
              <a:t>CKD: CREDENCE, DAPA-CKD, EMPA-KIDNEY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3584615-07C9-442E-B2A3-5EC41EEB0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0705" y="6198966"/>
            <a:ext cx="3090590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latin typeface="Muli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dirty="0">
                <a:latin typeface="Mulish" pitchFamily="2" charset="0"/>
              </a:rPr>
              <a:t>JAMA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Mulish" pitchFamily="2" charset="0"/>
              </a:rPr>
              <a:t> 2025 Nov 7:e2520835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Mulish" pitchFamily="2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Mulish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570C46-0886-488E-A71D-1F3F7F293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772" y="3409804"/>
            <a:ext cx="6386113" cy="27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6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0F22E39-0D62-4F01-A9A9-F74B337E1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92510"/>
            <a:ext cx="11811000" cy="66218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Mulish" pitchFamily="2" charset="0"/>
              </a:rPr>
              <a:t>New SMART-C meta-analysis: methods </a:t>
            </a:r>
            <a:endParaRPr lang="en-GB" sz="4000" dirty="0">
              <a:solidFill>
                <a:srgbClr val="002060"/>
              </a:solidFill>
              <a:latin typeface="Mulish" pitchFamily="2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0375C4-964A-422C-9096-0E1A44929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1240527"/>
            <a:ext cx="11512097" cy="4855473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GB" sz="2400" b="1" dirty="0">
                <a:solidFill>
                  <a:srgbClr val="F93822"/>
                </a:solidFill>
                <a:latin typeface="Mulish" pitchFamily="2" charset="0"/>
              </a:rPr>
              <a:t>Outcomes</a:t>
            </a:r>
          </a:p>
          <a:p>
            <a:pPr lvl="2" algn="just">
              <a:spcBef>
                <a:spcPts val="600"/>
              </a:spcBef>
            </a:pPr>
            <a:r>
              <a:rPr lang="en-GB" sz="2400" b="1" dirty="0">
                <a:solidFill>
                  <a:schemeClr val="accent2"/>
                </a:solidFill>
                <a:latin typeface="Mulish" pitchFamily="2" charset="0"/>
              </a:rPr>
              <a:t>eGFR slopes (emphasizing chronic slope):</a:t>
            </a:r>
            <a:r>
              <a:rPr lang="en-GB" sz="2400" dirty="0">
                <a:solidFill>
                  <a:schemeClr val="accent2"/>
                </a:solidFill>
                <a:latin typeface="Mulish" pitchFamily="2" charset="0"/>
              </a:rPr>
              <a:t> annualized rate of decline in eGFR calculated from the first post-randomization eGFR measurement to final follow-up on a relative scale</a:t>
            </a:r>
          </a:p>
          <a:p>
            <a:pPr lvl="2">
              <a:spcBef>
                <a:spcPts val="600"/>
              </a:spcBef>
            </a:pPr>
            <a:r>
              <a:rPr lang="en-GB" sz="2400" b="1" dirty="0">
                <a:solidFill>
                  <a:schemeClr val="bg1"/>
                </a:solidFill>
                <a:latin typeface="Mulish" pitchFamily="2" charset="0"/>
              </a:rPr>
              <a:t>Kidney disease progression:</a:t>
            </a:r>
            <a:r>
              <a:rPr lang="en-GB" sz="2400" dirty="0">
                <a:solidFill>
                  <a:schemeClr val="bg1"/>
                </a:solidFill>
                <a:latin typeface="Mulish" pitchFamily="2" charset="0"/>
              </a:rPr>
              <a:t> composite of sustained ≥40% eGFR decline from randomization, kidney failure, or renal death </a:t>
            </a:r>
          </a:p>
          <a:p>
            <a:pPr lvl="2">
              <a:spcBef>
                <a:spcPts val="600"/>
              </a:spcBef>
            </a:pPr>
            <a:r>
              <a:rPr lang="en-GB" sz="2400" b="1" dirty="0">
                <a:solidFill>
                  <a:schemeClr val="bg1"/>
                </a:solidFill>
                <a:latin typeface="Mulish" pitchFamily="2" charset="0"/>
                <a:ea typeface="DengXian" panose="02010600030101010101" pitchFamily="2" charset="-122"/>
              </a:rPr>
              <a:t>Other efficacy outcomes: </a:t>
            </a:r>
            <a:r>
              <a:rPr lang="en-GB" sz="2400" dirty="0">
                <a:solidFill>
                  <a:schemeClr val="bg1"/>
                </a:solidFill>
                <a:latin typeface="Mulish" pitchFamily="2" charset="0"/>
                <a:ea typeface="DengXian" panose="02010600030101010101" pitchFamily="2" charset="-122"/>
              </a:rPr>
              <a:t>AKI and hospitalization (overall and for heart failure)</a:t>
            </a:r>
            <a:endParaRPr lang="en-GB" sz="2400" b="1" dirty="0">
              <a:solidFill>
                <a:schemeClr val="bg1"/>
              </a:solidFill>
              <a:latin typeface="Mulish" pitchFamily="2" charset="0"/>
              <a:ea typeface="DengXian" panose="02010600030101010101" pitchFamily="2" charset="-122"/>
            </a:endParaRPr>
          </a:p>
          <a:p>
            <a:pPr lvl="2">
              <a:spcBef>
                <a:spcPts val="600"/>
              </a:spcBef>
            </a:pPr>
            <a:r>
              <a:rPr lang="en-GB" sz="2400" b="1" dirty="0">
                <a:solidFill>
                  <a:schemeClr val="bg1"/>
                </a:solidFill>
                <a:latin typeface="Mulish" pitchFamily="2" charset="0"/>
                <a:ea typeface="DengXian" panose="02010600030101010101" pitchFamily="2" charset="-122"/>
              </a:rPr>
              <a:t>Mortality: </a:t>
            </a:r>
            <a:r>
              <a:rPr lang="en-GB" sz="2400" dirty="0">
                <a:solidFill>
                  <a:schemeClr val="bg1"/>
                </a:solidFill>
                <a:latin typeface="Mulish" pitchFamily="2" charset="0"/>
                <a:ea typeface="DengXian" panose="02010600030101010101" pitchFamily="2" charset="-122"/>
              </a:rPr>
              <a:t>overall, and cardiovascular vs not</a:t>
            </a:r>
          </a:p>
          <a:p>
            <a:pPr lvl="2">
              <a:spcBef>
                <a:spcPts val="600"/>
              </a:spcBef>
            </a:pPr>
            <a:r>
              <a:rPr lang="en-GB" sz="2400" b="1" dirty="0">
                <a:solidFill>
                  <a:schemeClr val="bg1"/>
                </a:solidFill>
                <a:latin typeface="Mulish" pitchFamily="2" charset="0"/>
                <a:ea typeface="DengXian" panose="02010600030101010101" pitchFamily="2" charset="-122"/>
              </a:rPr>
              <a:t>Safety: </a:t>
            </a:r>
            <a:r>
              <a:rPr lang="en-GB" sz="2400" dirty="0">
                <a:solidFill>
                  <a:schemeClr val="bg1"/>
                </a:solidFill>
                <a:latin typeface="Mulish" pitchFamily="2" charset="0"/>
                <a:ea typeface="DengXian" panose="02010600030101010101" pitchFamily="2" charset="-122"/>
              </a:rPr>
              <a:t>ketoacidosis, lower limb amputation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3584615-07C9-442E-B2A3-5EC41EEB0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6802" y="4825525"/>
            <a:ext cx="2859757" cy="9848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latin typeface="Muli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altLang="en-US" sz="1600" dirty="0">
              <a:latin typeface="Muli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1600" b="0" i="0" dirty="0">
                <a:effectLst/>
                <a:latin typeface="Mulish" pitchFamily="2" charset="0"/>
              </a:rPr>
              <a:t>doi:10.1001/jama.2025.20834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latin typeface="Muli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Mulish" pitchFamily="2" charset="0"/>
              </a:rPr>
              <a:t>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D132018-46F9-4A71-91CC-931B1CB5E94B}"/>
              </a:ext>
            </a:extLst>
          </p:cNvPr>
          <p:cNvSpPr txBox="1">
            <a:spLocks/>
          </p:cNvSpPr>
          <p:nvPr/>
        </p:nvSpPr>
        <p:spPr>
          <a:xfrm>
            <a:off x="7446779" y="5951825"/>
            <a:ext cx="2091081" cy="26284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6CF2C65-B50D-4F7F-8164-566FA705FCE4}" type="slidenum">
              <a:rPr lang="en-GB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>
                <a:defRPr/>
              </a:pPr>
              <a:t>11</a:t>
            </a:fld>
            <a:endParaRPr lang="en-GB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Rectangle 137">
            <a:extLst>
              <a:ext uri="{FF2B5EF4-FFF2-40B4-BE49-F238E27FC236}">
                <a16:creationId xmlns:a16="http://schemas.microsoft.com/office/drawing/2014/main" id="{FC287136-4BF0-48DF-9ACE-4B46CE2A8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648" y="7336991"/>
            <a:ext cx="4571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v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+mn-cs"/>
            </a:endParaRPr>
          </a:p>
        </p:txBody>
      </p:sp>
      <p:sp>
        <p:nvSpPr>
          <p:cNvPr id="9" name="Rectangle 139">
            <a:extLst>
              <a:ext uri="{FF2B5EF4-FFF2-40B4-BE49-F238E27FC236}">
                <a16:creationId xmlns:a16="http://schemas.microsoft.com/office/drawing/2014/main" id="{4BBFD911-2E83-48D7-8323-22C0804E5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861" y="7336991"/>
            <a:ext cx="4571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.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+mn-cs"/>
            </a:endParaRPr>
          </a:p>
        </p:txBody>
      </p:sp>
      <p:sp>
        <p:nvSpPr>
          <p:cNvPr id="10" name="Rectangle 140">
            <a:extLst>
              <a:ext uri="{FF2B5EF4-FFF2-40B4-BE49-F238E27FC236}">
                <a16:creationId xmlns:a16="http://schemas.microsoft.com/office/drawing/2014/main" id="{802AAE5B-8F14-445F-A848-03DE1227B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4669" y="1472106"/>
            <a:ext cx="45719" cy="2215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+mn-cs"/>
            </a:endParaRPr>
          </a:p>
        </p:txBody>
      </p:sp>
      <p:sp>
        <p:nvSpPr>
          <p:cNvPr id="11" name="Rectangle 141">
            <a:extLst>
              <a:ext uri="{FF2B5EF4-FFF2-40B4-BE49-F238E27FC236}">
                <a16:creationId xmlns:a16="http://schemas.microsoft.com/office/drawing/2014/main" id="{B5CF268E-168F-4C2F-BE84-57218BEED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47" y="2517135"/>
            <a:ext cx="45719" cy="2215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+mn-cs"/>
            </a:endParaRPr>
          </a:p>
        </p:txBody>
      </p:sp>
      <p:sp>
        <p:nvSpPr>
          <p:cNvPr id="12" name="Rectangle 142">
            <a:extLst>
              <a:ext uri="{FF2B5EF4-FFF2-40B4-BE49-F238E27FC236}">
                <a16:creationId xmlns:a16="http://schemas.microsoft.com/office/drawing/2014/main" id="{A5930C7E-3B4D-4ED1-8060-194D24CF1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47" y="2517135"/>
            <a:ext cx="45719" cy="22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3B6E7A-F085-4E3D-B85C-AAB1E4D73C6B}"/>
              </a:ext>
            </a:extLst>
          </p:cNvPr>
          <p:cNvGrpSpPr/>
          <p:nvPr/>
        </p:nvGrpSpPr>
        <p:grpSpPr>
          <a:xfrm>
            <a:off x="3505433" y="2703737"/>
            <a:ext cx="4700757" cy="3829063"/>
            <a:chOff x="3610201" y="2227263"/>
            <a:chExt cx="4620353" cy="3550953"/>
          </a:xfrm>
          <a:solidFill>
            <a:srgbClr val="C8568A"/>
          </a:solidFill>
        </p:grpSpPr>
        <p:sp>
          <p:nvSpPr>
            <p:cNvPr id="15" name="Line 5">
              <a:extLst>
                <a:ext uri="{FF2B5EF4-FFF2-40B4-BE49-F238E27FC236}">
                  <a16:creationId xmlns:a16="http://schemas.microsoft.com/office/drawing/2014/main" id="{4C2FDBA2-D767-44EA-9E7F-08C7BE5ED1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84815" y="2227263"/>
              <a:ext cx="1586" cy="2897716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6" name="Line 7">
              <a:extLst>
                <a:ext uri="{FF2B5EF4-FFF2-40B4-BE49-F238E27FC236}">
                  <a16:creationId xmlns:a16="http://schemas.microsoft.com/office/drawing/2014/main" id="{6EB136F9-E909-4CD9-9D23-49078861D6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0201" y="4691063"/>
              <a:ext cx="76200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7" name="Line 8">
              <a:extLst>
                <a:ext uri="{FF2B5EF4-FFF2-40B4-BE49-F238E27FC236}">
                  <a16:creationId xmlns:a16="http://schemas.microsoft.com/office/drawing/2014/main" id="{85540779-A9D7-499F-8D79-A6963C0687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0201" y="3870326"/>
              <a:ext cx="76200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8" name="Line 9">
              <a:extLst>
                <a:ext uri="{FF2B5EF4-FFF2-40B4-BE49-F238E27FC236}">
                  <a16:creationId xmlns:a16="http://schemas.microsoft.com/office/drawing/2014/main" id="{C7447910-B033-4D8A-9505-DA2A13772E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0201" y="3049588"/>
              <a:ext cx="76200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9" name="Line 10">
              <a:extLst>
                <a:ext uri="{FF2B5EF4-FFF2-40B4-BE49-F238E27FC236}">
                  <a16:creationId xmlns:a16="http://schemas.microsoft.com/office/drawing/2014/main" id="{3D7EA700-86F2-4946-A991-1C8F37F0B2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0201" y="2227263"/>
              <a:ext cx="76200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24" name="Line 29">
              <a:extLst>
                <a:ext uri="{FF2B5EF4-FFF2-40B4-BE49-F238E27FC236}">
                  <a16:creationId xmlns:a16="http://schemas.microsoft.com/office/drawing/2014/main" id="{5A715714-661F-4ED1-ABB2-20B488EEEC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86401" y="4837642"/>
              <a:ext cx="57150" cy="8255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25" name="Line 30">
              <a:extLst>
                <a:ext uri="{FF2B5EF4-FFF2-40B4-BE49-F238E27FC236}">
                  <a16:creationId xmlns:a16="http://schemas.microsoft.com/office/drawing/2014/main" id="{2DDD06F6-A34C-4684-AFB1-8EDC44224D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27664" y="4920192"/>
              <a:ext cx="58738" cy="80963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26" name="Line 31">
              <a:extLst>
                <a:ext uri="{FF2B5EF4-FFF2-40B4-BE49-F238E27FC236}">
                  <a16:creationId xmlns:a16="http://schemas.microsoft.com/office/drawing/2014/main" id="{D084B7BC-B56B-4108-80D1-4195717254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86401" y="4755092"/>
              <a:ext cx="57150" cy="8255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27" name="Line 32">
              <a:extLst>
                <a:ext uri="{FF2B5EF4-FFF2-40B4-BE49-F238E27FC236}">
                  <a16:creationId xmlns:a16="http://schemas.microsoft.com/office/drawing/2014/main" id="{FF6393C9-9CBC-41AC-B379-A348D2343C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27664" y="4837642"/>
              <a:ext cx="58738" cy="8255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28" name="Line 33">
              <a:extLst>
                <a:ext uri="{FF2B5EF4-FFF2-40B4-BE49-F238E27FC236}">
                  <a16:creationId xmlns:a16="http://schemas.microsoft.com/office/drawing/2014/main" id="{9B2E5C05-C926-4511-9243-4D38CDAB82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86401" y="4632854"/>
              <a:ext cx="0" cy="204788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29" name="Line 34">
              <a:extLst>
                <a:ext uri="{FF2B5EF4-FFF2-40B4-BE49-F238E27FC236}">
                  <a16:creationId xmlns:a16="http://schemas.microsoft.com/office/drawing/2014/main" id="{4C82D70E-288F-408D-9BD8-5A45F3C20D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86401" y="4920192"/>
              <a:ext cx="0" cy="204788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30" name="Line 35">
              <a:extLst>
                <a:ext uri="{FF2B5EF4-FFF2-40B4-BE49-F238E27FC236}">
                  <a16:creationId xmlns:a16="http://schemas.microsoft.com/office/drawing/2014/main" id="{A6CB971D-CA39-4C69-892A-22CDF310E9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264" y="5124979"/>
              <a:ext cx="4100513" cy="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31" name="Line 36">
              <a:extLst>
                <a:ext uri="{FF2B5EF4-FFF2-40B4-BE49-F238E27FC236}">
                  <a16:creationId xmlns:a16="http://schemas.microsoft.com/office/drawing/2014/main" id="{A94FFEF5-A6E8-4811-BC24-83F3190070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264" y="5124979"/>
              <a:ext cx="0" cy="7620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32" name="Line 37">
              <a:extLst>
                <a:ext uri="{FF2B5EF4-FFF2-40B4-BE49-F238E27FC236}">
                  <a16:creationId xmlns:a16="http://schemas.microsoft.com/office/drawing/2014/main" id="{855E8475-2FB7-4CD5-84F1-07755B4162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4864" y="5124979"/>
              <a:ext cx="0" cy="7620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33" name="Line 38">
              <a:extLst>
                <a:ext uri="{FF2B5EF4-FFF2-40B4-BE49-F238E27FC236}">
                  <a16:creationId xmlns:a16="http://schemas.microsoft.com/office/drawing/2014/main" id="{325A2DEB-67A4-4A7E-B6DE-3E4C0D187B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0476" y="5124979"/>
              <a:ext cx="0" cy="7620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34" name="Line 39">
              <a:extLst>
                <a:ext uri="{FF2B5EF4-FFF2-40B4-BE49-F238E27FC236}">
                  <a16:creationId xmlns:a16="http://schemas.microsoft.com/office/drawing/2014/main" id="{BCE67807-2435-4A51-89E9-8A5371F0EE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3101" y="5124979"/>
              <a:ext cx="0" cy="7620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35" name="Line 40">
              <a:extLst>
                <a:ext uri="{FF2B5EF4-FFF2-40B4-BE49-F238E27FC236}">
                  <a16:creationId xmlns:a16="http://schemas.microsoft.com/office/drawing/2014/main" id="{7C0B1408-B246-43BC-BFBB-0C637035E6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5726" y="5124979"/>
              <a:ext cx="0" cy="7620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36" name="Line 41">
              <a:extLst>
                <a:ext uri="{FF2B5EF4-FFF2-40B4-BE49-F238E27FC236}">
                  <a16:creationId xmlns:a16="http://schemas.microsoft.com/office/drawing/2014/main" id="{99E56F85-2E6E-4F7F-82E1-FBBCA1C55A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9939" y="5124979"/>
              <a:ext cx="0" cy="7620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37" name="Line 42">
              <a:extLst>
                <a:ext uri="{FF2B5EF4-FFF2-40B4-BE49-F238E27FC236}">
                  <a16:creationId xmlns:a16="http://schemas.microsoft.com/office/drawing/2014/main" id="{22D4436F-E90C-460C-95C0-70C52EFA9D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72564" y="5124979"/>
              <a:ext cx="0" cy="7620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38" name="Line 43">
              <a:extLst>
                <a:ext uri="{FF2B5EF4-FFF2-40B4-BE49-F238E27FC236}">
                  <a16:creationId xmlns:a16="http://schemas.microsoft.com/office/drawing/2014/main" id="{7D31D9DA-1E09-4D14-AD31-B0EA2CC339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56776" y="5124979"/>
              <a:ext cx="0" cy="7620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39" name="Rectangle 44">
              <a:extLst>
                <a:ext uri="{FF2B5EF4-FFF2-40B4-BE49-F238E27FC236}">
                  <a16:creationId xmlns:a16="http://schemas.microsoft.com/office/drawing/2014/main" id="{BBDA3423-352D-40AF-A181-5632AFCB7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576" y="5272617"/>
              <a:ext cx="137858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lish" pitchFamily="2" charset="0"/>
                  <a:ea typeface="+mn-ea"/>
                  <a:cs typeface="+mn-cs"/>
                </a:rPr>
                <a:t>0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40" name="Rectangle 45">
              <a:extLst>
                <a:ext uri="{FF2B5EF4-FFF2-40B4-BE49-F238E27FC236}">
                  <a16:creationId xmlns:a16="http://schemas.microsoft.com/office/drawing/2014/main" id="{4DC49617-809A-4CB2-A4C2-C121A1221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5176" y="5272617"/>
              <a:ext cx="137858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lish" pitchFamily="2" charset="0"/>
                  <a:ea typeface="+mn-ea"/>
                  <a:cs typeface="+mn-cs"/>
                </a:rPr>
                <a:t>2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6">
              <a:extLst>
                <a:ext uri="{FF2B5EF4-FFF2-40B4-BE49-F238E27FC236}">
                  <a16:creationId xmlns:a16="http://schemas.microsoft.com/office/drawing/2014/main" id="{F440CF6B-C43E-4987-87F5-119BFA34A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789" y="5272617"/>
              <a:ext cx="137858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lish" pitchFamily="2" charset="0"/>
                  <a:ea typeface="+mn-ea"/>
                  <a:cs typeface="+mn-cs"/>
                </a:rPr>
                <a:t>6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42" name="Rectangle 47">
              <a:extLst>
                <a:ext uri="{FF2B5EF4-FFF2-40B4-BE49-F238E27FC236}">
                  <a16:creationId xmlns:a16="http://schemas.microsoft.com/office/drawing/2014/main" id="{5FC0F363-18A1-453F-B681-CB1369B0D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5314" y="5272617"/>
              <a:ext cx="275717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lish" pitchFamily="2" charset="0"/>
                  <a:ea typeface="+mn-ea"/>
                  <a:cs typeface="+mn-cs"/>
                </a:rPr>
                <a:t>12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43" name="Rectangle 48">
              <a:extLst>
                <a:ext uri="{FF2B5EF4-FFF2-40B4-BE49-F238E27FC236}">
                  <a16:creationId xmlns:a16="http://schemas.microsoft.com/office/drawing/2014/main" id="{F524159C-0C97-489B-B478-7FF610115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7939" y="5272617"/>
              <a:ext cx="275717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lish" pitchFamily="2" charset="0"/>
                  <a:ea typeface="+mn-ea"/>
                  <a:cs typeface="+mn-cs"/>
                </a:rPr>
                <a:t>18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44" name="Rectangle 49">
              <a:extLst>
                <a:ext uri="{FF2B5EF4-FFF2-40B4-BE49-F238E27FC236}">
                  <a16:creationId xmlns:a16="http://schemas.microsoft.com/office/drawing/2014/main" id="{3155C97F-92CF-440A-8A61-D053B9B27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2151" y="5272617"/>
              <a:ext cx="275717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lish" pitchFamily="2" charset="0"/>
                  <a:ea typeface="+mn-ea"/>
                  <a:cs typeface="+mn-cs"/>
                </a:rPr>
                <a:t>24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45" name="Rectangle 50">
              <a:extLst>
                <a:ext uri="{FF2B5EF4-FFF2-40B4-BE49-F238E27FC236}">
                  <a16:creationId xmlns:a16="http://schemas.microsoft.com/office/drawing/2014/main" id="{2816B0AB-A223-4A03-B949-9BF5F452B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4776" y="5272617"/>
              <a:ext cx="275717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lish" pitchFamily="2" charset="0"/>
                  <a:ea typeface="+mn-ea"/>
                  <a:cs typeface="+mn-cs"/>
                </a:rPr>
                <a:t>30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46" name="Rectangle 51">
              <a:extLst>
                <a:ext uri="{FF2B5EF4-FFF2-40B4-BE49-F238E27FC236}">
                  <a16:creationId xmlns:a16="http://schemas.microsoft.com/office/drawing/2014/main" id="{EB24A600-F2F8-40FA-B633-CEDCD25F1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8989" y="5272617"/>
              <a:ext cx="275717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lish" pitchFamily="2" charset="0"/>
                  <a:ea typeface="+mn-ea"/>
                  <a:cs typeface="+mn-cs"/>
                </a:rPr>
                <a:t>36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47" name="Rectangle 52">
              <a:extLst>
                <a:ext uri="{FF2B5EF4-FFF2-40B4-BE49-F238E27FC236}">
                  <a16:creationId xmlns:a16="http://schemas.microsoft.com/office/drawing/2014/main" id="{6B237DE2-49C7-4F35-B6B5-000CD6231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5701" y="5501217"/>
              <a:ext cx="793487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lish" pitchFamily="2" charset="0"/>
                  <a:ea typeface="+mn-ea"/>
                  <a:cs typeface="+mn-cs"/>
                </a:rPr>
                <a:t>Months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48" name="Line 53">
              <a:extLst>
                <a:ext uri="{FF2B5EF4-FFF2-40B4-BE49-F238E27FC236}">
                  <a16:creationId xmlns:a16="http://schemas.microsoft.com/office/drawing/2014/main" id="{327E3225-5716-4ECB-849B-00AC55C50F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6401" y="5124979"/>
              <a:ext cx="169863" cy="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49" name="Line 54">
              <a:extLst>
                <a:ext uri="{FF2B5EF4-FFF2-40B4-BE49-F238E27FC236}">
                  <a16:creationId xmlns:a16="http://schemas.microsoft.com/office/drawing/2014/main" id="{A67CCC97-1BE9-4724-8E8F-19E6E6CE2E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56776" y="5124979"/>
              <a:ext cx="227013" cy="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51" name="Line 56">
              <a:extLst>
                <a:ext uri="{FF2B5EF4-FFF2-40B4-BE49-F238E27FC236}">
                  <a16:creationId xmlns:a16="http://schemas.microsoft.com/office/drawing/2014/main" id="{F27F043D-6F45-4C75-B4B1-43133B5964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4864" y="3116263"/>
              <a:ext cx="455613" cy="30163"/>
            </a:xfrm>
            <a:prstGeom prst="line">
              <a:avLst/>
            </a:prstGeom>
            <a:grpFill/>
            <a:ln w="25400">
              <a:solidFill>
                <a:srgbClr val="CE08A8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52" name="Line 57">
              <a:extLst>
                <a:ext uri="{FF2B5EF4-FFF2-40B4-BE49-F238E27FC236}">
                  <a16:creationId xmlns:a16="http://schemas.microsoft.com/office/drawing/2014/main" id="{9A2A9C39-0E8D-4423-9835-F464798FD4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0476" y="3146426"/>
              <a:ext cx="682625" cy="66675"/>
            </a:xfrm>
            <a:prstGeom prst="line">
              <a:avLst/>
            </a:prstGeom>
            <a:grpFill/>
            <a:ln w="25400">
              <a:solidFill>
                <a:srgbClr val="CE08A8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53" name="Line 58">
              <a:extLst>
                <a:ext uri="{FF2B5EF4-FFF2-40B4-BE49-F238E27FC236}">
                  <a16:creationId xmlns:a16="http://schemas.microsoft.com/office/drawing/2014/main" id="{AB544EED-FD7E-4859-9E93-90B4ADB5F0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3101" y="3213101"/>
              <a:ext cx="682625" cy="149225"/>
            </a:xfrm>
            <a:prstGeom prst="line">
              <a:avLst/>
            </a:prstGeom>
            <a:grpFill/>
            <a:ln w="25400">
              <a:solidFill>
                <a:srgbClr val="CE08A8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54" name="Line 59">
              <a:extLst>
                <a:ext uri="{FF2B5EF4-FFF2-40B4-BE49-F238E27FC236}">
                  <a16:creationId xmlns:a16="http://schemas.microsoft.com/office/drawing/2014/main" id="{9D90DD2A-70CA-44C0-BA0C-2E242DC012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5726" y="3362326"/>
              <a:ext cx="684213" cy="82550"/>
            </a:xfrm>
            <a:prstGeom prst="line">
              <a:avLst/>
            </a:prstGeom>
            <a:grpFill/>
            <a:ln w="25400">
              <a:solidFill>
                <a:srgbClr val="CE08A8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55" name="Line 60">
              <a:extLst>
                <a:ext uri="{FF2B5EF4-FFF2-40B4-BE49-F238E27FC236}">
                  <a16:creationId xmlns:a16="http://schemas.microsoft.com/office/drawing/2014/main" id="{F46CAD09-212D-4595-B680-FDEB710D6D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9939" y="3444876"/>
              <a:ext cx="682625" cy="107950"/>
            </a:xfrm>
            <a:prstGeom prst="line">
              <a:avLst/>
            </a:prstGeom>
            <a:grpFill/>
            <a:ln w="25400">
              <a:solidFill>
                <a:srgbClr val="CE08A8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56" name="Line 61">
              <a:extLst>
                <a:ext uri="{FF2B5EF4-FFF2-40B4-BE49-F238E27FC236}">
                  <a16:creationId xmlns:a16="http://schemas.microsoft.com/office/drawing/2014/main" id="{518FD40A-7F1A-4C28-84D8-D58D72CD72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72564" y="3552826"/>
              <a:ext cx="684213" cy="107950"/>
            </a:xfrm>
            <a:prstGeom prst="line">
              <a:avLst/>
            </a:prstGeom>
            <a:grpFill/>
            <a:ln w="25400">
              <a:solidFill>
                <a:srgbClr val="CE08A8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57" name="Line 62">
              <a:extLst>
                <a:ext uri="{FF2B5EF4-FFF2-40B4-BE49-F238E27FC236}">
                  <a16:creationId xmlns:a16="http://schemas.microsoft.com/office/drawing/2014/main" id="{76D798D0-093B-4706-B704-AEC19771F2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264" y="2700338"/>
              <a:ext cx="228600" cy="66675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58" name="Line 63">
              <a:extLst>
                <a:ext uri="{FF2B5EF4-FFF2-40B4-BE49-F238E27FC236}">
                  <a16:creationId xmlns:a16="http://schemas.microsoft.com/office/drawing/2014/main" id="{762495BF-1FB5-4B11-B9CC-4D5549F35D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4864" y="2767013"/>
              <a:ext cx="455613" cy="187325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59" name="Line 64">
              <a:extLst>
                <a:ext uri="{FF2B5EF4-FFF2-40B4-BE49-F238E27FC236}">
                  <a16:creationId xmlns:a16="http://schemas.microsoft.com/office/drawing/2014/main" id="{13FBE9B4-CC56-4D96-9953-0554DA6642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0476" y="2954338"/>
              <a:ext cx="682625" cy="157163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60" name="Line 65">
              <a:extLst>
                <a:ext uri="{FF2B5EF4-FFF2-40B4-BE49-F238E27FC236}">
                  <a16:creationId xmlns:a16="http://schemas.microsoft.com/office/drawing/2014/main" id="{67E1803B-7FCD-4235-9206-829E639F66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3101" y="3111501"/>
              <a:ext cx="682625" cy="249238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61" name="Line 66">
              <a:extLst>
                <a:ext uri="{FF2B5EF4-FFF2-40B4-BE49-F238E27FC236}">
                  <a16:creationId xmlns:a16="http://schemas.microsoft.com/office/drawing/2014/main" id="{FE3D7460-AD8E-4482-8632-8767CF9E1D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5726" y="3360738"/>
              <a:ext cx="684213" cy="158750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62" name="Line 67">
              <a:extLst>
                <a:ext uri="{FF2B5EF4-FFF2-40B4-BE49-F238E27FC236}">
                  <a16:creationId xmlns:a16="http://schemas.microsoft.com/office/drawing/2014/main" id="{8FFAA016-8FAE-4542-9294-D831445F24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9939" y="3519488"/>
              <a:ext cx="682625" cy="153988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63" name="Line 68">
              <a:extLst>
                <a:ext uri="{FF2B5EF4-FFF2-40B4-BE49-F238E27FC236}">
                  <a16:creationId xmlns:a16="http://schemas.microsoft.com/office/drawing/2014/main" id="{F9AF1D9A-EA0A-4012-8315-81D7D45978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72564" y="3673476"/>
              <a:ext cx="684213" cy="182563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64" name="Freeform 69">
              <a:extLst>
                <a:ext uri="{FF2B5EF4-FFF2-40B4-BE49-F238E27FC236}">
                  <a16:creationId xmlns:a16="http://schemas.microsoft.com/office/drawing/2014/main" id="{076A1A3C-B0DD-43D4-9EE8-C3C0E87D9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239" y="2630488"/>
              <a:ext cx="112713" cy="112713"/>
            </a:xfrm>
            <a:custGeom>
              <a:avLst/>
              <a:gdLst>
                <a:gd name="T0" fmla="*/ 0 w 71"/>
                <a:gd name="T1" fmla="*/ 36 h 71"/>
                <a:gd name="T2" fmla="*/ 0 w 71"/>
                <a:gd name="T3" fmla="*/ 32 h 71"/>
                <a:gd name="T4" fmla="*/ 3 w 71"/>
                <a:gd name="T5" fmla="*/ 22 h 71"/>
                <a:gd name="T6" fmla="*/ 10 w 71"/>
                <a:gd name="T7" fmla="*/ 11 h 71"/>
                <a:gd name="T8" fmla="*/ 21 w 71"/>
                <a:gd name="T9" fmla="*/ 3 h 71"/>
                <a:gd name="T10" fmla="*/ 32 w 71"/>
                <a:gd name="T11" fmla="*/ 0 h 71"/>
                <a:gd name="T12" fmla="*/ 35 w 71"/>
                <a:gd name="T13" fmla="*/ 0 h 71"/>
                <a:gd name="T14" fmla="*/ 39 w 71"/>
                <a:gd name="T15" fmla="*/ 0 h 71"/>
                <a:gd name="T16" fmla="*/ 49 w 71"/>
                <a:gd name="T17" fmla="*/ 3 h 71"/>
                <a:gd name="T18" fmla="*/ 61 w 71"/>
                <a:gd name="T19" fmla="*/ 11 h 71"/>
                <a:gd name="T20" fmla="*/ 68 w 71"/>
                <a:gd name="T21" fmla="*/ 22 h 71"/>
                <a:gd name="T22" fmla="*/ 71 w 71"/>
                <a:gd name="T23" fmla="*/ 32 h 71"/>
                <a:gd name="T24" fmla="*/ 71 w 71"/>
                <a:gd name="T25" fmla="*/ 36 h 71"/>
                <a:gd name="T26" fmla="*/ 71 w 71"/>
                <a:gd name="T27" fmla="*/ 39 h 71"/>
                <a:gd name="T28" fmla="*/ 68 w 71"/>
                <a:gd name="T29" fmla="*/ 49 h 71"/>
                <a:gd name="T30" fmla="*/ 61 w 71"/>
                <a:gd name="T31" fmla="*/ 61 h 71"/>
                <a:gd name="T32" fmla="*/ 49 w 71"/>
                <a:gd name="T33" fmla="*/ 69 h 71"/>
                <a:gd name="T34" fmla="*/ 39 w 71"/>
                <a:gd name="T35" fmla="*/ 71 h 71"/>
                <a:gd name="T36" fmla="*/ 35 w 71"/>
                <a:gd name="T37" fmla="*/ 71 h 71"/>
                <a:gd name="T38" fmla="*/ 32 w 71"/>
                <a:gd name="T39" fmla="*/ 71 h 71"/>
                <a:gd name="T40" fmla="*/ 21 w 71"/>
                <a:gd name="T41" fmla="*/ 69 h 71"/>
                <a:gd name="T42" fmla="*/ 10 w 71"/>
                <a:gd name="T43" fmla="*/ 61 h 71"/>
                <a:gd name="T44" fmla="*/ 3 w 71"/>
                <a:gd name="T45" fmla="*/ 49 h 71"/>
                <a:gd name="T46" fmla="*/ 0 w 71"/>
                <a:gd name="T47" fmla="*/ 39 h 71"/>
                <a:gd name="T48" fmla="*/ 0 w 71"/>
                <a:gd name="T49" fmla="*/ 36 h 71"/>
                <a:gd name="T50" fmla="*/ 0 w 71"/>
                <a:gd name="T51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71">
                  <a:moveTo>
                    <a:pt x="0" y="36"/>
                  </a:moveTo>
                  <a:lnTo>
                    <a:pt x="0" y="32"/>
                  </a:lnTo>
                  <a:lnTo>
                    <a:pt x="3" y="22"/>
                  </a:lnTo>
                  <a:lnTo>
                    <a:pt x="10" y="11"/>
                  </a:lnTo>
                  <a:lnTo>
                    <a:pt x="21" y="3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9" y="3"/>
                  </a:lnTo>
                  <a:lnTo>
                    <a:pt x="61" y="11"/>
                  </a:lnTo>
                  <a:lnTo>
                    <a:pt x="68" y="22"/>
                  </a:lnTo>
                  <a:lnTo>
                    <a:pt x="71" y="32"/>
                  </a:lnTo>
                  <a:lnTo>
                    <a:pt x="71" y="36"/>
                  </a:lnTo>
                  <a:lnTo>
                    <a:pt x="71" y="39"/>
                  </a:lnTo>
                  <a:lnTo>
                    <a:pt x="68" y="49"/>
                  </a:lnTo>
                  <a:lnTo>
                    <a:pt x="61" y="61"/>
                  </a:lnTo>
                  <a:lnTo>
                    <a:pt x="49" y="69"/>
                  </a:lnTo>
                  <a:lnTo>
                    <a:pt x="39" y="71"/>
                  </a:lnTo>
                  <a:lnTo>
                    <a:pt x="35" y="71"/>
                  </a:lnTo>
                  <a:lnTo>
                    <a:pt x="32" y="71"/>
                  </a:lnTo>
                  <a:lnTo>
                    <a:pt x="21" y="69"/>
                  </a:lnTo>
                  <a:lnTo>
                    <a:pt x="10" y="61"/>
                  </a:lnTo>
                  <a:lnTo>
                    <a:pt x="3" y="49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2540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65" name="Freeform 70">
              <a:extLst>
                <a:ext uri="{FF2B5EF4-FFF2-40B4-BE49-F238E27FC236}">
                  <a16:creationId xmlns:a16="http://schemas.microsoft.com/office/drawing/2014/main" id="{FD0C4825-18DE-466B-96F5-75B5836BA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239" y="2630488"/>
              <a:ext cx="112713" cy="112713"/>
            </a:xfrm>
            <a:custGeom>
              <a:avLst/>
              <a:gdLst>
                <a:gd name="T0" fmla="*/ 0 w 178"/>
                <a:gd name="T1" fmla="*/ 89 h 178"/>
                <a:gd name="T2" fmla="*/ 0 w 178"/>
                <a:gd name="T3" fmla="*/ 80 h 178"/>
                <a:gd name="T4" fmla="*/ 7 w 178"/>
                <a:gd name="T5" fmla="*/ 54 h 178"/>
                <a:gd name="T6" fmla="*/ 26 w 178"/>
                <a:gd name="T7" fmla="*/ 26 h 178"/>
                <a:gd name="T8" fmla="*/ 54 w 178"/>
                <a:gd name="T9" fmla="*/ 7 h 178"/>
                <a:gd name="T10" fmla="*/ 80 w 178"/>
                <a:gd name="T11" fmla="*/ 0 h 178"/>
                <a:gd name="T12" fmla="*/ 89 w 178"/>
                <a:gd name="T13" fmla="*/ 0 h 178"/>
                <a:gd name="T14" fmla="*/ 97 w 178"/>
                <a:gd name="T15" fmla="*/ 0 h 178"/>
                <a:gd name="T16" fmla="*/ 123 w 178"/>
                <a:gd name="T17" fmla="*/ 7 h 178"/>
                <a:gd name="T18" fmla="*/ 152 w 178"/>
                <a:gd name="T19" fmla="*/ 26 h 178"/>
                <a:gd name="T20" fmla="*/ 171 w 178"/>
                <a:gd name="T21" fmla="*/ 54 h 178"/>
                <a:gd name="T22" fmla="*/ 178 w 178"/>
                <a:gd name="T23" fmla="*/ 80 h 178"/>
                <a:gd name="T24" fmla="*/ 178 w 178"/>
                <a:gd name="T25" fmla="*/ 89 h 178"/>
                <a:gd name="T26" fmla="*/ 178 w 178"/>
                <a:gd name="T27" fmla="*/ 97 h 178"/>
                <a:gd name="T28" fmla="*/ 171 w 178"/>
                <a:gd name="T29" fmla="*/ 123 h 178"/>
                <a:gd name="T30" fmla="*/ 152 w 178"/>
                <a:gd name="T31" fmla="*/ 152 h 178"/>
                <a:gd name="T32" fmla="*/ 123 w 178"/>
                <a:gd name="T33" fmla="*/ 171 h 178"/>
                <a:gd name="T34" fmla="*/ 97 w 178"/>
                <a:gd name="T35" fmla="*/ 178 h 178"/>
                <a:gd name="T36" fmla="*/ 89 w 178"/>
                <a:gd name="T37" fmla="*/ 178 h 178"/>
                <a:gd name="T38" fmla="*/ 80 w 178"/>
                <a:gd name="T39" fmla="*/ 178 h 178"/>
                <a:gd name="T40" fmla="*/ 54 w 178"/>
                <a:gd name="T41" fmla="*/ 171 h 178"/>
                <a:gd name="T42" fmla="*/ 26 w 178"/>
                <a:gd name="T43" fmla="*/ 152 h 178"/>
                <a:gd name="T44" fmla="*/ 7 w 178"/>
                <a:gd name="T45" fmla="*/ 123 h 178"/>
                <a:gd name="T46" fmla="*/ 0 w 178"/>
                <a:gd name="T47" fmla="*/ 97 h 178"/>
                <a:gd name="T48" fmla="*/ 0 w 178"/>
                <a:gd name="T49" fmla="*/ 8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178">
                  <a:moveTo>
                    <a:pt x="0" y="89"/>
                  </a:moveTo>
                  <a:lnTo>
                    <a:pt x="0" y="80"/>
                  </a:lnTo>
                  <a:lnTo>
                    <a:pt x="7" y="54"/>
                  </a:lnTo>
                  <a:lnTo>
                    <a:pt x="26" y="26"/>
                  </a:lnTo>
                  <a:lnTo>
                    <a:pt x="54" y="7"/>
                  </a:lnTo>
                  <a:lnTo>
                    <a:pt x="80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23" y="7"/>
                  </a:lnTo>
                  <a:lnTo>
                    <a:pt x="152" y="26"/>
                  </a:lnTo>
                  <a:lnTo>
                    <a:pt x="171" y="54"/>
                  </a:lnTo>
                  <a:lnTo>
                    <a:pt x="178" y="80"/>
                  </a:lnTo>
                  <a:lnTo>
                    <a:pt x="178" y="89"/>
                  </a:lnTo>
                  <a:lnTo>
                    <a:pt x="178" y="97"/>
                  </a:lnTo>
                  <a:lnTo>
                    <a:pt x="171" y="123"/>
                  </a:lnTo>
                  <a:lnTo>
                    <a:pt x="152" y="152"/>
                  </a:lnTo>
                  <a:lnTo>
                    <a:pt x="123" y="171"/>
                  </a:lnTo>
                  <a:lnTo>
                    <a:pt x="97" y="178"/>
                  </a:lnTo>
                  <a:lnTo>
                    <a:pt x="89" y="178"/>
                  </a:lnTo>
                  <a:lnTo>
                    <a:pt x="80" y="178"/>
                  </a:lnTo>
                  <a:lnTo>
                    <a:pt x="54" y="171"/>
                  </a:lnTo>
                  <a:lnTo>
                    <a:pt x="26" y="152"/>
                  </a:lnTo>
                  <a:lnTo>
                    <a:pt x="7" y="123"/>
                  </a:lnTo>
                  <a:lnTo>
                    <a:pt x="0" y="97"/>
                  </a:lnTo>
                  <a:lnTo>
                    <a:pt x="0" y="89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66" name="Freeform 71">
              <a:extLst>
                <a:ext uri="{FF2B5EF4-FFF2-40B4-BE49-F238E27FC236}">
                  <a16:creationId xmlns:a16="http://schemas.microsoft.com/office/drawing/2014/main" id="{FCF5E3BF-8916-4906-B168-78041846B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576" y="2644776"/>
              <a:ext cx="112713" cy="112713"/>
            </a:xfrm>
            <a:custGeom>
              <a:avLst/>
              <a:gdLst>
                <a:gd name="T0" fmla="*/ 0 w 71"/>
                <a:gd name="T1" fmla="*/ 35 h 71"/>
                <a:gd name="T2" fmla="*/ 0 w 71"/>
                <a:gd name="T3" fmla="*/ 32 h 71"/>
                <a:gd name="T4" fmla="*/ 3 w 71"/>
                <a:gd name="T5" fmla="*/ 21 h 71"/>
                <a:gd name="T6" fmla="*/ 10 w 71"/>
                <a:gd name="T7" fmla="*/ 10 h 71"/>
                <a:gd name="T8" fmla="*/ 22 w 71"/>
                <a:gd name="T9" fmla="*/ 2 h 71"/>
                <a:gd name="T10" fmla="*/ 33 w 71"/>
                <a:gd name="T11" fmla="*/ 0 h 71"/>
                <a:gd name="T12" fmla="*/ 36 w 71"/>
                <a:gd name="T13" fmla="*/ 0 h 71"/>
                <a:gd name="T14" fmla="*/ 39 w 71"/>
                <a:gd name="T15" fmla="*/ 0 h 71"/>
                <a:gd name="T16" fmla="*/ 50 w 71"/>
                <a:gd name="T17" fmla="*/ 2 h 71"/>
                <a:gd name="T18" fmla="*/ 61 w 71"/>
                <a:gd name="T19" fmla="*/ 10 h 71"/>
                <a:gd name="T20" fmla="*/ 69 w 71"/>
                <a:gd name="T21" fmla="*/ 21 h 71"/>
                <a:gd name="T22" fmla="*/ 71 w 71"/>
                <a:gd name="T23" fmla="*/ 32 h 71"/>
                <a:gd name="T24" fmla="*/ 71 w 71"/>
                <a:gd name="T25" fmla="*/ 35 h 71"/>
                <a:gd name="T26" fmla="*/ 71 w 71"/>
                <a:gd name="T27" fmla="*/ 39 h 71"/>
                <a:gd name="T28" fmla="*/ 69 w 71"/>
                <a:gd name="T29" fmla="*/ 49 h 71"/>
                <a:gd name="T30" fmla="*/ 61 w 71"/>
                <a:gd name="T31" fmla="*/ 60 h 71"/>
                <a:gd name="T32" fmla="*/ 50 w 71"/>
                <a:gd name="T33" fmla="*/ 68 h 71"/>
                <a:gd name="T34" fmla="*/ 39 w 71"/>
                <a:gd name="T35" fmla="*/ 71 h 71"/>
                <a:gd name="T36" fmla="*/ 36 w 71"/>
                <a:gd name="T37" fmla="*/ 71 h 71"/>
                <a:gd name="T38" fmla="*/ 33 w 71"/>
                <a:gd name="T39" fmla="*/ 71 h 71"/>
                <a:gd name="T40" fmla="*/ 22 w 71"/>
                <a:gd name="T41" fmla="*/ 68 h 71"/>
                <a:gd name="T42" fmla="*/ 10 w 71"/>
                <a:gd name="T43" fmla="*/ 60 h 71"/>
                <a:gd name="T44" fmla="*/ 3 w 71"/>
                <a:gd name="T45" fmla="*/ 49 h 71"/>
                <a:gd name="T46" fmla="*/ 0 w 71"/>
                <a:gd name="T47" fmla="*/ 39 h 71"/>
                <a:gd name="T48" fmla="*/ 0 w 71"/>
                <a:gd name="T49" fmla="*/ 35 h 71"/>
                <a:gd name="T50" fmla="*/ 0 w 71"/>
                <a:gd name="T51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71">
                  <a:moveTo>
                    <a:pt x="0" y="35"/>
                  </a:moveTo>
                  <a:lnTo>
                    <a:pt x="0" y="32"/>
                  </a:lnTo>
                  <a:lnTo>
                    <a:pt x="3" y="21"/>
                  </a:lnTo>
                  <a:lnTo>
                    <a:pt x="10" y="10"/>
                  </a:lnTo>
                  <a:lnTo>
                    <a:pt x="22" y="2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50" y="2"/>
                  </a:lnTo>
                  <a:lnTo>
                    <a:pt x="61" y="10"/>
                  </a:lnTo>
                  <a:lnTo>
                    <a:pt x="69" y="21"/>
                  </a:lnTo>
                  <a:lnTo>
                    <a:pt x="71" y="32"/>
                  </a:lnTo>
                  <a:lnTo>
                    <a:pt x="71" y="35"/>
                  </a:lnTo>
                  <a:lnTo>
                    <a:pt x="71" y="39"/>
                  </a:lnTo>
                  <a:lnTo>
                    <a:pt x="69" y="49"/>
                  </a:lnTo>
                  <a:lnTo>
                    <a:pt x="61" y="60"/>
                  </a:lnTo>
                  <a:lnTo>
                    <a:pt x="50" y="68"/>
                  </a:lnTo>
                  <a:lnTo>
                    <a:pt x="39" y="71"/>
                  </a:lnTo>
                  <a:lnTo>
                    <a:pt x="36" y="71"/>
                  </a:lnTo>
                  <a:lnTo>
                    <a:pt x="33" y="71"/>
                  </a:lnTo>
                  <a:lnTo>
                    <a:pt x="22" y="68"/>
                  </a:lnTo>
                  <a:lnTo>
                    <a:pt x="10" y="60"/>
                  </a:lnTo>
                  <a:lnTo>
                    <a:pt x="3" y="49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25400">
              <a:solidFill>
                <a:srgbClr val="A8769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67" name="Freeform 72">
              <a:extLst>
                <a:ext uri="{FF2B5EF4-FFF2-40B4-BE49-F238E27FC236}">
                  <a16:creationId xmlns:a16="http://schemas.microsoft.com/office/drawing/2014/main" id="{1E5C7CFF-AB1F-4270-82F6-A454EE851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576" y="2644776"/>
              <a:ext cx="112713" cy="112713"/>
            </a:xfrm>
            <a:custGeom>
              <a:avLst/>
              <a:gdLst>
                <a:gd name="T0" fmla="*/ 0 w 178"/>
                <a:gd name="T1" fmla="*/ 89 h 178"/>
                <a:gd name="T2" fmla="*/ 0 w 178"/>
                <a:gd name="T3" fmla="*/ 80 h 178"/>
                <a:gd name="T4" fmla="*/ 7 w 178"/>
                <a:gd name="T5" fmla="*/ 54 h 178"/>
                <a:gd name="T6" fmla="*/ 26 w 178"/>
                <a:gd name="T7" fmla="*/ 26 h 178"/>
                <a:gd name="T8" fmla="*/ 55 w 178"/>
                <a:gd name="T9" fmla="*/ 7 h 178"/>
                <a:gd name="T10" fmla="*/ 81 w 178"/>
                <a:gd name="T11" fmla="*/ 0 h 178"/>
                <a:gd name="T12" fmla="*/ 89 w 178"/>
                <a:gd name="T13" fmla="*/ 0 h 178"/>
                <a:gd name="T14" fmla="*/ 98 w 178"/>
                <a:gd name="T15" fmla="*/ 0 h 178"/>
                <a:gd name="T16" fmla="*/ 124 w 178"/>
                <a:gd name="T17" fmla="*/ 7 h 178"/>
                <a:gd name="T18" fmla="*/ 152 w 178"/>
                <a:gd name="T19" fmla="*/ 26 h 178"/>
                <a:gd name="T20" fmla="*/ 171 w 178"/>
                <a:gd name="T21" fmla="*/ 54 h 178"/>
                <a:gd name="T22" fmla="*/ 178 w 178"/>
                <a:gd name="T23" fmla="*/ 80 h 178"/>
                <a:gd name="T24" fmla="*/ 178 w 178"/>
                <a:gd name="T25" fmla="*/ 89 h 178"/>
                <a:gd name="T26" fmla="*/ 178 w 178"/>
                <a:gd name="T27" fmla="*/ 98 h 178"/>
                <a:gd name="T28" fmla="*/ 171 w 178"/>
                <a:gd name="T29" fmla="*/ 123 h 178"/>
                <a:gd name="T30" fmla="*/ 152 w 178"/>
                <a:gd name="T31" fmla="*/ 152 h 178"/>
                <a:gd name="T32" fmla="*/ 124 w 178"/>
                <a:gd name="T33" fmla="*/ 171 h 178"/>
                <a:gd name="T34" fmla="*/ 98 w 178"/>
                <a:gd name="T35" fmla="*/ 178 h 178"/>
                <a:gd name="T36" fmla="*/ 89 w 178"/>
                <a:gd name="T37" fmla="*/ 178 h 178"/>
                <a:gd name="T38" fmla="*/ 81 w 178"/>
                <a:gd name="T39" fmla="*/ 178 h 178"/>
                <a:gd name="T40" fmla="*/ 55 w 178"/>
                <a:gd name="T41" fmla="*/ 171 h 178"/>
                <a:gd name="T42" fmla="*/ 26 w 178"/>
                <a:gd name="T43" fmla="*/ 152 h 178"/>
                <a:gd name="T44" fmla="*/ 7 w 178"/>
                <a:gd name="T45" fmla="*/ 123 h 178"/>
                <a:gd name="T46" fmla="*/ 0 w 178"/>
                <a:gd name="T47" fmla="*/ 98 h 178"/>
                <a:gd name="T48" fmla="*/ 0 w 178"/>
                <a:gd name="T49" fmla="*/ 8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178">
                  <a:moveTo>
                    <a:pt x="0" y="89"/>
                  </a:moveTo>
                  <a:lnTo>
                    <a:pt x="0" y="80"/>
                  </a:lnTo>
                  <a:lnTo>
                    <a:pt x="7" y="54"/>
                  </a:lnTo>
                  <a:lnTo>
                    <a:pt x="26" y="26"/>
                  </a:lnTo>
                  <a:lnTo>
                    <a:pt x="55" y="7"/>
                  </a:lnTo>
                  <a:lnTo>
                    <a:pt x="81" y="0"/>
                  </a:lnTo>
                  <a:lnTo>
                    <a:pt x="89" y="0"/>
                  </a:lnTo>
                  <a:lnTo>
                    <a:pt x="98" y="0"/>
                  </a:lnTo>
                  <a:lnTo>
                    <a:pt x="124" y="7"/>
                  </a:lnTo>
                  <a:lnTo>
                    <a:pt x="152" y="26"/>
                  </a:lnTo>
                  <a:lnTo>
                    <a:pt x="171" y="54"/>
                  </a:lnTo>
                  <a:lnTo>
                    <a:pt x="178" y="80"/>
                  </a:lnTo>
                  <a:lnTo>
                    <a:pt x="178" y="89"/>
                  </a:lnTo>
                  <a:lnTo>
                    <a:pt x="178" y="98"/>
                  </a:lnTo>
                  <a:lnTo>
                    <a:pt x="171" y="123"/>
                  </a:lnTo>
                  <a:lnTo>
                    <a:pt x="152" y="152"/>
                  </a:lnTo>
                  <a:lnTo>
                    <a:pt x="124" y="171"/>
                  </a:lnTo>
                  <a:lnTo>
                    <a:pt x="98" y="178"/>
                  </a:lnTo>
                  <a:lnTo>
                    <a:pt x="89" y="178"/>
                  </a:lnTo>
                  <a:lnTo>
                    <a:pt x="81" y="178"/>
                  </a:lnTo>
                  <a:lnTo>
                    <a:pt x="55" y="171"/>
                  </a:lnTo>
                  <a:lnTo>
                    <a:pt x="26" y="152"/>
                  </a:lnTo>
                  <a:lnTo>
                    <a:pt x="7" y="123"/>
                  </a:lnTo>
                  <a:lnTo>
                    <a:pt x="0" y="98"/>
                  </a:lnTo>
                  <a:lnTo>
                    <a:pt x="0" y="89"/>
                  </a:lnTo>
                </a:path>
              </a:pathLst>
            </a:cu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68" name="Rectangle 73">
              <a:extLst>
                <a:ext uri="{FF2B5EF4-FFF2-40B4-BE49-F238E27FC236}">
                  <a16:creationId xmlns:a16="http://schemas.microsoft.com/office/drawing/2014/main" id="{D15212F0-73EA-4A5E-97D0-C05E41AA8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126" y="3074988"/>
              <a:ext cx="82550" cy="80963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69" name="Rectangle 74">
              <a:extLst>
                <a:ext uri="{FF2B5EF4-FFF2-40B4-BE49-F238E27FC236}">
                  <a16:creationId xmlns:a16="http://schemas.microsoft.com/office/drawing/2014/main" id="{5B94F0FB-BEC3-44E2-84C9-0ECC8D561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126" y="3074988"/>
              <a:ext cx="82550" cy="80963"/>
            </a:xfrm>
            <a:prstGeom prst="rect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70" name="Rectangle 75">
              <a:extLst>
                <a:ext uri="{FF2B5EF4-FFF2-40B4-BE49-F238E27FC236}">
                  <a16:creationId xmlns:a16="http://schemas.microsoft.com/office/drawing/2014/main" id="{B1F02A4F-A1AB-4D51-BA0D-AD1BD5EF0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464" y="2725738"/>
              <a:ext cx="82550" cy="80963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71" name="Rectangle 76">
              <a:extLst>
                <a:ext uri="{FF2B5EF4-FFF2-40B4-BE49-F238E27FC236}">
                  <a16:creationId xmlns:a16="http://schemas.microsoft.com/office/drawing/2014/main" id="{D18FC89C-58FF-482D-8BA5-2D45B0E0C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464" y="2725738"/>
              <a:ext cx="82550" cy="8096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72" name="Line 77">
              <a:extLst>
                <a:ext uri="{FF2B5EF4-FFF2-40B4-BE49-F238E27FC236}">
                  <a16:creationId xmlns:a16="http://schemas.microsoft.com/office/drawing/2014/main" id="{C8D0B011-82B5-4EED-95C7-66166972D9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7401" y="3086101"/>
              <a:ext cx="0" cy="60325"/>
            </a:xfrm>
            <a:prstGeom prst="line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73" name="Line 78">
              <a:extLst>
                <a:ext uri="{FF2B5EF4-FFF2-40B4-BE49-F238E27FC236}">
                  <a16:creationId xmlns:a16="http://schemas.microsoft.com/office/drawing/2014/main" id="{07EECDE2-614D-4F1B-8D76-8E5AC29EB4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2326" y="2736851"/>
              <a:ext cx="0" cy="60325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74" name="Rectangle 79">
              <a:extLst>
                <a:ext uri="{FF2B5EF4-FFF2-40B4-BE49-F238E27FC236}">
                  <a16:creationId xmlns:a16="http://schemas.microsoft.com/office/drawing/2014/main" id="{7EEBF763-C84F-4D05-A0EC-D1E1035EE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326" y="3106738"/>
              <a:ext cx="77788" cy="77788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75" name="Rectangle 80">
              <a:extLst>
                <a:ext uri="{FF2B5EF4-FFF2-40B4-BE49-F238E27FC236}">
                  <a16:creationId xmlns:a16="http://schemas.microsoft.com/office/drawing/2014/main" id="{296E0EF7-E141-4FD6-98E8-082CB7F11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326" y="3106738"/>
              <a:ext cx="77788" cy="77788"/>
            </a:xfrm>
            <a:prstGeom prst="rect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76" name="Rectangle 81">
              <a:extLst>
                <a:ext uri="{FF2B5EF4-FFF2-40B4-BE49-F238E27FC236}">
                  <a16:creationId xmlns:a16="http://schemas.microsoft.com/office/drawing/2014/main" id="{D8F96195-772A-43F4-B73E-22B59ADE5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251" y="2916238"/>
              <a:ext cx="77788" cy="76200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77" name="Rectangle 82">
              <a:extLst>
                <a:ext uri="{FF2B5EF4-FFF2-40B4-BE49-F238E27FC236}">
                  <a16:creationId xmlns:a16="http://schemas.microsoft.com/office/drawing/2014/main" id="{0AFDC8F5-5423-4AED-B5F2-670DE897F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251" y="2916238"/>
              <a:ext cx="77788" cy="76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78" name="Line 83">
              <a:extLst>
                <a:ext uri="{FF2B5EF4-FFF2-40B4-BE49-F238E27FC236}">
                  <a16:creationId xmlns:a16="http://schemas.microsoft.com/office/drawing/2014/main" id="{E36E5919-ED35-4330-81DA-A0BD00BC5B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3014" y="3111501"/>
              <a:ext cx="0" cy="68263"/>
            </a:xfrm>
            <a:prstGeom prst="line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79" name="Line 84">
              <a:extLst>
                <a:ext uri="{FF2B5EF4-FFF2-40B4-BE49-F238E27FC236}">
                  <a16:creationId xmlns:a16="http://schemas.microsoft.com/office/drawing/2014/main" id="{92C5C6E5-7F86-4B69-BA3F-009D7254BA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6351" y="2919413"/>
              <a:ext cx="0" cy="69850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80" name="Rectangle 85">
              <a:extLst>
                <a:ext uri="{FF2B5EF4-FFF2-40B4-BE49-F238E27FC236}">
                  <a16:creationId xmlns:a16="http://schemas.microsoft.com/office/drawing/2014/main" id="{1FEA5512-3F00-451D-A4E1-5901CEAA0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0714" y="3176588"/>
              <a:ext cx="71438" cy="73025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81" name="Rectangle 86">
              <a:extLst>
                <a:ext uri="{FF2B5EF4-FFF2-40B4-BE49-F238E27FC236}">
                  <a16:creationId xmlns:a16="http://schemas.microsoft.com/office/drawing/2014/main" id="{4F543F39-3A9A-4D52-B1A2-EEDB5FE34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0714" y="3176588"/>
              <a:ext cx="71438" cy="73025"/>
            </a:xfrm>
            <a:prstGeom prst="rect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82" name="Rectangle 87">
              <a:extLst>
                <a:ext uri="{FF2B5EF4-FFF2-40B4-BE49-F238E27FC236}">
                  <a16:creationId xmlns:a16="http://schemas.microsoft.com/office/drawing/2014/main" id="{C87ABB93-E174-46D6-BBF0-994DA2C97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4051" y="3074988"/>
              <a:ext cx="71438" cy="73025"/>
            </a:xfrm>
            <a:prstGeom prst="rect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83" name="Rectangle 88">
              <a:extLst>
                <a:ext uri="{FF2B5EF4-FFF2-40B4-BE49-F238E27FC236}">
                  <a16:creationId xmlns:a16="http://schemas.microsoft.com/office/drawing/2014/main" id="{2F9953E8-FF89-4F88-BA5D-20F9FE8EE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4051" y="3074988"/>
              <a:ext cx="71438" cy="7302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84" name="Line 89">
              <a:extLst>
                <a:ext uri="{FF2B5EF4-FFF2-40B4-BE49-F238E27FC236}">
                  <a16:creationId xmlns:a16="http://schemas.microsoft.com/office/drawing/2014/main" id="{0215ABE2-7249-4D05-937D-39432EF6C6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05639" y="3173413"/>
              <a:ext cx="0" cy="79375"/>
            </a:xfrm>
            <a:prstGeom prst="line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85" name="Line 90">
              <a:extLst>
                <a:ext uri="{FF2B5EF4-FFF2-40B4-BE49-F238E27FC236}">
                  <a16:creationId xmlns:a16="http://schemas.microsoft.com/office/drawing/2014/main" id="{D4C0D2B9-35D0-4AD7-A906-E4D7A98ED9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40564" y="3071813"/>
              <a:ext cx="0" cy="79375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86" name="Line 91">
              <a:extLst>
                <a:ext uri="{FF2B5EF4-FFF2-40B4-BE49-F238E27FC236}">
                  <a16:creationId xmlns:a16="http://schemas.microsoft.com/office/drawing/2014/main" id="{12B4F613-DE1B-4466-A076-2A14AC88A9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89851" y="3317876"/>
              <a:ext cx="0" cy="88900"/>
            </a:xfrm>
            <a:prstGeom prst="line">
              <a:avLst/>
            </a:prstGeom>
            <a:grpFill/>
            <a:ln w="2540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87" name="Line 92">
              <a:extLst>
                <a:ext uri="{FF2B5EF4-FFF2-40B4-BE49-F238E27FC236}">
                  <a16:creationId xmlns:a16="http://schemas.microsoft.com/office/drawing/2014/main" id="{47D8AC79-EC82-49D1-B481-E29330CAE3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23189" y="3316288"/>
              <a:ext cx="0" cy="88900"/>
            </a:xfrm>
            <a:prstGeom prst="line">
              <a:avLst/>
            </a:prstGeom>
            <a:grpFill/>
            <a:ln w="2540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88" name="Rectangle 93">
              <a:extLst>
                <a:ext uri="{FF2B5EF4-FFF2-40B4-BE49-F238E27FC236}">
                  <a16:creationId xmlns:a16="http://schemas.microsoft.com/office/drawing/2014/main" id="{5BD6A890-8567-4273-B52F-71FC2C6FA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4926" y="3328988"/>
              <a:ext cx="68263" cy="66675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89" name="Rectangle 94">
              <a:extLst>
                <a:ext uri="{FF2B5EF4-FFF2-40B4-BE49-F238E27FC236}">
                  <a16:creationId xmlns:a16="http://schemas.microsoft.com/office/drawing/2014/main" id="{9ADBA593-E69B-4453-BA32-84B319A19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4926" y="3328988"/>
              <a:ext cx="68263" cy="6667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90" name="Rectangle 95">
              <a:extLst>
                <a:ext uri="{FF2B5EF4-FFF2-40B4-BE49-F238E27FC236}">
                  <a16:creationId xmlns:a16="http://schemas.microsoft.com/office/drawing/2014/main" id="{F084D4BD-2762-4870-AEB9-9775CED69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9851" y="3325813"/>
              <a:ext cx="68263" cy="68263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91" name="Rectangle 96">
              <a:extLst>
                <a:ext uri="{FF2B5EF4-FFF2-40B4-BE49-F238E27FC236}">
                  <a16:creationId xmlns:a16="http://schemas.microsoft.com/office/drawing/2014/main" id="{BDBAB92A-5A64-489A-AC49-85139B46E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9851" y="3325813"/>
              <a:ext cx="68263" cy="68263"/>
            </a:xfrm>
            <a:prstGeom prst="rect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92" name="Line 97">
              <a:extLst>
                <a:ext uri="{FF2B5EF4-FFF2-40B4-BE49-F238E27FC236}">
                  <a16:creationId xmlns:a16="http://schemas.microsoft.com/office/drawing/2014/main" id="{90F547C5-1B64-4889-99E0-5C28DD5D97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72476" y="3390901"/>
              <a:ext cx="0" cy="107950"/>
            </a:xfrm>
            <a:prstGeom prst="line">
              <a:avLst/>
            </a:prstGeom>
            <a:grpFill/>
            <a:ln w="25400">
              <a:solidFill>
                <a:srgbClr val="C856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93" name="Line 98">
              <a:extLst>
                <a:ext uri="{FF2B5EF4-FFF2-40B4-BE49-F238E27FC236}">
                  <a16:creationId xmlns:a16="http://schemas.microsoft.com/office/drawing/2014/main" id="{0C3F89C7-82D1-46CC-819F-096009CE0F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07401" y="3465513"/>
              <a:ext cx="0" cy="107950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94" name="Rectangle 99">
              <a:extLst>
                <a:ext uri="{FF2B5EF4-FFF2-40B4-BE49-F238E27FC236}">
                  <a16:creationId xmlns:a16="http://schemas.microsoft.com/office/drawing/2014/main" id="{DF4F2495-7BC6-412E-8EE2-6EFBA87BA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2314" y="3413126"/>
              <a:ext cx="61913" cy="61913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95" name="Rectangle 100">
              <a:extLst>
                <a:ext uri="{FF2B5EF4-FFF2-40B4-BE49-F238E27FC236}">
                  <a16:creationId xmlns:a16="http://schemas.microsoft.com/office/drawing/2014/main" id="{ED02227B-6D52-4AF8-BD46-1EE6FBB75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2314" y="3413126"/>
              <a:ext cx="61913" cy="61913"/>
            </a:xfrm>
            <a:prstGeom prst="rect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96" name="Rectangle 101">
              <a:extLst>
                <a:ext uri="{FF2B5EF4-FFF2-40B4-BE49-F238E27FC236}">
                  <a16:creationId xmlns:a16="http://schemas.microsoft.com/office/drawing/2014/main" id="{31FB7506-7349-4CA2-BD82-338A77F5E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5651" y="3489326"/>
              <a:ext cx="61913" cy="60325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97" name="Rectangle 102">
              <a:extLst>
                <a:ext uri="{FF2B5EF4-FFF2-40B4-BE49-F238E27FC236}">
                  <a16:creationId xmlns:a16="http://schemas.microsoft.com/office/drawing/2014/main" id="{80F11085-D700-4D2B-B15F-AA3EC427D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5651" y="3489326"/>
              <a:ext cx="61913" cy="6032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98" name="Line 103">
              <a:extLst>
                <a:ext uri="{FF2B5EF4-FFF2-40B4-BE49-F238E27FC236}">
                  <a16:creationId xmlns:a16="http://schemas.microsoft.com/office/drawing/2014/main" id="{E23CD840-D5FF-4EC8-BE36-8E711146F4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56689" y="3489326"/>
              <a:ext cx="0" cy="128588"/>
            </a:xfrm>
            <a:prstGeom prst="line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99" name="Line 104">
              <a:extLst>
                <a:ext uri="{FF2B5EF4-FFF2-40B4-BE49-F238E27FC236}">
                  <a16:creationId xmlns:a16="http://schemas.microsoft.com/office/drawing/2014/main" id="{B6A82F5B-059C-4DCD-B8A3-7BE3D9845F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90026" y="3609976"/>
              <a:ext cx="0" cy="128588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00" name="Rectangle 105">
              <a:extLst>
                <a:ext uri="{FF2B5EF4-FFF2-40B4-BE49-F238E27FC236}">
                  <a16:creationId xmlns:a16="http://schemas.microsoft.com/office/drawing/2014/main" id="{1706C61A-DC5A-4E22-A165-005735896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8114" y="3524251"/>
              <a:ext cx="55563" cy="57150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01" name="Rectangle 106">
              <a:extLst>
                <a:ext uri="{FF2B5EF4-FFF2-40B4-BE49-F238E27FC236}">
                  <a16:creationId xmlns:a16="http://schemas.microsoft.com/office/drawing/2014/main" id="{EB8ABEA9-E11F-4A10-BE0F-71CA78935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8114" y="3524251"/>
              <a:ext cx="55563" cy="57150"/>
            </a:xfrm>
            <a:prstGeom prst="rect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02" name="Rectangle 107">
              <a:extLst>
                <a:ext uri="{FF2B5EF4-FFF2-40B4-BE49-F238E27FC236}">
                  <a16:creationId xmlns:a16="http://schemas.microsoft.com/office/drawing/2014/main" id="{F20F49CF-E651-47C3-BCB6-4CC72FD8F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1451" y="3646488"/>
              <a:ext cx="57150" cy="55563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03" name="Rectangle 108">
              <a:extLst>
                <a:ext uri="{FF2B5EF4-FFF2-40B4-BE49-F238E27FC236}">
                  <a16:creationId xmlns:a16="http://schemas.microsoft.com/office/drawing/2014/main" id="{2018F963-CAC5-448F-A115-48ABE120C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1451" y="3646488"/>
              <a:ext cx="57150" cy="5556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04" name="Line 109">
              <a:extLst>
                <a:ext uri="{FF2B5EF4-FFF2-40B4-BE49-F238E27FC236}">
                  <a16:creationId xmlns:a16="http://schemas.microsoft.com/office/drawing/2014/main" id="{ED34074E-EFDC-4417-B14C-DA47718627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39314" y="3559176"/>
              <a:ext cx="0" cy="203200"/>
            </a:xfrm>
            <a:prstGeom prst="line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05" name="Line 110">
              <a:extLst>
                <a:ext uri="{FF2B5EF4-FFF2-40B4-BE49-F238E27FC236}">
                  <a16:creationId xmlns:a16="http://schemas.microsoft.com/office/drawing/2014/main" id="{7537B30C-7336-4C10-98AE-84FA2C3433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72651" y="3754438"/>
              <a:ext cx="0" cy="204788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06" name="Rectangle 111">
              <a:extLst>
                <a:ext uri="{FF2B5EF4-FFF2-40B4-BE49-F238E27FC236}">
                  <a16:creationId xmlns:a16="http://schemas.microsoft.com/office/drawing/2014/main" id="{D8799776-F21F-498D-AC64-19D4BF2CD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7089" y="3638551"/>
              <a:ext cx="44450" cy="44450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07" name="Rectangle 112">
              <a:extLst>
                <a:ext uri="{FF2B5EF4-FFF2-40B4-BE49-F238E27FC236}">
                  <a16:creationId xmlns:a16="http://schemas.microsoft.com/office/drawing/2014/main" id="{EE4A944A-073D-446C-B7E6-F772885C5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7089" y="3638551"/>
              <a:ext cx="44450" cy="44450"/>
            </a:xfrm>
            <a:prstGeom prst="rect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08" name="Rectangle 113">
              <a:extLst>
                <a:ext uri="{FF2B5EF4-FFF2-40B4-BE49-F238E27FC236}">
                  <a16:creationId xmlns:a16="http://schemas.microsoft.com/office/drawing/2014/main" id="{BD92D9B6-C6AC-4EEA-8BC6-39788CE85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0426" y="3833813"/>
              <a:ext cx="44450" cy="44450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09" name="Rectangle 114">
              <a:extLst>
                <a:ext uri="{FF2B5EF4-FFF2-40B4-BE49-F238E27FC236}">
                  <a16:creationId xmlns:a16="http://schemas.microsoft.com/office/drawing/2014/main" id="{9EE18584-757B-404C-BBBA-5FC097FE2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0426" y="3833813"/>
              <a:ext cx="44450" cy="444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10" name="Line 115">
              <a:extLst>
                <a:ext uri="{FF2B5EF4-FFF2-40B4-BE49-F238E27FC236}">
                  <a16:creationId xmlns:a16="http://schemas.microsoft.com/office/drawing/2014/main" id="{0FB432A6-D303-44A0-9E20-603EEA231F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70618" y="2943708"/>
              <a:ext cx="1946" cy="153321"/>
            </a:xfrm>
            <a:prstGeom prst="line">
              <a:avLst/>
            </a:prstGeom>
            <a:grpFill/>
            <a:ln w="25400">
              <a:solidFill>
                <a:srgbClr val="A8769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11" name="Line 116">
              <a:extLst>
                <a:ext uri="{FF2B5EF4-FFF2-40B4-BE49-F238E27FC236}">
                  <a16:creationId xmlns:a16="http://schemas.microsoft.com/office/drawing/2014/main" id="{D3E46D37-3FAA-446D-8FC0-6723EFC64C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72564" y="2530333"/>
              <a:ext cx="0" cy="163513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13" name="Rectangle 118">
              <a:extLst>
                <a:ext uri="{FF2B5EF4-FFF2-40B4-BE49-F238E27FC236}">
                  <a16:creationId xmlns:a16="http://schemas.microsoft.com/office/drawing/2014/main" id="{CEF3DD95-616F-4229-B255-5489E3245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1764" y="2973868"/>
              <a:ext cx="101600" cy="101600"/>
            </a:xfrm>
            <a:prstGeom prst="rect">
              <a:avLst/>
            </a:prstGeom>
            <a:solidFill>
              <a:srgbClr val="CE08A8"/>
            </a:solidFill>
            <a:ln w="1588">
              <a:solidFill>
                <a:srgbClr val="CE08A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14" name="Rectangle 119">
              <a:extLst>
                <a:ext uri="{FF2B5EF4-FFF2-40B4-BE49-F238E27FC236}">
                  <a16:creationId xmlns:a16="http://schemas.microsoft.com/office/drawing/2014/main" id="{AB714CB1-7652-4EBD-8E9D-7822117B3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1764" y="2562083"/>
              <a:ext cx="101600" cy="100013"/>
            </a:xfrm>
            <a:prstGeom prst="rect">
              <a:avLst/>
            </a:prstGeom>
            <a:grpFill/>
            <a:ln w="25400">
              <a:solidFill>
                <a:srgbClr val="4A064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15" name="Rectangle 120">
              <a:extLst>
                <a:ext uri="{FF2B5EF4-FFF2-40B4-BE49-F238E27FC236}">
                  <a16:creationId xmlns:a16="http://schemas.microsoft.com/office/drawing/2014/main" id="{16EA0869-E3C8-4B57-A56A-A2BC205A6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1764" y="2562083"/>
              <a:ext cx="101600" cy="10001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16" name="Rectangle 121">
              <a:extLst>
                <a:ext uri="{FF2B5EF4-FFF2-40B4-BE49-F238E27FC236}">
                  <a16:creationId xmlns:a16="http://schemas.microsoft.com/office/drawing/2014/main" id="{F1A156CE-B71C-485F-8E99-B69EEA907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4274" y="2886142"/>
              <a:ext cx="756280" cy="2568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E08A8"/>
                  </a:solidFill>
                  <a:effectLst/>
                  <a:uLnTx/>
                  <a:uFillTx/>
                  <a:latin typeface="Mulish" pitchFamily="2" charset="0"/>
                  <a:ea typeface="+mn-ea"/>
                  <a:cs typeface="+mn-cs"/>
                </a:rPr>
                <a:t>SGLT2i</a:t>
              </a:r>
            </a:p>
          </p:txBody>
        </p:sp>
        <p:sp>
          <p:nvSpPr>
            <p:cNvPr id="117" name="Rectangle 122">
              <a:extLst>
                <a:ext uri="{FF2B5EF4-FFF2-40B4-BE49-F238E27FC236}">
                  <a16:creationId xmlns:a16="http://schemas.microsoft.com/office/drawing/2014/main" id="{3D369D0E-04D4-4FF9-8AAC-06439B89D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4014" y="2487613"/>
              <a:ext cx="614972" cy="18492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Mulish" pitchFamily="2" charset="0"/>
                  <a:ea typeface="+mn-ea"/>
                  <a:cs typeface="+mn-cs"/>
                </a:rPr>
                <a:t>Placebo</a:t>
              </a:r>
            </a:p>
          </p:txBody>
        </p:sp>
      </p:grp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73255D9-A241-4C61-8CC4-0823C0839257}"/>
              </a:ext>
            </a:extLst>
          </p:cNvPr>
          <p:cNvSpPr/>
          <p:nvPr/>
        </p:nvSpPr>
        <p:spPr>
          <a:xfrm>
            <a:off x="3385570" y="4936913"/>
            <a:ext cx="5499412" cy="790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274" rtl="0" eaLnBrk="1" fontAlgn="auto" latinLnBrk="0" hangingPunct="1">
              <a:lnSpc>
                <a:spcPct val="107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Overall, chronic slope 51% slower </a:t>
            </a:r>
          </a:p>
          <a:p>
            <a:pPr marL="0" marR="0" lvl="0" indent="0" algn="ctr" defTabSz="914274" rtl="0" eaLnBrk="1" fontAlgn="auto" latinLnBrk="0" hangingPunct="1">
              <a:lnSpc>
                <a:spcPct val="107000"/>
              </a:lnSpc>
              <a:spcBef>
                <a:spcPts val="11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(-54% to -49%)</a:t>
            </a:r>
            <a:endParaRPr kumimoji="0" lang="en-GB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Geschweifte Klammer rechts 5">
            <a:extLst>
              <a:ext uri="{FF2B5EF4-FFF2-40B4-BE49-F238E27FC236}">
                <a16:creationId xmlns:a16="http://schemas.microsoft.com/office/drawing/2014/main" id="{80FD3D02-E39F-40ED-890A-C3CC536AA1B5}"/>
              </a:ext>
            </a:extLst>
          </p:cNvPr>
          <p:cNvSpPr/>
          <p:nvPr/>
        </p:nvSpPr>
        <p:spPr>
          <a:xfrm rot="5400000">
            <a:off x="5861708" y="2743237"/>
            <a:ext cx="202980" cy="3961904"/>
          </a:xfrm>
          <a:prstGeom prst="rightBrace">
            <a:avLst/>
          </a:prstGeom>
          <a:ln w="25400">
            <a:solidFill>
              <a:srgbClr val="CE0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FD8B134D-0380-46F0-A20E-0C8D2C97CE8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825304" y="4039279"/>
            <a:ext cx="2559980" cy="28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eGFR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, mL/min/1.73m</a:t>
            </a:r>
            <a:r>
              <a:rPr kumimoji="0" lang="en-US" alt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2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08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0F22E39-0D62-4F01-A9A9-F74B337E1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62" y="624696"/>
            <a:ext cx="10970591" cy="794541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Mulish" pitchFamily="2" charset="0"/>
              </a:rPr>
              <a:t>Effects of SGLT2i on </a:t>
            </a:r>
            <a:br>
              <a:rPr lang="en-US" sz="4000" dirty="0">
                <a:solidFill>
                  <a:srgbClr val="002060"/>
                </a:solidFill>
                <a:latin typeface="Mulish" pitchFamily="2" charset="0"/>
              </a:rPr>
            </a:br>
            <a:r>
              <a:rPr lang="en-US" sz="4000" dirty="0">
                <a:solidFill>
                  <a:srgbClr val="002060"/>
                </a:solidFill>
                <a:latin typeface="Mulish" pitchFamily="2" charset="0"/>
              </a:rPr>
              <a:t>eGFR SLOPE by diabetes status</a:t>
            </a:r>
            <a:endParaRPr lang="en-GB" sz="4000" dirty="0">
              <a:solidFill>
                <a:srgbClr val="002060"/>
              </a:solidFill>
              <a:latin typeface="Mulish" pitchFamily="2" charset="0"/>
            </a:endParaRPr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6BFDD107-1DEC-4587-B1A5-C4A554AD8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093" y="5195272"/>
            <a:ext cx="35747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-100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44" name="Rectangle 7">
            <a:extLst>
              <a:ext uri="{FF2B5EF4-FFF2-40B4-BE49-F238E27FC236}">
                <a16:creationId xmlns:a16="http://schemas.microsoft.com/office/drawing/2014/main" id="{8B9D5942-6220-4DD9-8D5F-D9B42CDD3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1331" y="5195272"/>
            <a:ext cx="2580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-50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45" name="Rectangle 8">
            <a:extLst>
              <a:ext uri="{FF2B5EF4-FFF2-40B4-BE49-F238E27FC236}">
                <a16:creationId xmlns:a16="http://schemas.microsoft.com/office/drawing/2014/main" id="{81F3598A-CC3F-4DB8-9A7D-72DCA8069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2820" y="5195272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0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46" name="Rectangle 9">
            <a:extLst>
              <a:ext uri="{FF2B5EF4-FFF2-40B4-BE49-F238E27FC236}">
                <a16:creationId xmlns:a16="http://schemas.microsoft.com/office/drawing/2014/main" id="{981867DF-2836-44B2-8B8C-7390203D6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027" y="5195272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50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47" name="Line 10">
            <a:extLst>
              <a:ext uri="{FF2B5EF4-FFF2-40B4-BE49-F238E27FC236}">
                <a16:creationId xmlns:a16="http://schemas.microsoft.com/office/drawing/2014/main" id="{068B6C24-2F53-4353-9186-FFEEECA64F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0321" y="5057426"/>
            <a:ext cx="0" cy="2576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48" name="Line 11">
            <a:extLst>
              <a:ext uri="{FF2B5EF4-FFF2-40B4-BE49-F238E27FC236}">
                <a16:creationId xmlns:a16="http://schemas.microsoft.com/office/drawing/2014/main" id="{22389847-AED6-4197-932E-2F25D5721E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2613" y="5057426"/>
            <a:ext cx="0" cy="2576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49" name="Line 12">
            <a:extLst>
              <a:ext uri="{FF2B5EF4-FFF2-40B4-BE49-F238E27FC236}">
                <a16:creationId xmlns:a16="http://schemas.microsoft.com/office/drawing/2014/main" id="{32285F46-C7F1-4A70-9623-9E9676E9C6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3835" y="5057426"/>
            <a:ext cx="0" cy="2576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50" name="Line 13">
            <a:extLst>
              <a:ext uri="{FF2B5EF4-FFF2-40B4-BE49-F238E27FC236}">
                <a16:creationId xmlns:a16="http://schemas.microsoft.com/office/drawing/2014/main" id="{9EB98E48-9F8F-4E35-8BA1-15DE0C6D64D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5058" y="5057426"/>
            <a:ext cx="0" cy="2576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51" name="Line 14">
            <a:extLst>
              <a:ext uri="{FF2B5EF4-FFF2-40B4-BE49-F238E27FC236}">
                <a16:creationId xmlns:a16="http://schemas.microsoft.com/office/drawing/2014/main" id="{1DB9DF58-EEAF-4B8B-94E3-B9B5DF84BC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0321" y="5057426"/>
            <a:ext cx="0" cy="5153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52" name="Line 15">
            <a:extLst>
              <a:ext uri="{FF2B5EF4-FFF2-40B4-BE49-F238E27FC236}">
                <a16:creationId xmlns:a16="http://schemas.microsoft.com/office/drawing/2014/main" id="{21AD9CF7-0D82-4AB9-A6E7-CADAE437CF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2613" y="5057426"/>
            <a:ext cx="0" cy="5153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53" name="Line 16">
            <a:extLst>
              <a:ext uri="{FF2B5EF4-FFF2-40B4-BE49-F238E27FC236}">
                <a16:creationId xmlns:a16="http://schemas.microsoft.com/office/drawing/2014/main" id="{7CAFCEFA-22D7-4257-B125-EE4D590B760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3835" y="5057426"/>
            <a:ext cx="0" cy="5153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54" name="Line 17">
            <a:extLst>
              <a:ext uri="{FF2B5EF4-FFF2-40B4-BE49-F238E27FC236}">
                <a16:creationId xmlns:a16="http://schemas.microsoft.com/office/drawing/2014/main" id="{DEF4CAD6-BE26-46D3-9D7A-9D90B141A0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5058" y="5057426"/>
            <a:ext cx="0" cy="5153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61" name="Rectangle 24">
            <a:extLst>
              <a:ext uri="{FF2B5EF4-FFF2-40B4-BE49-F238E27FC236}">
                <a16:creationId xmlns:a16="http://schemas.microsoft.com/office/drawing/2014/main" id="{520CC79D-DE1D-431E-9EC6-6D3812FBA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348" y="2296768"/>
            <a:ext cx="13000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sz="2000" b="1" dirty="0">
                <a:solidFill>
                  <a:srgbClr val="000000"/>
                </a:solidFill>
              </a:rPr>
              <a:t>DIABETES</a:t>
            </a:r>
            <a:endParaRPr lang="en-US" altLang="en-US" sz="2000" b="1" dirty="0">
              <a:solidFill>
                <a:srgbClr val="011E41"/>
              </a:solidFill>
            </a:endParaRPr>
          </a:p>
        </p:txBody>
      </p:sp>
      <p:sp>
        <p:nvSpPr>
          <p:cNvPr id="62" name="Rectangle 25">
            <a:extLst>
              <a:ext uri="{FF2B5EF4-FFF2-40B4-BE49-F238E27FC236}">
                <a16:creationId xmlns:a16="http://schemas.microsoft.com/office/drawing/2014/main" id="{92549A38-B5AB-4BBE-95E2-549146EE3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1472" y="2126572"/>
            <a:ext cx="8335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u="sng" dirty="0">
                <a:solidFill>
                  <a:srgbClr val="000000"/>
                </a:solidFill>
              </a:rPr>
              <a:t>Relative</a:t>
            </a:r>
            <a:endParaRPr lang="en-US" altLang="en-US" u="sng" dirty="0">
              <a:solidFill>
                <a:srgbClr val="011E41"/>
              </a:solidFill>
            </a:endParaRPr>
          </a:p>
        </p:txBody>
      </p:sp>
      <p:sp>
        <p:nvSpPr>
          <p:cNvPr id="63" name="Rectangle 26">
            <a:extLst>
              <a:ext uri="{FF2B5EF4-FFF2-40B4-BE49-F238E27FC236}">
                <a16:creationId xmlns:a16="http://schemas.microsoft.com/office/drawing/2014/main" id="{F2BBF5C1-8520-48DE-8A3D-B0BD1602C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503" y="2327545"/>
            <a:ext cx="13423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dirty="0">
                <a:solidFill>
                  <a:srgbClr val="000000"/>
                </a:solidFill>
              </a:rPr>
              <a:t>difference, %</a:t>
            </a:r>
            <a:endParaRPr lang="en-US" altLang="en-US" dirty="0">
              <a:solidFill>
                <a:srgbClr val="011E41"/>
              </a:solidFill>
            </a:endParaRPr>
          </a:p>
        </p:txBody>
      </p:sp>
      <p:sp>
        <p:nvSpPr>
          <p:cNvPr id="64" name="Rectangle 27">
            <a:extLst>
              <a:ext uri="{FF2B5EF4-FFF2-40B4-BE49-F238E27FC236}">
                <a16:creationId xmlns:a16="http://schemas.microsoft.com/office/drawing/2014/main" id="{F3C3C301-0AD4-4BCB-9C71-B3CB6CF0B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8153" y="2528518"/>
            <a:ext cx="9105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dirty="0">
                <a:solidFill>
                  <a:srgbClr val="000000"/>
                </a:solidFill>
              </a:rPr>
              <a:t>(95% CI)</a:t>
            </a:r>
            <a:endParaRPr lang="en-US" altLang="en-US" dirty="0">
              <a:solidFill>
                <a:srgbClr val="011E41"/>
              </a:solidFill>
            </a:endParaRPr>
          </a:p>
        </p:txBody>
      </p:sp>
      <p:sp>
        <p:nvSpPr>
          <p:cNvPr id="67" name="Rectangle 30">
            <a:extLst>
              <a:ext uri="{FF2B5EF4-FFF2-40B4-BE49-F238E27FC236}">
                <a16:creationId xmlns:a16="http://schemas.microsoft.com/office/drawing/2014/main" id="{0F1E9B32-8BFE-425E-AA80-1ED074708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1592" y="5422532"/>
            <a:ext cx="11007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SGLT2i better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68" name="Rectangle 31">
            <a:extLst>
              <a:ext uri="{FF2B5EF4-FFF2-40B4-BE49-F238E27FC236}">
                <a16:creationId xmlns:a16="http://schemas.microsoft.com/office/drawing/2014/main" id="{AA109C4D-04B1-4E28-8F96-D4314B224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8808" y="5392381"/>
            <a:ext cx="11541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Placebo better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69" name="Line 32">
            <a:extLst>
              <a:ext uri="{FF2B5EF4-FFF2-40B4-BE49-F238E27FC236}">
                <a16:creationId xmlns:a16="http://schemas.microsoft.com/office/drawing/2014/main" id="{1D6AB4A1-FDC5-477A-B213-9ABC82E286B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746" y="2784887"/>
            <a:ext cx="103320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>
              <a:solidFill>
                <a:srgbClr val="011E41"/>
              </a:solidFill>
              <a:latin typeface="Arial"/>
            </a:endParaRPr>
          </a:p>
        </p:txBody>
      </p:sp>
      <p:sp>
        <p:nvSpPr>
          <p:cNvPr id="70" name="Line 33">
            <a:extLst>
              <a:ext uri="{FF2B5EF4-FFF2-40B4-BE49-F238E27FC236}">
                <a16:creationId xmlns:a16="http://schemas.microsoft.com/office/drawing/2014/main" id="{2282E168-341C-410A-939E-6D1F694DC7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3835" y="2784887"/>
            <a:ext cx="0" cy="227253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71" name="Line 34">
            <a:extLst>
              <a:ext uri="{FF2B5EF4-FFF2-40B4-BE49-F238E27FC236}">
                <a16:creationId xmlns:a16="http://schemas.microsoft.com/office/drawing/2014/main" id="{696764AD-5DF1-44F1-B2E6-15C05DB134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0321" y="5057426"/>
            <a:ext cx="1534738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72" name="Rectangle 35">
            <a:extLst>
              <a:ext uri="{FF2B5EF4-FFF2-40B4-BE49-F238E27FC236}">
                <a16:creationId xmlns:a16="http://schemas.microsoft.com/office/drawing/2014/main" id="{BE46C899-3B9F-4001-9345-D26640207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942" y="3198795"/>
            <a:ext cx="16030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b="1" dirty="0">
                <a:solidFill>
                  <a:srgbClr val="000000"/>
                </a:solidFill>
              </a:rPr>
              <a:t>Chronic slope </a:t>
            </a:r>
            <a:endParaRPr lang="en-US" altLang="en-US" i="1" u="sng" dirty="0">
              <a:solidFill>
                <a:srgbClr val="011E41"/>
              </a:solidFill>
            </a:endParaRPr>
          </a:p>
        </p:txBody>
      </p:sp>
      <p:sp>
        <p:nvSpPr>
          <p:cNvPr id="86" name="Rectangle 49">
            <a:extLst>
              <a:ext uri="{FF2B5EF4-FFF2-40B4-BE49-F238E27FC236}">
                <a16:creationId xmlns:a16="http://schemas.microsoft.com/office/drawing/2014/main" id="{99384F69-4753-4B63-83A5-D9785F453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746" y="3650616"/>
            <a:ext cx="7309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dirty="0">
                <a:solidFill>
                  <a:srgbClr val="000000"/>
                </a:solidFill>
              </a:rPr>
              <a:t>Overall</a:t>
            </a:r>
            <a:endParaRPr lang="en-US" altLang="en-US" dirty="0">
              <a:solidFill>
                <a:srgbClr val="011E41"/>
              </a:solidFill>
            </a:endParaRPr>
          </a:p>
        </p:txBody>
      </p:sp>
      <p:sp>
        <p:nvSpPr>
          <p:cNvPr id="89" name="Rectangle 52">
            <a:extLst>
              <a:ext uri="{FF2B5EF4-FFF2-40B4-BE49-F238E27FC236}">
                <a16:creationId xmlns:a16="http://schemas.microsoft.com/office/drawing/2014/main" id="{B903125E-C3AF-43D1-8F8C-8E9D6E258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7919" y="3635157"/>
            <a:ext cx="15517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dirty="0">
                <a:solidFill>
                  <a:srgbClr val="000000"/>
                </a:solidFill>
              </a:rPr>
              <a:t>-58% (-61, -54)</a:t>
            </a:r>
            <a:endParaRPr lang="en-US" altLang="en-US" dirty="0">
              <a:solidFill>
                <a:srgbClr val="011E41"/>
              </a:solidFill>
            </a:endParaRPr>
          </a:p>
        </p:txBody>
      </p:sp>
      <p:sp>
        <p:nvSpPr>
          <p:cNvPr id="90" name="Freeform 53">
            <a:extLst>
              <a:ext uri="{FF2B5EF4-FFF2-40B4-BE49-F238E27FC236}">
                <a16:creationId xmlns:a16="http://schemas.microsoft.com/office/drawing/2014/main" id="{1B916B52-9070-4660-A6CB-E670FD97805C}"/>
              </a:ext>
            </a:extLst>
          </p:cNvPr>
          <p:cNvSpPr>
            <a:spLocks/>
          </p:cNvSpPr>
          <p:nvPr/>
        </p:nvSpPr>
        <p:spPr bwMode="auto">
          <a:xfrm>
            <a:off x="4933524" y="3684112"/>
            <a:ext cx="64170" cy="105640"/>
          </a:xfrm>
          <a:custGeom>
            <a:avLst/>
            <a:gdLst>
              <a:gd name="T0" fmla="*/ 0 w 84"/>
              <a:gd name="T1" fmla="*/ 56 h 113"/>
              <a:gd name="T2" fmla="*/ 42 w 84"/>
              <a:gd name="T3" fmla="*/ 113 h 113"/>
              <a:gd name="T4" fmla="*/ 84 w 84"/>
              <a:gd name="T5" fmla="*/ 56 h 113"/>
              <a:gd name="T6" fmla="*/ 42 w 84"/>
              <a:gd name="T7" fmla="*/ 0 h 113"/>
              <a:gd name="T8" fmla="*/ 0 w 84"/>
              <a:gd name="T9" fmla="*/ 5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113">
                <a:moveTo>
                  <a:pt x="0" y="56"/>
                </a:moveTo>
                <a:lnTo>
                  <a:pt x="42" y="113"/>
                </a:lnTo>
                <a:lnTo>
                  <a:pt x="84" y="56"/>
                </a:lnTo>
                <a:lnTo>
                  <a:pt x="42" y="0"/>
                </a:lnTo>
                <a:lnTo>
                  <a:pt x="0" y="56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>
              <a:solidFill>
                <a:srgbClr val="011E41"/>
              </a:solidFill>
              <a:latin typeface="Arial"/>
            </a:endParaRPr>
          </a:p>
        </p:txBody>
      </p:sp>
      <p:sp>
        <p:nvSpPr>
          <p:cNvPr id="114" name="Rectangle 77">
            <a:extLst>
              <a:ext uri="{FF2B5EF4-FFF2-40B4-BE49-F238E27FC236}">
                <a16:creationId xmlns:a16="http://schemas.microsoft.com/office/drawing/2014/main" id="{BA1BD647-18C0-4C81-885F-1BF8A21D2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7878" y="5195272"/>
            <a:ext cx="35747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-100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15" name="Rectangle 78">
            <a:extLst>
              <a:ext uri="{FF2B5EF4-FFF2-40B4-BE49-F238E27FC236}">
                <a16:creationId xmlns:a16="http://schemas.microsoft.com/office/drawing/2014/main" id="{45009375-FA72-4243-8906-C158E0E0D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0116" y="5195272"/>
            <a:ext cx="2580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-50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16" name="Rectangle 79">
            <a:extLst>
              <a:ext uri="{FF2B5EF4-FFF2-40B4-BE49-F238E27FC236}">
                <a16:creationId xmlns:a16="http://schemas.microsoft.com/office/drawing/2014/main" id="{158023C7-8406-4F09-8660-BA5561BCB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1606" y="5195272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0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17" name="Rectangle 80">
            <a:extLst>
              <a:ext uri="{FF2B5EF4-FFF2-40B4-BE49-F238E27FC236}">
                <a16:creationId xmlns:a16="http://schemas.microsoft.com/office/drawing/2014/main" id="{C3B39AA1-183D-4012-A365-5512BDD93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1812" y="5195272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50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18" name="Line 81">
            <a:extLst>
              <a:ext uri="{FF2B5EF4-FFF2-40B4-BE49-F238E27FC236}">
                <a16:creationId xmlns:a16="http://schemas.microsoft.com/office/drawing/2014/main" id="{7B144ADA-F8FD-4E67-A54F-1C6AFB8EBE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0176" y="5057426"/>
            <a:ext cx="0" cy="2576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19" name="Line 82">
            <a:extLst>
              <a:ext uri="{FF2B5EF4-FFF2-40B4-BE49-F238E27FC236}">
                <a16:creationId xmlns:a16="http://schemas.microsoft.com/office/drawing/2014/main" id="{BD4D8497-155E-4404-BD71-8D28173C753D}"/>
              </a:ext>
            </a:extLst>
          </p:cNvPr>
          <p:cNvSpPr>
            <a:spLocks noChangeShapeType="1"/>
          </p:cNvSpPr>
          <p:nvPr/>
        </p:nvSpPr>
        <p:spPr bwMode="auto">
          <a:xfrm>
            <a:off x="9481398" y="5057426"/>
            <a:ext cx="0" cy="2576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0" name="Line 83">
            <a:extLst>
              <a:ext uri="{FF2B5EF4-FFF2-40B4-BE49-F238E27FC236}">
                <a16:creationId xmlns:a16="http://schemas.microsoft.com/office/drawing/2014/main" id="{3D2A4CE2-A275-4D65-80A3-CD6F3308FF7E}"/>
              </a:ext>
            </a:extLst>
          </p:cNvPr>
          <p:cNvSpPr>
            <a:spLocks noChangeShapeType="1"/>
          </p:cNvSpPr>
          <p:nvPr/>
        </p:nvSpPr>
        <p:spPr bwMode="auto">
          <a:xfrm>
            <a:off x="9992621" y="5057426"/>
            <a:ext cx="0" cy="2576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1" name="Line 84">
            <a:extLst>
              <a:ext uri="{FF2B5EF4-FFF2-40B4-BE49-F238E27FC236}">
                <a16:creationId xmlns:a16="http://schemas.microsoft.com/office/drawing/2014/main" id="{B1C46DA2-E894-4C97-85AA-403261D66B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03843" y="5057426"/>
            <a:ext cx="0" cy="2576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2" name="Line 85">
            <a:extLst>
              <a:ext uri="{FF2B5EF4-FFF2-40B4-BE49-F238E27FC236}">
                <a16:creationId xmlns:a16="http://schemas.microsoft.com/office/drawing/2014/main" id="{F01F643D-B248-40EC-8791-10CC34B5A53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0176" y="5057426"/>
            <a:ext cx="0" cy="5153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3" name="Line 86">
            <a:extLst>
              <a:ext uri="{FF2B5EF4-FFF2-40B4-BE49-F238E27FC236}">
                <a16:creationId xmlns:a16="http://schemas.microsoft.com/office/drawing/2014/main" id="{56B3AAC0-EA60-46CB-A4D4-E71B9239A1C0}"/>
              </a:ext>
            </a:extLst>
          </p:cNvPr>
          <p:cNvSpPr>
            <a:spLocks noChangeShapeType="1"/>
          </p:cNvSpPr>
          <p:nvPr/>
        </p:nvSpPr>
        <p:spPr bwMode="auto">
          <a:xfrm>
            <a:off x="9481398" y="5057426"/>
            <a:ext cx="0" cy="5153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4" name="Line 87">
            <a:extLst>
              <a:ext uri="{FF2B5EF4-FFF2-40B4-BE49-F238E27FC236}">
                <a16:creationId xmlns:a16="http://schemas.microsoft.com/office/drawing/2014/main" id="{2B686B3C-545D-4960-A008-D899ECCFF471}"/>
              </a:ext>
            </a:extLst>
          </p:cNvPr>
          <p:cNvSpPr>
            <a:spLocks noChangeShapeType="1"/>
          </p:cNvSpPr>
          <p:nvPr/>
        </p:nvSpPr>
        <p:spPr bwMode="auto">
          <a:xfrm>
            <a:off x="9992621" y="5057426"/>
            <a:ext cx="0" cy="5153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5" name="Line 88">
            <a:extLst>
              <a:ext uri="{FF2B5EF4-FFF2-40B4-BE49-F238E27FC236}">
                <a16:creationId xmlns:a16="http://schemas.microsoft.com/office/drawing/2014/main" id="{D83C9815-46ED-4881-AE2A-6B7EF08593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03843" y="5057426"/>
            <a:ext cx="0" cy="5153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6" name="Line 89">
            <a:extLst>
              <a:ext uri="{FF2B5EF4-FFF2-40B4-BE49-F238E27FC236}">
                <a16:creationId xmlns:a16="http://schemas.microsoft.com/office/drawing/2014/main" id="{5BD1D4E8-79B4-426E-9B4C-F8B9644372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92621" y="2784887"/>
            <a:ext cx="0" cy="227253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7" name="Line 90">
            <a:extLst>
              <a:ext uri="{FF2B5EF4-FFF2-40B4-BE49-F238E27FC236}">
                <a16:creationId xmlns:a16="http://schemas.microsoft.com/office/drawing/2014/main" id="{E1341105-FC1A-49DB-84EA-B6DFABD534C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0176" y="5057426"/>
            <a:ext cx="1533668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32" name="Rectangle 95">
            <a:extLst>
              <a:ext uri="{FF2B5EF4-FFF2-40B4-BE49-F238E27FC236}">
                <a16:creationId xmlns:a16="http://schemas.microsoft.com/office/drawing/2014/main" id="{E5D99C91-78A0-4911-942F-A86CB01F4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6486" y="2126572"/>
            <a:ext cx="8335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u="sng" dirty="0">
                <a:solidFill>
                  <a:srgbClr val="000000"/>
                </a:solidFill>
              </a:rPr>
              <a:t>Relative</a:t>
            </a:r>
            <a:endParaRPr lang="en-US" altLang="en-US" u="sng" dirty="0">
              <a:solidFill>
                <a:srgbClr val="011E41"/>
              </a:solidFill>
            </a:endParaRPr>
          </a:p>
        </p:txBody>
      </p:sp>
      <p:sp>
        <p:nvSpPr>
          <p:cNvPr id="133" name="Rectangle 96">
            <a:extLst>
              <a:ext uri="{FF2B5EF4-FFF2-40B4-BE49-F238E27FC236}">
                <a16:creationId xmlns:a16="http://schemas.microsoft.com/office/drawing/2014/main" id="{7FD90189-F605-4E61-932A-06F16331E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16" y="2327545"/>
            <a:ext cx="13423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dirty="0">
                <a:solidFill>
                  <a:srgbClr val="000000"/>
                </a:solidFill>
              </a:rPr>
              <a:t>difference, %</a:t>
            </a:r>
            <a:endParaRPr lang="en-US" altLang="en-US" dirty="0">
              <a:solidFill>
                <a:srgbClr val="011E41"/>
              </a:solidFill>
            </a:endParaRPr>
          </a:p>
        </p:txBody>
      </p:sp>
      <p:sp>
        <p:nvSpPr>
          <p:cNvPr id="134" name="Rectangle 97">
            <a:extLst>
              <a:ext uri="{FF2B5EF4-FFF2-40B4-BE49-F238E27FC236}">
                <a16:creationId xmlns:a16="http://schemas.microsoft.com/office/drawing/2014/main" id="{BBB4F1BD-DB61-4261-B7B6-E6789BCF7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3167" y="2528518"/>
            <a:ext cx="9105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dirty="0">
                <a:solidFill>
                  <a:srgbClr val="000000"/>
                </a:solidFill>
              </a:rPr>
              <a:t>(95% CI)</a:t>
            </a:r>
            <a:endParaRPr lang="en-US" altLang="en-US" dirty="0">
              <a:solidFill>
                <a:srgbClr val="011E41"/>
              </a:solidFill>
            </a:endParaRPr>
          </a:p>
        </p:txBody>
      </p:sp>
      <p:sp>
        <p:nvSpPr>
          <p:cNvPr id="137" name="Rectangle 100">
            <a:extLst>
              <a:ext uri="{FF2B5EF4-FFF2-40B4-BE49-F238E27FC236}">
                <a16:creationId xmlns:a16="http://schemas.microsoft.com/office/drawing/2014/main" id="{F083DA57-173E-47E9-894D-E8768217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9527" y="2265369"/>
            <a:ext cx="17552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sz="2000" b="1" dirty="0">
                <a:solidFill>
                  <a:srgbClr val="000000"/>
                </a:solidFill>
              </a:rPr>
              <a:t>NO DIABETES</a:t>
            </a:r>
            <a:endParaRPr lang="en-US" altLang="en-US" sz="2000" b="1" dirty="0">
              <a:solidFill>
                <a:srgbClr val="011E41"/>
              </a:solidFill>
            </a:endParaRPr>
          </a:p>
        </p:txBody>
      </p:sp>
      <p:sp>
        <p:nvSpPr>
          <p:cNvPr id="138" name="Rectangle 101">
            <a:extLst>
              <a:ext uri="{FF2B5EF4-FFF2-40B4-BE49-F238E27FC236}">
                <a16:creationId xmlns:a16="http://schemas.microsoft.com/office/drawing/2014/main" id="{4FF7093F-82D2-406C-B353-5E4104A3B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0276" y="5392381"/>
            <a:ext cx="11007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SGLT2i better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39" name="Rectangle 102">
            <a:extLst>
              <a:ext uri="{FF2B5EF4-FFF2-40B4-BE49-F238E27FC236}">
                <a16:creationId xmlns:a16="http://schemas.microsoft.com/office/drawing/2014/main" id="{FA105256-285B-45F9-A785-C996C381A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7594" y="5392381"/>
            <a:ext cx="11541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Placebo better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52" name="Rectangle 115">
            <a:extLst>
              <a:ext uri="{FF2B5EF4-FFF2-40B4-BE49-F238E27FC236}">
                <a16:creationId xmlns:a16="http://schemas.microsoft.com/office/drawing/2014/main" id="{D0AC4AE7-6C4D-4B55-9FAE-A4ACD75FC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2933" y="3635157"/>
            <a:ext cx="15517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dirty="0">
                <a:solidFill>
                  <a:srgbClr val="000000"/>
                </a:solidFill>
              </a:rPr>
              <a:t>-43% (-52, -35)</a:t>
            </a:r>
            <a:endParaRPr lang="en-US" altLang="en-US" dirty="0">
              <a:solidFill>
                <a:srgbClr val="011E41"/>
              </a:solidFill>
            </a:endParaRPr>
          </a:p>
        </p:txBody>
      </p:sp>
      <p:sp>
        <p:nvSpPr>
          <p:cNvPr id="153" name="Freeform 116">
            <a:extLst>
              <a:ext uri="{FF2B5EF4-FFF2-40B4-BE49-F238E27FC236}">
                <a16:creationId xmlns:a16="http://schemas.microsoft.com/office/drawing/2014/main" id="{558998AA-56B9-4DB3-8362-788AEDDBBFF0}"/>
              </a:ext>
            </a:extLst>
          </p:cNvPr>
          <p:cNvSpPr>
            <a:spLocks/>
          </p:cNvSpPr>
          <p:nvPr/>
        </p:nvSpPr>
        <p:spPr bwMode="auto">
          <a:xfrm>
            <a:off x="9464286" y="3684112"/>
            <a:ext cx="173260" cy="105640"/>
          </a:xfrm>
          <a:custGeom>
            <a:avLst/>
            <a:gdLst>
              <a:gd name="T0" fmla="*/ 0 w 224"/>
              <a:gd name="T1" fmla="*/ 56 h 113"/>
              <a:gd name="T2" fmla="*/ 112 w 224"/>
              <a:gd name="T3" fmla="*/ 113 h 113"/>
              <a:gd name="T4" fmla="*/ 224 w 224"/>
              <a:gd name="T5" fmla="*/ 56 h 113"/>
              <a:gd name="T6" fmla="*/ 112 w 224"/>
              <a:gd name="T7" fmla="*/ 0 h 113"/>
              <a:gd name="T8" fmla="*/ 0 w 224"/>
              <a:gd name="T9" fmla="*/ 5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113">
                <a:moveTo>
                  <a:pt x="0" y="56"/>
                </a:moveTo>
                <a:lnTo>
                  <a:pt x="112" y="113"/>
                </a:lnTo>
                <a:lnTo>
                  <a:pt x="224" y="56"/>
                </a:lnTo>
                <a:lnTo>
                  <a:pt x="112" y="0"/>
                </a:lnTo>
                <a:lnTo>
                  <a:pt x="0" y="56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>
              <a:solidFill>
                <a:srgbClr val="011E41"/>
              </a:solidFill>
              <a:latin typeface="Arial"/>
            </a:endParaRPr>
          </a:p>
        </p:txBody>
      </p:sp>
      <p:sp>
        <p:nvSpPr>
          <p:cNvPr id="60" name="Rectangle 1">
            <a:extLst>
              <a:ext uri="{FF2B5EF4-FFF2-40B4-BE49-F238E27FC236}">
                <a16:creationId xmlns:a16="http://schemas.microsoft.com/office/drawing/2014/main" id="{9081424A-5E03-4BAD-93C6-9664ACF75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0705" y="6198966"/>
            <a:ext cx="3090590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latin typeface="Muli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dirty="0">
                <a:latin typeface="Mulish" pitchFamily="2" charset="0"/>
              </a:rPr>
              <a:t>JAMA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Mulish" pitchFamily="2" charset="0"/>
              </a:rPr>
              <a:t> 2025 Nov 7:e2520835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Mulish" pitchFamily="2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Mulish" pitchFamily="2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82873B43-A754-43B2-A94E-6DED42502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63788"/>
            <a:ext cx="3112444" cy="531159"/>
          </a:xfrm>
          <a:prstGeom prst="rect">
            <a:avLst/>
          </a:prstGeom>
        </p:spPr>
      </p:pic>
      <p:sp>
        <p:nvSpPr>
          <p:cNvPr id="55" name="Rectangle 35">
            <a:extLst>
              <a:ext uri="{FF2B5EF4-FFF2-40B4-BE49-F238E27FC236}">
                <a16:creationId xmlns:a16="http://schemas.microsoft.com/office/drawing/2014/main" id="{396F67F8-8405-480F-85EB-7B3A02701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589" y="4295220"/>
            <a:ext cx="10137391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2800" u="sng" dirty="0">
                <a:solidFill>
                  <a:srgbClr val="002060"/>
                </a:solidFill>
              </a:rPr>
              <a:t>Clear evidence of final common pathway(s) of CKD progression</a:t>
            </a:r>
            <a:endParaRPr lang="en-US" altLang="en-US" sz="32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3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0F22E39-0D62-4F01-A9A9-F74B337E1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204" y="842896"/>
            <a:ext cx="10672487" cy="472994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Mulish" pitchFamily="2" charset="0"/>
              </a:rPr>
              <a:t>No clear difference in effects of SGLT2i on </a:t>
            </a:r>
            <a:br>
              <a:rPr lang="en-US" sz="4000" dirty="0">
                <a:solidFill>
                  <a:srgbClr val="002060"/>
                </a:solidFill>
                <a:latin typeface="Mulish" pitchFamily="2" charset="0"/>
              </a:rPr>
            </a:br>
            <a:r>
              <a:rPr lang="en-US" sz="4000" dirty="0">
                <a:solidFill>
                  <a:srgbClr val="002060"/>
                </a:solidFill>
                <a:latin typeface="Mulish" pitchFamily="2" charset="0"/>
              </a:rPr>
              <a:t>eGFR slopes by albuminuria status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6BFDD107-1DEC-4587-B1A5-C4A554AD8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093" y="5144472"/>
            <a:ext cx="35747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-100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44" name="Rectangle 7">
            <a:extLst>
              <a:ext uri="{FF2B5EF4-FFF2-40B4-BE49-F238E27FC236}">
                <a16:creationId xmlns:a16="http://schemas.microsoft.com/office/drawing/2014/main" id="{8B9D5942-6220-4DD9-8D5F-D9B42CDD3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1331" y="5144472"/>
            <a:ext cx="2580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-50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45" name="Rectangle 8">
            <a:extLst>
              <a:ext uri="{FF2B5EF4-FFF2-40B4-BE49-F238E27FC236}">
                <a16:creationId xmlns:a16="http://schemas.microsoft.com/office/drawing/2014/main" id="{81F3598A-CC3F-4DB8-9A7D-72DCA8069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2820" y="5144472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0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46" name="Rectangle 9">
            <a:extLst>
              <a:ext uri="{FF2B5EF4-FFF2-40B4-BE49-F238E27FC236}">
                <a16:creationId xmlns:a16="http://schemas.microsoft.com/office/drawing/2014/main" id="{981867DF-2836-44B2-8B8C-7390203D6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027" y="5144472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50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47" name="Line 10">
            <a:extLst>
              <a:ext uri="{FF2B5EF4-FFF2-40B4-BE49-F238E27FC236}">
                <a16:creationId xmlns:a16="http://schemas.microsoft.com/office/drawing/2014/main" id="{068B6C24-2F53-4353-9186-FFEEECA64F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0321" y="5006626"/>
            <a:ext cx="0" cy="2576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48" name="Line 11">
            <a:extLst>
              <a:ext uri="{FF2B5EF4-FFF2-40B4-BE49-F238E27FC236}">
                <a16:creationId xmlns:a16="http://schemas.microsoft.com/office/drawing/2014/main" id="{22389847-AED6-4197-932E-2F25D5721E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2613" y="5006626"/>
            <a:ext cx="0" cy="2576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49" name="Line 12">
            <a:extLst>
              <a:ext uri="{FF2B5EF4-FFF2-40B4-BE49-F238E27FC236}">
                <a16:creationId xmlns:a16="http://schemas.microsoft.com/office/drawing/2014/main" id="{32285F46-C7F1-4A70-9623-9E9676E9C6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3835" y="5006626"/>
            <a:ext cx="0" cy="2576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50" name="Line 13">
            <a:extLst>
              <a:ext uri="{FF2B5EF4-FFF2-40B4-BE49-F238E27FC236}">
                <a16:creationId xmlns:a16="http://schemas.microsoft.com/office/drawing/2014/main" id="{9EB98E48-9F8F-4E35-8BA1-15DE0C6D64D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5058" y="5006626"/>
            <a:ext cx="0" cy="2576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51" name="Line 14">
            <a:extLst>
              <a:ext uri="{FF2B5EF4-FFF2-40B4-BE49-F238E27FC236}">
                <a16:creationId xmlns:a16="http://schemas.microsoft.com/office/drawing/2014/main" id="{1DB9DF58-EEAF-4B8B-94E3-B9B5DF84BC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0321" y="5006626"/>
            <a:ext cx="0" cy="5153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52" name="Line 15">
            <a:extLst>
              <a:ext uri="{FF2B5EF4-FFF2-40B4-BE49-F238E27FC236}">
                <a16:creationId xmlns:a16="http://schemas.microsoft.com/office/drawing/2014/main" id="{21AD9CF7-0D82-4AB9-A6E7-CADAE437CF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2613" y="5006626"/>
            <a:ext cx="0" cy="5153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53" name="Line 16">
            <a:extLst>
              <a:ext uri="{FF2B5EF4-FFF2-40B4-BE49-F238E27FC236}">
                <a16:creationId xmlns:a16="http://schemas.microsoft.com/office/drawing/2014/main" id="{7CAFCEFA-22D7-4257-B125-EE4D590B760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3835" y="5006626"/>
            <a:ext cx="0" cy="5153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54" name="Line 17">
            <a:extLst>
              <a:ext uri="{FF2B5EF4-FFF2-40B4-BE49-F238E27FC236}">
                <a16:creationId xmlns:a16="http://schemas.microsoft.com/office/drawing/2014/main" id="{DEF4CAD6-BE26-46D3-9D7A-9D90B141A0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5058" y="5006626"/>
            <a:ext cx="0" cy="5153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61" name="Rectangle 24">
            <a:extLst>
              <a:ext uri="{FF2B5EF4-FFF2-40B4-BE49-F238E27FC236}">
                <a16:creationId xmlns:a16="http://schemas.microsoft.com/office/drawing/2014/main" id="{520CC79D-DE1D-431E-9EC6-6D3812FBA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225" y="2142478"/>
            <a:ext cx="13000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sz="2000" b="1" dirty="0">
                <a:solidFill>
                  <a:srgbClr val="000000"/>
                </a:solidFill>
              </a:rPr>
              <a:t>DIABETES</a:t>
            </a:r>
            <a:endParaRPr lang="en-US" altLang="en-US" sz="2000" b="1" dirty="0">
              <a:solidFill>
                <a:srgbClr val="011E41"/>
              </a:solidFill>
            </a:endParaRPr>
          </a:p>
        </p:txBody>
      </p:sp>
      <p:sp>
        <p:nvSpPr>
          <p:cNvPr id="62" name="Rectangle 25">
            <a:extLst>
              <a:ext uri="{FF2B5EF4-FFF2-40B4-BE49-F238E27FC236}">
                <a16:creationId xmlns:a16="http://schemas.microsoft.com/office/drawing/2014/main" id="{92549A38-B5AB-4BBE-95E2-549146EE3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7421" y="2075772"/>
            <a:ext cx="6476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400" dirty="0">
                <a:solidFill>
                  <a:srgbClr val="000000"/>
                </a:solidFill>
              </a:rPr>
              <a:t>Relative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63" name="Rectangle 26">
            <a:extLst>
              <a:ext uri="{FF2B5EF4-FFF2-40B4-BE49-F238E27FC236}">
                <a16:creationId xmlns:a16="http://schemas.microsoft.com/office/drawing/2014/main" id="{F2BBF5C1-8520-48DE-8A3D-B0BD1602C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7970" y="2276745"/>
            <a:ext cx="10418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400" dirty="0">
                <a:solidFill>
                  <a:srgbClr val="000000"/>
                </a:solidFill>
              </a:rPr>
              <a:t>difference, %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64" name="Rectangle 27">
            <a:extLst>
              <a:ext uri="{FF2B5EF4-FFF2-40B4-BE49-F238E27FC236}">
                <a16:creationId xmlns:a16="http://schemas.microsoft.com/office/drawing/2014/main" id="{F3C3C301-0AD4-4BCB-9C71-B3CB6CF0B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734" y="2477718"/>
            <a:ext cx="7069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400" dirty="0">
                <a:solidFill>
                  <a:srgbClr val="000000"/>
                </a:solidFill>
              </a:rPr>
              <a:t>(95% CI)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65" name="Rectangle 28">
            <a:extLst>
              <a:ext uri="{FF2B5EF4-FFF2-40B4-BE49-F238E27FC236}">
                <a16:creationId xmlns:a16="http://schemas.microsoft.com/office/drawing/2014/main" id="{4730DE16-68D6-4F9B-B30E-4CDC4B144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448" y="2276745"/>
            <a:ext cx="4792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 err="1">
                <a:solidFill>
                  <a:srgbClr val="000000"/>
                </a:solidFill>
              </a:rPr>
              <a:t>uACR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66" name="Rectangle 29">
            <a:extLst>
              <a:ext uri="{FF2B5EF4-FFF2-40B4-BE49-F238E27FC236}">
                <a16:creationId xmlns:a16="http://schemas.microsoft.com/office/drawing/2014/main" id="{0E2BD07F-A534-4A33-B84C-6000F49BE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0359" y="2477718"/>
            <a:ext cx="5866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het test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67" name="Rectangle 30">
            <a:extLst>
              <a:ext uri="{FF2B5EF4-FFF2-40B4-BE49-F238E27FC236}">
                <a16:creationId xmlns:a16="http://schemas.microsoft.com/office/drawing/2014/main" id="{0F1E9B32-8BFE-425E-AA80-1ED074708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7549" y="5331161"/>
            <a:ext cx="11007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SGLT2i better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68" name="Rectangle 31">
            <a:extLst>
              <a:ext uri="{FF2B5EF4-FFF2-40B4-BE49-F238E27FC236}">
                <a16:creationId xmlns:a16="http://schemas.microsoft.com/office/drawing/2014/main" id="{AA109C4D-04B1-4E28-8F96-D4314B224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8808" y="5341581"/>
            <a:ext cx="11541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Placebo better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69" name="Line 32">
            <a:extLst>
              <a:ext uri="{FF2B5EF4-FFF2-40B4-BE49-F238E27FC236}">
                <a16:creationId xmlns:a16="http://schemas.microsoft.com/office/drawing/2014/main" id="{1D6AB4A1-FDC5-477A-B213-9ABC82E286B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746" y="2734087"/>
            <a:ext cx="103320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70" name="Line 33">
            <a:extLst>
              <a:ext uri="{FF2B5EF4-FFF2-40B4-BE49-F238E27FC236}">
                <a16:creationId xmlns:a16="http://schemas.microsoft.com/office/drawing/2014/main" id="{2282E168-341C-410A-939E-6D1F694DC7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3835" y="2734087"/>
            <a:ext cx="0" cy="227253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71" name="Line 34">
            <a:extLst>
              <a:ext uri="{FF2B5EF4-FFF2-40B4-BE49-F238E27FC236}">
                <a16:creationId xmlns:a16="http://schemas.microsoft.com/office/drawing/2014/main" id="{696764AD-5DF1-44F1-B2E6-15C05DB134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0321" y="5006626"/>
            <a:ext cx="1534738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72" name="Rectangle 35">
            <a:extLst>
              <a:ext uri="{FF2B5EF4-FFF2-40B4-BE49-F238E27FC236}">
                <a16:creationId xmlns:a16="http://schemas.microsoft.com/office/drawing/2014/main" id="{BE46C899-3B9F-4001-9345-D26640207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746" y="2792060"/>
            <a:ext cx="417582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b="1" dirty="0">
                <a:solidFill>
                  <a:srgbClr val="000000"/>
                </a:solidFill>
              </a:rPr>
              <a:t>Chronic slope (Diabetes status het test p=0.0019)</a:t>
            </a:r>
            <a:endParaRPr lang="en-US" altLang="en-US" sz="1400" b="1" dirty="0">
              <a:solidFill>
                <a:srgbClr val="011E41"/>
              </a:solidFill>
            </a:endParaRPr>
          </a:p>
        </p:txBody>
      </p:sp>
      <p:sp>
        <p:nvSpPr>
          <p:cNvPr id="73" name="Rectangle 36">
            <a:extLst>
              <a:ext uri="{FF2B5EF4-FFF2-40B4-BE49-F238E27FC236}">
                <a16:creationId xmlns:a16="http://schemas.microsoft.com/office/drawing/2014/main" id="{3E575DD7-2A98-42C8-A617-B8860454E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746" y="3056159"/>
            <a:ext cx="84959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&lt;200 mg/g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76" name="Rectangle 39">
            <a:extLst>
              <a:ext uri="{FF2B5EF4-FFF2-40B4-BE49-F238E27FC236}">
                <a16:creationId xmlns:a16="http://schemas.microsoft.com/office/drawing/2014/main" id="{DF24BE61-E6A8-4214-B61A-F4185BB0E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604" y="3056159"/>
            <a:ext cx="10419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400" dirty="0">
                <a:solidFill>
                  <a:srgbClr val="000000"/>
                </a:solidFill>
              </a:rPr>
              <a:t>-54 (-57, -50)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77" name="Rectangle 40">
            <a:extLst>
              <a:ext uri="{FF2B5EF4-FFF2-40B4-BE49-F238E27FC236}">
                <a16:creationId xmlns:a16="http://schemas.microsoft.com/office/drawing/2014/main" id="{E83DDF3C-2777-4D59-9141-7046959C4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288" y="3084501"/>
            <a:ext cx="121924" cy="14557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78" name="Line 41">
            <a:extLst>
              <a:ext uri="{FF2B5EF4-FFF2-40B4-BE49-F238E27FC236}">
                <a16:creationId xmlns:a16="http://schemas.microsoft.com/office/drawing/2014/main" id="{A8C43A48-4AB2-438A-8CDC-CD54B42263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7748" y="3157933"/>
            <a:ext cx="77004" cy="0"/>
          </a:xfrm>
          <a:prstGeom prst="line">
            <a:avLst/>
          </a:pr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0" name="Rectangle 43">
            <a:extLst>
              <a:ext uri="{FF2B5EF4-FFF2-40B4-BE49-F238E27FC236}">
                <a16:creationId xmlns:a16="http://schemas.microsoft.com/office/drawing/2014/main" id="{68D61F77-7C1B-40C9-B433-B0B61907C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222" y="3320258"/>
            <a:ext cx="8431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≥200 mg/g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83" name="Rectangle 46">
            <a:extLst>
              <a:ext uri="{FF2B5EF4-FFF2-40B4-BE49-F238E27FC236}">
                <a16:creationId xmlns:a16="http://schemas.microsoft.com/office/drawing/2014/main" id="{5185CD4E-0DCA-4AE1-9887-39FF33B33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604" y="3320258"/>
            <a:ext cx="10419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400" dirty="0">
                <a:solidFill>
                  <a:srgbClr val="000000"/>
                </a:solidFill>
              </a:rPr>
              <a:t>-57 (-61, -53)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84" name="Rectangle 47">
            <a:extLst>
              <a:ext uri="{FF2B5EF4-FFF2-40B4-BE49-F238E27FC236}">
                <a16:creationId xmlns:a16="http://schemas.microsoft.com/office/drawing/2014/main" id="{1450CD2C-EC67-4573-94E4-0756E68B3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2133" y="3349889"/>
            <a:ext cx="117646" cy="143001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5" name="Line 48">
            <a:extLst>
              <a:ext uri="{FF2B5EF4-FFF2-40B4-BE49-F238E27FC236}">
                <a16:creationId xmlns:a16="http://schemas.microsoft.com/office/drawing/2014/main" id="{77DA25C7-2BDA-4F5D-B67E-CC64291F0B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0315" y="3422033"/>
            <a:ext cx="81282" cy="0"/>
          </a:xfrm>
          <a:prstGeom prst="line">
            <a:avLst/>
          </a:pr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6" name="Rectangle 49">
            <a:extLst>
              <a:ext uri="{FF2B5EF4-FFF2-40B4-BE49-F238E27FC236}">
                <a16:creationId xmlns:a16="http://schemas.microsoft.com/office/drawing/2014/main" id="{99384F69-4753-4B63-83A5-D9785F453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746" y="3599816"/>
            <a:ext cx="6075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b="1" dirty="0">
                <a:solidFill>
                  <a:srgbClr val="000000"/>
                </a:solidFill>
              </a:rPr>
              <a:t>Overall</a:t>
            </a:r>
            <a:endParaRPr lang="en-US" altLang="en-US" sz="1400" b="1" dirty="0">
              <a:solidFill>
                <a:srgbClr val="011E41"/>
              </a:solidFill>
            </a:endParaRPr>
          </a:p>
        </p:txBody>
      </p:sp>
      <p:sp>
        <p:nvSpPr>
          <p:cNvPr id="89" name="Rectangle 52">
            <a:extLst>
              <a:ext uri="{FF2B5EF4-FFF2-40B4-BE49-F238E27FC236}">
                <a16:creationId xmlns:a16="http://schemas.microsoft.com/office/drawing/2014/main" id="{B903125E-C3AF-43D1-8F8C-8E9D6E258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74" y="3584357"/>
            <a:ext cx="10419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400" b="1" dirty="0">
                <a:solidFill>
                  <a:srgbClr val="000000"/>
                </a:solidFill>
              </a:rPr>
              <a:t>-58 (-61, -54)</a:t>
            </a:r>
            <a:endParaRPr lang="en-US" altLang="en-US" sz="1400" b="1" dirty="0">
              <a:solidFill>
                <a:srgbClr val="011E41"/>
              </a:solidFill>
            </a:endParaRPr>
          </a:p>
        </p:txBody>
      </p:sp>
      <p:sp>
        <p:nvSpPr>
          <p:cNvPr id="90" name="Freeform 53">
            <a:extLst>
              <a:ext uri="{FF2B5EF4-FFF2-40B4-BE49-F238E27FC236}">
                <a16:creationId xmlns:a16="http://schemas.microsoft.com/office/drawing/2014/main" id="{1B916B52-9070-4660-A6CB-E670FD97805C}"/>
              </a:ext>
            </a:extLst>
          </p:cNvPr>
          <p:cNvSpPr>
            <a:spLocks/>
          </p:cNvSpPr>
          <p:nvPr/>
        </p:nvSpPr>
        <p:spPr bwMode="auto">
          <a:xfrm>
            <a:off x="4933524" y="3633312"/>
            <a:ext cx="64170" cy="105640"/>
          </a:xfrm>
          <a:custGeom>
            <a:avLst/>
            <a:gdLst>
              <a:gd name="T0" fmla="*/ 0 w 84"/>
              <a:gd name="T1" fmla="*/ 56 h 113"/>
              <a:gd name="T2" fmla="*/ 42 w 84"/>
              <a:gd name="T3" fmla="*/ 113 h 113"/>
              <a:gd name="T4" fmla="*/ 84 w 84"/>
              <a:gd name="T5" fmla="*/ 56 h 113"/>
              <a:gd name="T6" fmla="*/ 42 w 84"/>
              <a:gd name="T7" fmla="*/ 0 h 113"/>
              <a:gd name="T8" fmla="*/ 0 w 84"/>
              <a:gd name="T9" fmla="*/ 5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113">
                <a:moveTo>
                  <a:pt x="0" y="56"/>
                </a:moveTo>
                <a:lnTo>
                  <a:pt x="42" y="113"/>
                </a:lnTo>
                <a:lnTo>
                  <a:pt x="84" y="56"/>
                </a:lnTo>
                <a:lnTo>
                  <a:pt x="42" y="0"/>
                </a:lnTo>
                <a:lnTo>
                  <a:pt x="0" y="56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91" name="Line 54">
            <a:extLst>
              <a:ext uri="{FF2B5EF4-FFF2-40B4-BE49-F238E27FC236}">
                <a16:creationId xmlns:a16="http://schemas.microsoft.com/office/drawing/2014/main" id="{F5DCC8F7-5CD7-4A4B-9F8B-00EB24EF76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65609" y="2999474"/>
            <a:ext cx="0" cy="633838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92" name="Rectangle 55">
            <a:extLst>
              <a:ext uri="{FF2B5EF4-FFF2-40B4-BE49-F238E27FC236}">
                <a16:creationId xmlns:a16="http://schemas.microsoft.com/office/drawing/2014/main" id="{FD2944F7-F3BD-49F8-9E0E-6C97CE8AF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205" y="3070330"/>
            <a:ext cx="3478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0.21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14" name="Rectangle 77">
            <a:extLst>
              <a:ext uri="{FF2B5EF4-FFF2-40B4-BE49-F238E27FC236}">
                <a16:creationId xmlns:a16="http://schemas.microsoft.com/office/drawing/2014/main" id="{BA1BD647-18C0-4C81-885F-1BF8A21D2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7878" y="5144472"/>
            <a:ext cx="35747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-100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15" name="Rectangle 78">
            <a:extLst>
              <a:ext uri="{FF2B5EF4-FFF2-40B4-BE49-F238E27FC236}">
                <a16:creationId xmlns:a16="http://schemas.microsoft.com/office/drawing/2014/main" id="{45009375-FA72-4243-8906-C158E0E0D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0116" y="5144472"/>
            <a:ext cx="2580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-50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16" name="Rectangle 79">
            <a:extLst>
              <a:ext uri="{FF2B5EF4-FFF2-40B4-BE49-F238E27FC236}">
                <a16:creationId xmlns:a16="http://schemas.microsoft.com/office/drawing/2014/main" id="{158023C7-8406-4F09-8660-BA5561BCB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1606" y="5144472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0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17" name="Rectangle 80">
            <a:extLst>
              <a:ext uri="{FF2B5EF4-FFF2-40B4-BE49-F238E27FC236}">
                <a16:creationId xmlns:a16="http://schemas.microsoft.com/office/drawing/2014/main" id="{C3B39AA1-183D-4012-A365-5512BDD93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1812" y="5144472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50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18" name="Line 81">
            <a:extLst>
              <a:ext uri="{FF2B5EF4-FFF2-40B4-BE49-F238E27FC236}">
                <a16:creationId xmlns:a16="http://schemas.microsoft.com/office/drawing/2014/main" id="{7B144ADA-F8FD-4E67-A54F-1C6AFB8EBE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0176" y="5006626"/>
            <a:ext cx="0" cy="2576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19" name="Line 82">
            <a:extLst>
              <a:ext uri="{FF2B5EF4-FFF2-40B4-BE49-F238E27FC236}">
                <a16:creationId xmlns:a16="http://schemas.microsoft.com/office/drawing/2014/main" id="{BD4D8497-155E-4404-BD71-8D28173C753D}"/>
              </a:ext>
            </a:extLst>
          </p:cNvPr>
          <p:cNvSpPr>
            <a:spLocks noChangeShapeType="1"/>
          </p:cNvSpPr>
          <p:nvPr/>
        </p:nvSpPr>
        <p:spPr bwMode="auto">
          <a:xfrm>
            <a:off x="9481398" y="5006626"/>
            <a:ext cx="0" cy="2576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0" name="Line 83">
            <a:extLst>
              <a:ext uri="{FF2B5EF4-FFF2-40B4-BE49-F238E27FC236}">
                <a16:creationId xmlns:a16="http://schemas.microsoft.com/office/drawing/2014/main" id="{3D2A4CE2-A275-4D65-80A3-CD6F3308FF7E}"/>
              </a:ext>
            </a:extLst>
          </p:cNvPr>
          <p:cNvSpPr>
            <a:spLocks noChangeShapeType="1"/>
          </p:cNvSpPr>
          <p:nvPr/>
        </p:nvSpPr>
        <p:spPr bwMode="auto">
          <a:xfrm>
            <a:off x="9992621" y="5006626"/>
            <a:ext cx="0" cy="2576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1" name="Line 84">
            <a:extLst>
              <a:ext uri="{FF2B5EF4-FFF2-40B4-BE49-F238E27FC236}">
                <a16:creationId xmlns:a16="http://schemas.microsoft.com/office/drawing/2014/main" id="{B1C46DA2-E894-4C97-85AA-403261D66B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03843" y="5006626"/>
            <a:ext cx="0" cy="2576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2" name="Line 85">
            <a:extLst>
              <a:ext uri="{FF2B5EF4-FFF2-40B4-BE49-F238E27FC236}">
                <a16:creationId xmlns:a16="http://schemas.microsoft.com/office/drawing/2014/main" id="{F01F643D-B248-40EC-8791-10CC34B5A53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0176" y="5006626"/>
            <a:ext cx="0" cy="5153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3" name="Line 86">
            <a:extLst>
              <a:ext uri="{FF2B5EF4-FFF2-40B4-BE49-F238E27FC236}">
                <a16:creationId xmlns:a16="http://schemas.microsoft.com/office/drawing/2014/main" id="{56B3AAC0-EA60-46CB-A4D4-E71B9239A1C0}"/>
              </a:ext>
            </a:extLst>
          </p:cNvPr>
          <p:cNvSpPr>
            <a:spLocks noChangeShapeType="1"/>
          </p:cNvSpPr>
          <p:nvPr/>
        </p:nvSpPr>
        <p:spPr bwMode="auto">
          <a:xfrm>
            <a:off x="9481398" y="5006626"/>
            <a:ext cx="0" cy="5153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4" name="Line 87">
            <a:extLst>
              <a:ext uri="{FF2B5EF4-FFF2-40B4-BE49-F238E27FC236}">
                <a16:creationId xmlns:a16="http://schemas.microsoft.com/office/drawing/2014/main" id="{2B686B3C-545D-4960-A008-D899ECCFF471}"/>
              </a:ext>
            </a:extLst>
          </p:cNvPr>
          <p:cNvSpPr>
            <a:spLocks noChangeShapeType="1"/>
          </p:cNvSpPr>
          <p:nvPr/>
        </p:nvSpPr>
        <p:spPr bwMode="auto">
          <a:xfrm>
            <a:off x="9992621" y="5006626"/>
            <a:ext cx="0" cy="5153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5" name="Line 88">
            <a:extLst>
              <a:ext uri="{FF2B5EF4-FFF2-40B4-BE49-F238E27FC236}">
                <a16:creationId xmlns:a16="http://schemas.microsoft.com/office/drawing/2014/main" id="{D83C9815-46ED-4881-AE2A-6B7EF08593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03843" y="5006626"/>
            <a:ext cx="0" cy="5153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6" name="Line 89">
            <a:extLst>
              <a:ext uri="{FF2B5EF4-FFF2-40B4-BE49-F238E27FC236}">
                <a16:creationId xmlns:a16="http://schemas.microsoft.com/office/drawing/2014/main" id="{5BD1D4E8-79B4-426E-9B4C-F8B9644372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92621" y="2734087"/>
            <a:ext cx="0" cy="227253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7" name="Line 90">
            <a:extLst>
              <a:ext uri="{FF2B5EF4-FFF2-40B4-BE49-F238E27FC236}">
                <a16:creationId xmlns:a16="http://schemas.microsoft.com/office/drawing/2014/main" id="{E1341105-FC1A-49DB-84EA-B6DFABD534C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0176" y="5006626"/>
            <a:ext cx="1533668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32" name="Rectangle 95">
            <a:extLst>
              <a:ext uri="{FF2B5EF4-FFF2-40B4-BE49-F238E27FC236}">
                <a16:creationId xmlns:a16="http://schemas.microsoft.com/office/drawing/2014/main" id="{E5D99C91-78A0-4911-942F-A86CB01F4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2435" y="2075772"/>
            <a:ext cx="6476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400" dirty="0">
                <a:solidFill>
                  <a:srgbClr val="000000"/>
                </a:solidFill>
              </a:rPr>
              <a:t>Relative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33" name="Rectangle 96">
            <a:extLst>
              <a:ext uri="{FF2B5EF4-FFF2-40B4-BE49-F238E27FC236}">
                <a16:creationId xmlns:a16="http://schemas.microsoft.com/office/drawing/2014/main" id="{7FD90189-F605-4E61-932A-06F16331E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2983" y="2276745"/>
            <a:ext cx="10418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400" dirty="0">
                <a:solidFill>
                  <a:srgbClr val="000000"/>
                </a:solidFill>
              </a:rPr>
              <a:t>difference, %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34" name="Rectangle 97">
            <a:extLst>
              <a:ext uri="{FF2B5EF4-FFF2-40B4-BE49-F238E27FC236}">
                <a16:creationId xmlns:a16="http://schemas.microsoft.com/office/drawing/2014/main" id="{BBB4F1BD-DB61-4261-B7B6-E6789BCF7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6748" y="2477718"/>
            <a:ext cx="7069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400" dirty="0">
                <a:solidFill>
                  <a:srgbClr val="000000"/>
                </a:solidFill>
              </a:rPr>
              <a:t>(95% CI)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35" name="Rectangle 98">
            <a:extLst>
              <a:ext uri="{FF2B5EF4-FFF2-40B4-BE49-F238E27FC236}">
                <a16:creationId xmlns:a16="http://schemas.microsoft.com/office/drawing/2014/main" id="{6B5D42F3-6BF0-4A2E-8C3D-4DC177FFA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1164" y="2276745"/>
            <a:ext cx="4792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400" dirty="0" err="1">
                <a:solidFill>
                  <a:srgbClr val="000000"/>
                </a:solidFill>
              </a:rPr>
              <a:t>uACR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36" name="Rectangle 99">
            <a:extLst>
              <a:ext uri="{FF2B5EF4-FFF2-40B4-BE49-F238E27FC236}">
                <a16:creationId xmlns:a16="http://schemas.microsoft.com/office/drawing/2014/main" id="{0F9E686F-F819-4191-87C1-E7343F2E6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2149" y="2477718"/>
            <a:ext cx="5867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400" dirty="0">
                <a:solidFill>
                  <a:srgbClr val="000000"/>
                </a:solidFill>
              </a:rPr>
              <a:t>het test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37" name="Rectangle 100">
            <a:extLst>
              <a:ext uri="{FF2B5EF4-FFF2-40B4-BE49-F238E27FC236}">
                <a16:creationId xmlns:a16="http://schemas.microsoft.com/office/drawing/2014/main" id="{F083DA57-173E-47E9-894D-E8768217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0857" y="2170234"/>
            <a:ext cx="15773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b="1" dirty="0">
                <a:solidFill>
                  <a:srgbClr val="000000"/>
                </a:solidFill>
              </a:rPr>
              <a:t>NO DIABETES</a:t>
            </a:r>
            <a:endParaRPr lang="en-US" altLang="en-US" b="1" dirty="0">
              <a:solidFill>
                <a:srgbClr val="011E41"/>
              </a:solidFill>
            </a:endParaRPr>
          </a:p>
        </p:txBody>
      </p:sp>
      <p:sp>
        <p:nvSpPr>
          <p:cNvPr id="138" name="Rectangle 101">
            <a:extLst>
              <a:ext uri="{FF2B5EF4-FFF2-40B4-BE49-F238E27FC236}">
                <a16:creationId xmlns:a16="http://schemas.microsoft.com/office/drawing/2014/main" id="{4FF7093F-82D2-406C-B353-5E4104A3B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0049" y="5341581"/>
            <a:ext cx="11007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SGLT2i better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39" name="Rectangle 102">
            <a:extLst>
              <a:ext uri="{FF2B5EF4-FFF2-40B4-BE49-F238E27FC236}">
                <a16:creationId xmlns:a16="http://schemas.microsoft.com/office/drawing/2014/main" id="{FA105256-285B-45F9-A785-C996C381A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7594" y="5341581"/>
            <a:ext cx="11541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Placebo better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42" name="Rectangle 105">
            <a:extLst>
              <a:ext uri="{FF2B5EF4-FFF2-40B4-BE49-F238E27FC236}">
                <a16:creationId xmlns:a16="http://schemas.microsoft.com/office/drawing/2014/main" id="{FD76C3B9-9163-4E15-857E-8C10CBB4E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2688" y="3056159"/>
            <a:ext cx="10419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400" dirty="0">
                <a:solidFill>
                  <a:srgbClr val="000000"/>
                </a:solidFill>
              </a:rPr>
              <a:t>-52 (-71, -32)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43" name="Rectangle 106">
            <a:extLst>
              <a:ext uri="{FF2B5EF4-FFF2-40B4-BE49-F238E27FC236}">
                <a16:creationId xmlns:a16="http://schemas.microsoft.com/office/drawing/2014/main" id="{E3FFAE6C-88CF-4153-9292-B6619501B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8618" y="3124438"/>
            <a:ext cx="52406" cy="6441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44" name="Line 107">
            <a:extLst>
              <a:ext uri="{FF2B5EF4-FFF2-40B4-BE49-F238E27FC236}">
                <a16:creationId xmlns:a16="http://schemas.microsoft.com/office/drawing/2014/main" id="{F0DD0AFD-5417-4371-B588-C2F1FB5F1542}"/>
              </a:ext>
            </a:extLst>
          </p:cNvPr>
          <p:cNvSpPr>
            <a:spLocks noChangeShapeType="1"/>
          </p:cNvSpPr>
          <p:nvPr/>
        </p:nvSpPr>
        <p:spPr bwMode="auto">
          <a:xfrm>
            <a:off x="9266428" y="3157933"/>
            <a:ext cx="396786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47" name="Rectangle 110">
            <a:extLst>
              <a:ext uri="{FF2B5EF4-FFF2-40B4-BE49-F238E27FC236}">
                <a16:creationId xmlns:a16="http://schemas.microsoft.com/office/drawing/2014/main" id="{A8808817-3545-4D1D-B7EF-4AE3F4A94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2688" y="3320258"/>
            <a:ext cx="10419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400" dirty="0">
                <a:solidFill>
                  <a:srgbClr val="000000"/>
                </a:solidFill>
              </a:rPr>
              <a:t>-39 (-47, -31)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48" name="Rectangle 111">
            <a:extLst>
              <a:ext uri="{FF2B5EF4-FFF2-40B4-BE49-F238E27FC236}">
                <a16:creationId xmlns:a16="http://schemas.microsoft.com/office/drawing/2014/main" id="{4502039F-2D50-4917-BAA5-96CD8FE15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5194" y="3371789"/>
            <a:ext cx="81282" cy="99199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49" name="Line 112">
            <a:extLst>
              <a:ext uri="{FF2B5EF4-FFF2-40B4-BE49-F238E27FC236}">
                <a16:creationId xmlns:a16="http://schemas.microsoft.com/office/drawing/2014/main" id="{28914778-138F-4906-8009-791A21879C03}"/>
              </a:ext>
            </a:extLst>
          </p:cNvPr>
          <p:cNvSpPr>
            <a:spLocks noChangeShapeType="1"/>
          </p:cNvSpPr>
          <p:nvPr/>
        </p:nvSpPr>
        <p:spPr bwMode="auto">
          <a:xfrm>
            <a:off x="9512414" y="3422033"/>
            <a:ext cx="167913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52" name="Rectangle 115">
            <a:extLst>
              <a:ext uri="{FF2B5EF4-FFF2-40B4-BE49-F238E27FC236}">
                <a16:creationId xmlns:a16="http://schemas.microsoft.com/office/drawing/2014/main" id="{D0AC4AE7-6C4D-4B55-9FAE-A4ACD75FC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2688" y="3584357"/>
            <a:ext cx="10419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400" b="1" dirty="0">
                <a:solidFill>
                  <a:srgbClr val="000000"/>
                </a:solidFill>
              </a:rPr>
              <a:t>-43 (-52, -35)</a:t>
            </a:r>
            <a:endParaRPr lang="en-US" altLang="en-US" sz="1400" b="1" dirty="0">
              <a:solidFill>
                <a:srgbClr val="011E41"/>
              </a:solidFill>
            </a:endParaRPr>
          </a:p>
        </p:txBody>
      </p:sp>
      <p:sp>
        <p:nvSpPr>
          <p:cNvPr id="153" name="Freeform 116">
            <a:extLst>
              <a:ext uri="{FF2B5EF4-FFF2-40B4-BE49-F238E27FC236}">
                <a16:creationId xmlns:a16="http://schemas.microsoft.com/office/drawing/2014/main" id="{558998AA-56B9-4DB3-8362-788AEDDBBFF0}"/>
              </a:ext>
            </a:extLst>
          </p:cNvPr>
          <p:cNvSpPr>
            <a:spLocks/>
          </p:cNvSpPr>
          <p:nvPr/>
        </p:nvSpPr>
        <p:spPr bwMode="auto">
          <a:xfrm>
            <a:off x="9464286" y="3633312"/>
            <a:ext cx="173260" cy="105640"/>
          </a:xfrm>
          <a:custGeom>
            <a:avLst/>
            <a:gdLst>
              <a:gd name="T0" fmla="*/ 0 w 224"/>
              <a:gd name="T1" fmla="*/ 56 h 113"/>
              <a:gd name="T2" fmla="*/ 112 w 224"/>
              <a:gd name="T3" fmla="*/ 113 h 113"/>
              <a:gd name="T4" fmla="*/ 224 w 224"/>
              <a:gd name="T5" fmla="*/ 56 h 113"/>
              <a:gd name="T6" fmla="*/ 112 w 224"/>
              <a:gd name="T7" fmla="*/ 0 h 113"/>
              <a:gd name="T8" fmla="*/ 0 w 224"/>
              <a:gd name="T9" fmla="*/ 5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113">
                <a:moveTo>
                  <a:pt x="0" y="56"/>
                </a:moveTo>
                <a:lnTo>
                  <a:pt x="112" y="113"/>
                </a:lnTo>
                <a:lnTo>
                  <a:pt x="224" y="56"/>
                </a:lnTo>
                <a:lnTo>
                  <a:pt x="112" y="0"/>
                </a:lnTo>
                <a:lnTo>
                  <a:pt x="0" y="56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54" name="Line 117">
            <a:extLst>
              <a:ext uri="{FF2B5EF4-FFF2-40B4-BE49-F238E27FC236}">
                <a16:creationId xmlns:a16="http://schemas.microsoft.com/office/drawing/2014/main" id="{E7B7BD81-609E-4B07-996E-EEBEB7B697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50916" y="2999474"/>
            <a:ext cx="0" cy="633838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55" name="Rectangle 118">
            <a:extLst>
              <a:ext uri="{FF2B5EF4-FFF2-40B4-BE49-F238E27FC236}">
                <a16:creationId xmlns:a16="http://schemas.microsoft.com/office/drawing/2014/main" id="{0E6EE05A-569B-46A3-9CCB-D9C5B11CD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1823" y="3070330"/>
            <a:ext cx="3478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400" dirty="0">
                <a:solidFill>
                  <a:srgbClr val="000000"/>
                </a:solidFill>
              </a:rPr>
              <a:t>0.23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96" name="Rectangle 1">
            <a:extLst>
              <a:ext uri="{FF2B5EF4-FFF2-40B4-BE49-F238E27FC236}">
                <a16:creationId xmlns:a16="http://schemas.microsoft.com/office/drawing/2014/main" id="{D43C85F5-4493-4A3D-9333-573BBF070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0705" y="6198966"/>
            <a:ext cx="3090590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latin typeface="Muli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dirty="0">
                <a:latin typeface="Mulish" pitchFamily="2" charset="0"/>
              </a:rPr>
              <a:t>JAMA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Mulish" pitchFamily="2" charset="0"/>
              </a:rPr>
              <a:t> 2025 Nov 7:e2520835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Mulish" pitchFamily="2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Mulish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DDC2BF-0475-4143-849A-92132AA2FB67}"/>
              </a:ext>
            </a:extLst>
          </p:cNvPr>
          <p:cNvSpPr txBox="1"/>
          <p:nvPr/>
        </p:nvSpPr>
        <p:spPr>
          <a:xfrm>
            <a:off x="9414539" y="5601722"/>
            <a:ext cx="5621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/>
              <a:t>uACR</a:t>
            </a:r>
            <a:r>
              <a:rPr lang="en-GB" sz="1200" dirty="0"/>
              <a:t>=urine albumin-to-creatinine ratio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5381D1AD-2B08-442E-A985-D97C90D15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63788"/>
            <a:ext cx="3112444" cy="53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8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0F22E39-0D62-4F01-A9A9-F74B337E1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204" y="850726"/>
            <a:ext cx="10672487" cy="472994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Mulish" pitchFamily="2" charset="0"/>
              </a:rPr>
              <a:t>No clear difference in effects of SGLT2i on </a:t>
            </a:r>
            <a:br>
              <a:rPr lang="en-US" sz="4000" dirty="0">
                <a:solidFill>
                  <a:srgbClr val="002060"/>
                </a:solidFill>
                <a:latin typeface="Mulish" pitchFamily="2" charset="0"/>
              </a:rPr>
            </a:br>
            <a:r>
              <a:rPr lang="en-US" sz="4000" dirty="0">
                <a:solidFill>
                  <a:srgbClr val="002060"/>
                </a:solidFill>
                <a:latin typeface="Mulish" pitchFamily="2" charset="0"/>
              </a:rPr>
              <a:t>eGFR slopes by albuminuria status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6BFDD107-1DEC-4587-B1A5-C4A554AD8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093" y="5144472"/>
            <a:ext cx="35747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-100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44" name="Rectangle 7">
            <a:extLst>
              <a:ext uri="{FF2B5EF4-FFF2-40B4-BE49-F238E27FC236}">
                <a16:creationId xmlns:a16="http://schemas.microsoft.com/office/drawing/2014/main" id="{8B9D5942-6220-4DD9-8D5F-D9B42CDD3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1331" y="5144472"/>
            <a:ext cx="2580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-50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45" name="Rectangle 8">
            <a:extLst>
              <a:ext uri="{FF2B5EF4-FFF2-40B4-BE49-F238E27FC236}">
                <a16:creationId xmlns:a16="http://schemas.microsoft.com/office/drawing/2014/main" id="{81F3598A-CC3F-4DB8-9A7D-72DCA8069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2820" y="5144472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0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46" name="Rectangle 9">
            <a:extLst>
              <a:ext uri="{FF2B5EF4-FFF2-40B4-BE49-F238E27FC236}">
                <a16:creationId xmlns:a16="http://schemas.microsoft.com/office/drawing/2014/main" id="{981867DF-2836-44B2-8B8C-7390203D6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027" y="5144472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50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47" name="Line 10">
            <a:extLst>
              <a:ext uri="{FF2B5EF4-FFF2-40B4-BE49-F238E27FC236}">
                <a16:creationId xmlns:a16="http://schemas.microsoft.com/office/drawing/2014/main" id="{068B6C24-2F53-4353-9186-FFEEECA64F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0321" y="5006626"/>
            <a:ext cx="0" cy="2576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48" name="Line 11">
            <a:extLst>
              <a:ext uri="{FF2B5EF4-FFF2-40B4-BE49-F238E27FC236}">
                <a16:creationId xmlns:a16="http://schemas.microsoft.com/office/drawing/2014/main" id="{22389847-AED6-4197-932E-2F25D5721E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2613" y="5006626"/>
            <a:ext cx="0" cy="2576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49" name="Line 12">
            <a:extLst>
              <a:ext uri="{FF2B5EF4-FFF2-40B4-BE49-F238E27FC236}">
                <a16:creationId xmlns:a16="http://schemas.microsoft.com/office/drawing/2014/main" id="{32285F46-C7F1-4A70-9623-9E9676E9C6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3835" y="5006626"/>
            <a:ext cx="0" cy="2576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50" name="Line 13">
            <a:extLst>
              <a:ext uri="{FF2B5EF4-FFF2-40B4-BE49-F238E27FC236}">
                <a16:creationId xmlns:a16="http://schemas.microsoft.com/office/drawing/2014/main" id="{9EB98E48-9F8F-4E35-8BA1-15DE0C6D64D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5058" y="5006626"/>
            <a:ext cx="0" cy="2576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51" name="Line 14">
            <a:extLst>
              <a:ext uri="{FF2B5EF4-FFF2-40B4-BE49-F238E27FC236}">
                <a16:creationId xmlns:a16="http://schemas.microsoft.com/office/drawing/2014/main" id="{1DB9DF58-EEAF-4B8B-94E3-B9B5DF84BC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0321" y="5006626"/>
            <a:ext cx="0" cy="5153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52" name="Line 15">
            <a:extLst>
              <a:ext uri="{FF2B5EF4-FFF2-40B4-BE49-F238E27FC236}">
                <a16:creationId xmlns:a16="http://schemas.microsoft.com/office/drawing/2014/main" id="{21AD9CF7-0D82-4AB9-A6E7-CADAE437CF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2613" y="5006626"/>
            <a:ext cx="0" cy="5153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53" name="Line 16">
            <a:extLst>
              <a:ext uri="{FF2B5EF4-FFF2-40B4-BE49-F238E27FC236}">
                <a16:creationId xmlns:a16="http://schemas.microsoft.com/office/drawing/2014/main" id="{7CAFCEFA-22D7-4257-B125-EE4D590B760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3835" y="5006626"/>
            <a:ext cx="0" cy="5153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54" name="Line 17">
            <a:extLst>
              <a:ext uri="{FF2B5EF4-FFF2-40B4-BE49-F238E27FC236}">
                <a16:creationId xmlns:a16="http://schemas.microsoft.com/office/drawing/2014/main" id="{DEF4CAD6-BE26-46D3-9D7A-9D90B141A0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5058" y="5006626"/>
            <a:ext cx="0" cy="5153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61" name="Rectangle 24">
            <a:extLst>
              <a:ext uri="{FF2B5EF4-FFF2-40B4-BE49-F238E27FC236}">
                <a16:creationId xmlns:a16="http://schemas.microsoft.com/office/drawing/2014/main" id="{520CC79D-DE1D-431E-9EC6-6D3812FBA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225" y="2142478"/>
            <a:ext cx="13000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sz="2000" b="1" dirty="0">
                <a:solidFill>
                  <a:srgbClr val="000000"/>
                </a:solidFill>
              </a:rPr>
              <a:t>DIABETES</a:t>
            </a:r>
            <a:endParaRPr lang="en-US" altLang="en-US" sz="2000" b="1" dirty="0">
              <a:solidFill>
                <a:srgbClr val="011E41"/>
              </a:solidFill>
            </a:endParaRPr>
          </a:p>
        </p:txBody>
      </p:sp>
      <p:sp>
        <p:nvSpPr>
          <p:cNvPr id="62" name="Rectangle 25">
            <a:extLst>
              <a:ext uri="{FF2B5EF4-FFF2-40B4-BE49-F238E27FC236}">
                <a16:creationId xmlns:a16="http://schemas.microsoft.com/office/drawing/2014/main" id="{92549A38-B5AB-4BBE-95E2-549146EE3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7421" y="2075772"/>
            <a:ext cx="6476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400" dirty="0">
                <a:solidFill>
                  <a:srgbClr val="000000"/>
                </a:solidFill>
              </a:rPr>
              <a:t>Relative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63" name="Rectangle 26">
            <a:extLst>
              <a:ext uri="{FF2B5EF4-FFF2-40B4-BE49-F238E27FC236}">
                <a16:creationId xmlns:a16="http://schemas.microsoft.com/office/drawing/2014/main" id="{F2BBF5C1-8520-48DE-8A3D-B0BD1602C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7970" y="2276745"/>
            <a:ext cx="10418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400" dirty="0">
                <a:solidFill>
                  <a:srgbClr val="000000"/>
                </a:solidFill>
              </a:rPr>
              <a:t>difference, %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64" name="Rectangle 27">
            <a:extLst>
              <a:ext uri="{FF2B5EF4-FFF2-40B4-BE49-F238E27FC236}">
                <a16:creationId xmlns:a16="http://schemas.microsoft.com/office/drawing/2014/main" id="{F3C3C301-0AD4-4BCB-9C71-B3CB6CF0B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734" y="2477718"/>
            <a:ext cx="7069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400" dirty="0">
                <a:solidFill>
                  <a:srgbClr val="000000"/>
                </a:solidFill>
              </a:rPr>
              <a:t>(95% CI)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65" name="Rectangle 28">
            <a:extLst>
              <a:ext uri="{FF2B5EF4-FFF2-40B4-BE49-F238E27FC236}">
                <a16:creationId xmlns:a16="http://schemas.microsoft.com/office/drawing/2014/main" id="{4730DE16-68D6-4F9B-B30E-4CDC4B144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448" y="2276745"/>
            <a:ext cx="4792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 err="1">
                <a:solidFill>
                  <a:srgbClr val="000000"/>
                </a:solidFill>
              </a:rPr>
              <a:t>uACR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66" name="Rectangle 29">
            <a:extLst>
              <a:ext uri="{FF2B5EF4-FFF2-40B4-BE49-F238E27FC236}">
                <a16:creationId xmlns:a16="http://schemas.microsoft.com/office/drawing/2014/main" id="{0E2BD07F-A534-4A33-B84C-6000F49BE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0359" y="2477718"/>
            <a:ext cx="5866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het test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67" name="Rectangle 30">
            <a:extLst>
              <a:ext uri="{FF2B5EF4-FFF2-40B4-BE49-F238E27FC236}">
                <a16:creationId xmlns:a16="http://schemas.microsoft.com/office/drawing/2014/main" id="{0F1E9B32-8BFE-425E-AA80-1ED074708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083" y="5356616"/>
            <a:ext cx="11007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SGLT2i better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68" name="Rectangle 31">
            <a:extLst>
              <a:ext uri="{FF2B5EF4-FFF2-40B4-BE49-F238E27FC236}">
                <a16:creationId xmlns:a16="http://schemas.microsoft.com/office/drawing/2014/main" id="{AA109C4D-04B1-4E28-8F96-D4314B224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8808" y="5341581"/>
            <a:ext cx="11541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Placebo better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69" name="Line 32">
            <a:extLst>
              <a:ext uri="{FF2B5EF4-FFF2-40B4-BE49-F238E27FC236}">
                <a16:creationId xmlns:a16="http://schemas.microsoft.com/office/drawing/2014/main" id="{1D6AB4A1-FDC5-477A-B213-9ABC82E286B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746" y="2734087"/>
            <a:ext cx="103320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70" name="Line 33">
            <a:extLst>
              <a:ext uri="{FF2B5EF4-FFF2-40B4-BE49-F238E27FC236}">
                <a16:creationId xmlns:a16="http://schemas.microsoft.com/office/drawing/2014/main" id="{2282E168-341C-410A-939E-6D1F694DC7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3835" y="2734087"/>
            <a:ext cx="0" cy="227253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71" name="Line 34">
            <a:extLst>
              <a:ext uri="{FF2B5EF4-FFF2-40B4-BE49-F238E27FC236}">
                <a16:creationId xmlns:a16="http://schemas.microsoft.com/office/drawing/2014/main" id="{696764AD-5DF1-44F1-B2E6-15C05DB134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0321" y="5006626"/>
            <a:ext cx="1534738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72" name="Rectangle 35">
            <a:extLst>
              <a:ext uri="{FF2B5EF4-FFF2-40B4-BE49-F238E27FC236}">
                <a16:creationId xmlns:a16="http://schemas.microsoft.com/office/drawing/2014/main" id="{BE46C899-3B9F-4001-9345-D26640207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746" y="2792060"/>
            <a:ext cx="417582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b="1" dirty="0">
                <a:solidFill>
                  <a:srgbClr val="000000"/>
                </a:solidFill>
              </a:rPr>
              <a:t>Chronic slope (Diabetes status het test p=0.0019)</a:t>
            </a:r>
            <a:endParaRPr lang="en-US" altLang="en-US" sz="1400" b="1" dirty="0">
              <a:solidFill>
                <a:srgbClr val="011E41"/>
              </a:solidFill>
            </a:endParaRPr>
          </a:p>
        </p:txBody>
      </p:sp>
      <p:sp>
        <p:nvSpPr>
          <p:cNvPr id="73" name="Rectangle 36">
            <a:extLst>
              <a:ext uri="{FF2B5EF4-FFF2-40B4-BE49-F238E27FC236}">
                <a16:creationId xmlns:a16="http://schemas.microsoft.com/office/drawing/2014/main" id="{3E575DD7-2A98-42C8-A617-B8860454E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746" y="3056159"/>
            <a:ext cx="84959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&lt;200 mg/g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76" name="Rectangle 39">
            <a:extLst>
              <a:ext uri="{FF2B5EF4-FFF2-40B4-BE49-F238E27FC236}">
                <a16:creationId xmlns:a16="http://schemas.microsoft.com/office/drawing/2014/main" id="{DF24BE61-E6A8-4214-B61A-F4185BB0E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604" y="3056159"/>
            <a:ext cx="10419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400" dirty="0">
                <a:solidFill>
                  <a:srgbClr val="000000"/>
                </a:solidFill>
              </a:rPr>
              <a:t>-54 (-57, -50)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77" name="Rectangle 40">
            <a:extLst>
              <a:ext uri="{FF2B5EF4-FFF2-40B4-BE49-F238E27FC236}">
                <a16:creationId xmlns:a16="http://schemas.microsoft.com/office/drawing/2014/main" id="{E83DDF3C-2777-4D59-9141-7046959C4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288" y="3084501"/>
            <a:ext cx="121924" cy="14557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78" name="Line 41">
            <a:extLst>
              <a:ext uri="{FF2B5EF4-FFF2-40B4-BE49-F238E27FC236}">
                <a16:creationId xmlns:a16="http://schemas.microsoft.com/office/drawing/2014/main" id="{A8C43A48-4AB2-438A-8CDC-CD54B42263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7748" y="3157933"/>
            <a:ext cx="77004" cy="0"/>
          </a:xfrm>
          <a:prstGeom prst="line">
            <a:avLst/>
          </a:pr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0" name="Rectangle 43">
            <a:extLst>
              <a:ext uri="{FF2B5EF4-FFF2-40B4-BE49-F238E27FC236}">
                <a16:creationId xmlns:a16="http://schemas.microsoft.com/office/drawing/2014/main" id="{68D61F77-7C1B-40C9-B433-B0B61907C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222" y="3320258"/>
            <a:ext cx="8431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≥200 mg/g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83" name="Rectangle 46">
            <a:extLst>
              <a:ext uri="{FF2B5EF4-FFF2-40B4-BE49-F238E27FC236}">
                <a16:creationId xmlns:a16="http://schemas.microsoft.com/office/drawing/2014/main" id="{5185CD4E-0DCA-4AE1-9887-39FF33B33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604" y="3320258"/>
            <a:ext cx="10419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400" dirty="0">
                <a:solidFill>
                  <a:srgbClr val="000000"/>
                </a:solidFill>
              </a:rPr>
              <a:t>-57 (-61, -53)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84" name="Rectangle 47">
            <a:extLst>
              <a:ext uri="{FF2B5EF4-FFF2-40B4-BE49-F238E27FC236}">
                <a16:creationId xmlns:a16="http://schemas.microsoft.com/office/drawing/2014/main" id="{1450CD2C-EC67-4573-94E4-0756E68B3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2133" y="3349889"/>
            <a:ext cx="117646" cy="143001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5" name="Line 48">
            <a:extLst>
              <a:ext uri="{FF2B5EF4-FFF2-40B4-BE49-F238E27FC236}">
                <a16:creationId xmlns:a16="http://schemas.microsoft.com/office/drawing/2014/main" id="{77DA25C7-2BDA-4F5D-B67E-CC64291F0B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0315" y="3422033"/>
            <a:ext cx="81282" cy="0"/>
          </a:xfrm>
          <a:prstGeom prst="line">
            <a:avLst/>
          </a:pr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6" name="Rectangle 49">
            <a:extLst>
              <a:ext uri="{FF2B5EF4-FFF2-40B4-BE49-F238E27FC236}">
                <a16:creationId xmlns:a16="http://schemas.microsoft.com/office/drawing/2014/main" id="{99384F69-4753-4B63-83A5-D9785F453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746" y="3599816"/>
            <a:ext cx="6075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b="1" dirty="0">
                <a:solidFill>
                  <a:srgbClr val="000000"/>
                </a:solidFill>
              </a:rPr>
              <a:t>Overall</a:t>
            </a:r>
            <a:endParaRPr lang="en-US" altLang="en-US" sz="1400" b="1" dirty="0">
              <a:solidFill>
                <a:srgbClr val="011E41"/>
              </a:solidFill>
            </a:endParaRPr>
          </a:p>
        </p:txBody>
      </p:sp>
      <p:sp>
        <p:nvSpPr>
          <p:cNvPr id="89" name="Rectangle 52">
            <a:extLst>
              <a:ext uri="{FF2B5EF4-FFF2-40B4-BE49-F238E27FC236}">
                <a16:creationId xmlns:a16="http://schemas.microsoft.com/office/drawing/2014/main" id="{B903125E-C3AF-43D1-8F8C-8E9D6E258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74" y="3584357"/>
            <a:ext cx="10419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400" b="1" dirty="0">
                <a:solidFill>
                  <a:srgbClr val="000000"/>
                </a:solidFill>
              </a:rPr>
              <a:t>-58 (-61, -54)</a:t>
            </a:r>
            <a:endParaRPr lang="en-US" altLang="en-US" sz="1400" b="1" dirty="0">
              <a:solidFill>
                <a:srgbClr val="011E41"/>
              </a:solidFill>
            </a:endParaRPr>
          </a:p>
        </p:txBody>
      </p:sp>
      <p:sp>
        <p:nvSpPr>
          <p:cNvPr id="90" name="Freeform 53">
            <a:extLst>
              <a:ext uri="{FF2B5EF4-FFF2-40B4-BE49-F238E27FC236}">
                <a16:creationId xmlns:a16="http://schemas.microsoft.com/office/drawing/2014/main" id="{1B916B52-9070-4660-A6CB-E670FD97805C}"/>
              </a:ext>
            </a:extLst>
          </p:cNvPr>
          <p:cNvSpPr>
            <a:spLocks/>
          </p:cNvSpPr>
          <p:nvPr/>
        </p:nvSpPr>
        <p:spPr bwMode="auto">
          <a:xfrm>
            <a:off x="4933524" y="3633312"/>
            <a:ext cx="64170" cy="105640"/>
          </a:xfrm>
          <a:custGeom>
            <a:avLst/>
            <a:gdLst>
              <a:gd name="T0" fmla="*/ 0 w 84"/>
              <a:gd name="T1" fmla="*/ 56 h 113"/>
              <a:gd name="T2" fmla="*/ 42 w 84"/>
              <a:gd name="T3" fmla="*/ 113 h 113"/>
              <a:gd name="T4" fmla="*/ 84 w 84"/>
              <a:gd name="T5" fmla="*/ 56 h 113"/>
              <a:gd name="T6" fmla="*/ 42 w 84"/>
              <a:gd name="T7" fmla="*/ 0 h 113"/>
              <a:gd name="T8" fmla="*/ 0 w 84"/>
              <a:gd name="T9" fmla="*/ 5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113">
                <a:moveTo>
                  <a:pt x="0" y="56"/>
                </a:moveTo>
                <a:lnTo>
                  <a:pt x="42" y="113"/>
                </a:lnTo>
                <a:lnTo>
                  <a:pt x="84" y="56"/>
                </a:lnTo>
                <a:lnTo>
                  <a:pt x="42" y="0"/>
                </a:lnTo>
                <a:lnTo>
                  <a:pt x="0" y="56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91" name="Line 54">
            <a:extLst>
              <a:ext uri="{FF2B5EF4-FFF2-40B4-BE49-F238E27FC236}">
                <a16:creationId xmlns:a16="http://schemas.microsoft.com/office/drawing/2014/main" id="{F5DCC8F7-5CD7-4A4B-9F8B-00EB24EF76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65609" y="2999474"/>
            <a:ext cx="0" cy="633838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92" name="Rectangle 55">
            <a:extLst>
              <a:ext uri="{FF2B5EF4-FFF2-40B4-BE49-F238E27FC236}">
                <a16:creationId xmlns:a16="http://schemas.microsoft.com/office/drawing/2014/main" id="{FD2944F7-F3BD-49F8-9E0E-6C97CE8AF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205" y="3070330"/>
            <a:ext cx="3478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0.21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93" name="Rectangle 56">
            <a:extLst>
              <a:ext uri="{FF2B5EF4-FFF2-40B4-BE49-F238E27FC236}">
                <a16:creationId xmlns:a16="http://schemas.microsoft.com/office/drawing/2014/main" id="{2B536BAF-A2E6-43F5-AB95-CF9E8AF83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746" y="3848455"/>
            <a:ext cx="391241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b="1" dirty="0">
                <a:solidFill>
                  <a:srgbClr val="000000"/>
                </a:solidFill>
              </a:rPr>
              <a:t>Total slope (Diabetes status het test p=0.0009)</a:t>
            </a:r>
            <a:endParaRPr lang="en-US" altLang="en-US" sz="1400" b="1" dirty="0">
              <a:solidFill>
                <a:srgbClr val="011E41"/>
              </a:solidFill>
            </a:endParaRPr>
          </a:p>
        </p:txBody>
      </p:sp>
      <p:sp>
        <p:nvSpPr>
          <p:cNvPr id="94" name="Rectangle 57">
            <a:extLst>
              <a:ext uri="{FF2B5EF4-FFF2-40B4-BE49-F238E27FC236}">
                <a16:creationId xmlns:a16="http://schemas.microsoft.com/office/drawing/2014/main" id="{8A7070E5-9484-40E1-A43A-5E99DEA18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746" y="4112555"/>
            <a:ext cx="84959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&lt;200 mg/g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97" name="Rectangle 60">
            <a:extLst>
              <a:ext uri="{FF2B5EF4-FFF2-40B4-BE49-F238E27FC236}">
                <a16:creationId xmlns:a16="http://schemas.microsoft.com/office/drawing/2014/main" id="{DD2265A3-B1AD-4783-ACAF-9268362AA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604" y="4112555"/>
            <a:ext cx="10419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400" dirty="0">
                <a:solidFill>
                  <a:srgbClr val="000000"/>
                </a:solidFill>
              </a:rPr>
              <a:t>-33 (-36, -30)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98" name="Rectangle 61">
            <a:extLst>
              <a:ext uri="{FF2B5EF4-FFF2-40B4-BE49-F238E27FC236}">
                <a16:creationId xmlns:a16="http://schemas.microsoft.com/office/drawing/2014/main" id="{396F7E90-C519-4AF0-9630-087B0E8CD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146" y="4131879"/>
            <a:ext cx="136897" cy="163613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99" name="Line 62">
            <a:extLst>
              <a:ext uri="{FF2B5EF4-FFF2-40B4-BE49-F238E27FC236}">
                <a16:creationId xmlns:a16="http://schemas.microsoft.com/office/drawing/2014/main" id="{6A88CA13-6A26-4F2A-85FD-A9CD1D8543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48" y="4214329"/>
            <a:ext cx="59892" cy="0"/>
          </a:xfrm>
          <a:prstGeom prst="line">
            <a:avLst/>
          </a:pr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01" name="Rectangle 64">
            <a:extLst>
              <a:ext uri="{FF2B5EF4-FFF2-40B4-BE49-F238E27FC236}">
                <a16:creationId xmlns:a16="http://schemas.microsoft.com/office/drawing/2014/main" id="{E1687384-1B52-49DC-A941-7C5B1B3F2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327" y="4376653"/>
            <a:ext cx="8431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≥200 mg/g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04" name="Rectangle 67">
            <a:extLst>
              <a:ext uri="{FF2B5EF4-FFF2-40B4-BE49-F238E27FC236}">
                <a16:creationId xmlns:a16="http://schemas.microsoft.com/office/drawing/2014/main" id="{4584FBA6-A171-4B29-9711-776DDD2B6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604" y="4376653"/>
            <a:ext cx="10419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400" dirty="0">
                <a:solidFill>
                  <a:srgbClr val="000000"/>
                </a:solidFill>
              </a:rPr>
              <a:t>-38 (-41, -35)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05" name="Rectangle 68">
            <a:extLst>
              <a:ext uri="{FF2B5EF4-FFF2-40B4-BE49-F238E27FC236}">
                <a16:creationId xmlns:a16="http://schemas.microsoft.com/office/drawing/2014/main" id="{C5750734-65BA-4E81-A515-7FF9741F0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1436" y="4402419"/>
            <a:ext cx="126202" cy="15073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06" name="Line 69">
            <a:extLst>
              <a:ext uri="{FF2B5EF4-FFF2-40B4-BE49-F238E27FC236}">
                <a16:creationId xmlns:a16="http://schemas.microsoft.com/office/drawing/2014/main" id="{EAB6BE6D-949E-4AAB-8374-99A0311CA2D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9243" y="4477140"/>
            <a:ext cx="71657" cy="0"/>
          </a:xfrm>
          <a:prstGeom prst="line">
            <a:avLst/>
          </a:pr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07" name="Rectangle 70">
            <a:extLst>
              <a:ext uri="{FF2B5EF4-FFF2-40B4-BE49-F238E27FC236}">
                <a16:creationId xmlns:a16="http://schemas.microsoft.com/office/drawing/2014/main" id="{7A833192-CCCF-4045-BCCC-35AFBD59C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746" y="4656212"/>
            <a:ext cx="6075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b="1" dirty="0">
                <a:solidFill>
                  <a:srgbClr val="000000"/>
                </a:solidFill>
              </a:rPr>
              <a:t>Overall</a:t>
            </a:r>
            <a:endParaRPr lang="en-US" altLang="en-US" sz="1400" b="1" dirty="0">
              <a:solidFill>
                <a:srgbClr val="011E41"/>
              </a:solidFill>
            </a:endParaRPr>
          </a:p>
        </p:txBody>
      </p:sp>
      <p:sp>
        <p:nvSpPr>
          <p:cNvPr id="110" name="Rectangle 73">
            <a:extLst>
              <a:ext uri="{FF2B5EF4-FFF2-40B4-BE49-F238E27FC236}">
                <a16:creationId xmlns:a16="http://schemas.microsoft.com/office/drawing/2014/main" id="{197DA80C-BA8F-4B1A-A726-9AE47BAAC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74" y="4640752"/>
            <a:ext cx="10419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400" b="1" dirty="0">
                <a:solidFill>
                  <a:srgbClr val="000000"/>
                </a:solidFill>
              </a:rPr>
              <a:t>-33 (-35, -31)</a:t>
            </a:r>
            <a:endParaRPr lang="en-US" altLang="en-US" sz="1400" b="1" dirty="0">
              <a:solidFill>
                <a:srgbClr val="011E41"/>
              </a:solidFill>
            </a:endParaRPr>
          </a:p>
        </p:txBody>
      </p:sp>
      <p:sp>
        <p:nvSpPr>
          <p:cNvPr id="111" name="Freeform 74">
            <a:extLst>
              <a:ext uri="{FF2B5EF4-FFF2-40B4-BE49-F238E27FC236}">
                <a16:creationId xmlns:a16="http://schemas.microsoft.com/office/drawing/2014/main" id="{FA3B8A53-6138-44FC-AA3D-199F0592225F}"/>
              </a:ext>
            </a:extLst>
          </p:cNvPr>
          <p:cNvSpPr>
            <a:spLocks/>
          </p:cNvSpPr>
          <p:nvPr/>
        </p:nvSpPr>
        <p:spPr bwMode="auto">
          <a:xfrm>
            <a:off x="5192343" y="4689707"/>
            <a:ext cx="48128" cy="104352"/>
          </a:xfrm>
          <a:custGeom>
            <a:avLst/>
            <a:gdLst>
              <a:gd name="T0" fmla="*/ 0 w 62"/>
              <a:gd name="T1" fmla="*/ 56 h 113"/>
              <a:gd name="T2" fmla="*/ 31 w 62"/>
              <a:gd name="T3" fmla="*/ 113 h 113"/>
              <a:gd name="T4" fmla="*/ 62 w 62"/>
              <a:gd name="T5" fmla="*/ 56 h 113"/>
              <a:gd name="T6" fmla="*/ 31 w 62"/>
              <a:gd name="T7" fmla="*/ 0 h 113"/>
              <a:gd name="T8" fmla="*/ 0 w 62"/>
              <a:gd name="T9" fmla="*/ 5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113">
                <a:moveTo>
                  <a:pt x="0" y="56"/>
                </a:moveTo>
                <a:lnTo>
                  <a:pt x="31" y="113"/>
                </a:lnTo>
                <a:lnTo>
                  <a:pt x="62" y="56"/>
                </a:lnTo>
                <a:lnTo>
                  <a:pt x="31" y="0"/>
                </a:lnTo>
                <a:lnTo>
                  <a:pt x="0" y="56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12" name="Line 75">
            <a:extLst>
              <a:ext uri="{FF2B5EF4-FFF2-40B4-BE49-F238E27FC236}">
                <a16:creationId xmlns:a16="http://schemas.microsoft.com/office/drawing/2014/main" id="{FC62167D-3476-4BD8-8652-693B188527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15872" y="4055870"/>
            <a:ext cx="0" cy="633838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13" name="Rectangle 76">
            <a:extLst>
              <a:ext uri="{FF2B5EF4-FFF2-40B4-BE49-F238E27FC236}">
                <a16:creationId xmlns:a16="http://schemas.microsoft.com/office/drawing/2014/main" id="{BC87EB3B-22DD-45BE-9C6C-CA1902B07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205" y="4126725"/>
            <a:ext cx="3478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0.05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14" name="Rectangle 77">
            <a:extLst>
              <a:ext uri="{FF2B5EF4-FFF2-40B4-BE49-F238E27FC236}">
                <a16:creationId xmlns:a16="http://schemas.microsoft.com/office/drawing/2014/main" id="{BA1BD647-18C0-4C81-885F-1BF8A21D2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7878" y="5144472"/>
            <a:ext cx="35747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-100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15" name="Rectangle 78">
            <a:extLst>
              <a:ext uri="{FF2B5EF4-FFF2-40B4-BE49-F238E27FC236}">
                <a16:creationId xmlns:a16="http://schemas.microsoft.com/office/drawing/2014/main" id="{45009375-FA72-4243-8906-C158E0E0D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0116" y="5144472"/>
            <a:ext cx="2580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-50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16" name="Rectangle 79">
            <a:extLst>
              <a:ext uri="{FF2B5EF4-FFF2-40B4-BE49-F238E27FC236}">
                <a16:creationId xmlns:a16="http://schemas.microsoft.com/office/drawing/2014/main" id="{158023C7-8406-4F09-8660-BA5561BCB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1606" y="5144472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0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17" name="Rectangle 80">
            <a:extLst>
              <a:ext uri="{FF2B5EF4-FFF2-40B4-BE49-F238E27FC236}">
                <a16:creationId xmlns:a16="http://schemas.microsoft.com/office/drawing/2014/main" id="{C3B39AA1-183D-4012-A365-5512BDD93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1812" y="5144472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50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18" name="Line 81">
            <a:extLst>
              <a:ext uri="{FF2B5EF4-FFF2-40B4-BE49-F238E27FC236}">
                <a16:creationId xmlns:a16="http://schemas.microsoft.com/office/drawing/2014/main" id="{7B144ADA-F8FD-4E67-A54F-1C6AFB8EBE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0176" y="5006626"/>
            <a:ext cx="0" cy="2576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19" name="Line 82">
            <a:extLst>
              <a:ext uri="{FF2B5EF4-FFF2-40B4-BE49-F238E27FC236}">
                <a16:creationId xmlns:a16="http://schemas.microsoft.com/office/drawing/2014/main" id="{BD4D8497-155E-4404-BD71-8D28173C753D}"/>
              </a:ext>
            </a:extLst>
          </p:cNvPr>
          <p:cNvSpPr>
            <a:spLocks noChangeShapeType="1"/>
          </p:cNvSpPr>
          <p:nvPr/>
        </p:nvSpPr>
        <p:spPr bwMode="auto">
          <a:xfrm>
            <a:off x="9481398" y="5006626"/>
            <a:ext cx="0" cy="2576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0" name="Line 83">
            <a:extLst>
              <a:ext uri="{FF2B5EF4-FFF2-40B4-BE49-F238E27FC236}">
                <a16:creationId xmlns:a16="http://schemas.microsoft.com/office/drawing/2014/main" id="{3D2A4CE2-A275-4D65-80A3-CD6F3308FF7E}"/>
              </a:ext>
            </a:extLst>
          </p:cNvPr>
          <p:cNvSpPr>
            <a:spLocks noChangeShapeType="1"/>
          </p:cNvSpPr>
          <p:nvPr/>
        </p:nvSpPr>
        <p:spPr bwMode="auto">
          <a:xfrm>
            <a:off x="9992621" y="5006626"/>
            <a:ext cx="0" cy="2576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1" name="Line 84">
            <a:extLst>
              <a:ext uri="{FF2B5EF4-FFF2-40B4-BE49-F238E27FC236}">
                <a16:creationId xmlns:a16="http://schemas.microsoft.com/office/drawing/2014/main" id="{B1C46DA2-E894-4C97-85AA-403261D66B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03843" y="5006626"/>
            <a:ext cx="0" cy="2576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2" name="Line 85">
            <a:extLst>
              <a:ext uri="{FF2B5EF4-FFF2-40B4-BE49-F238E27FC236}">
                <a16:creationId xmlns:a16="http://schemas.microsoft.com/office/drawing/2014/main" id="{F01F643D-B248-40EC-8791-10CC34B5A53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0176" y="5006626"/>
            <a:ext cx="0" cy="5153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3" name="Line 86">
            <a:extLst>
              <a:ext uri="{FF2B5EF4-FFF2-40B4-BE49-F238E27FC236}">
                <a16:creationId xmlns:a16="http://schemas.microsoft.com/office/drawing/2014/main" id="{56B3AAC0-EA60-46CB-A4D4-E71B9239A1C0}"/>
              </a:ext>
            </a:extLst>
          </p:cNvPr>
          <p:cNvSpPr>
            <a:spLocks noChangeShapeType="1"/>
          </p:cNvSpPr>
          <p:nvPr/>
        </p:nvSpPr>
        <p:spPr bwMode="auto">
          <a:xfrm>
            <a:off x="9481398" y="5006626"/>
            <a:ext cx="0" cy="5153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4" name="Line 87">
            <a:extLst>
              <a:ext uri="{FF2B5EF4-FFF2-40B4-BE49-F238E27FC236}">
                <a16:creationId xmlns:a16="http://schemas.microsoft.com/office/drawing/2014/main" id="{2B686B3C-545D-4960-A008-D899ECCFF471}"/>
              </a:ext>
            </a:extLst>
          </p:cNvPr>
          <p:cNvSpPr>
            <a:spLocks noChangeShapeType="1"/>
          </p:cNvSpPr>
          <p:nvPr/>
        </p:nvSpPr>
        <p:spPr bwMode="auto">
          <a:xfrm>
            <a:off x="9992621" y="5006626"/>
            <a:ext cx="0" cy="5153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5" name="Line 88">
            <a:extLst>
              <a:ext uri="{FF2B5EF4-FFF2-40B4-BE49-F238E27FC236}">
                <a16:creationId xmlns:a16="http://schemas.microsoft.com/office/drawing/2014/main" id="{D83C9815-46ED-4881-AE2A-6B7EF08593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03843" y="5006626"/>
            <a:ext cx="0" cy="5153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6" name="Line 89">
            <a:extLst>
              <a:ext uri="{FF2B5EF4-FFF2-40B4-BE49-F238E27FC236}">
                <a16:creationId xmlns:a16="http://schemas.microsoft.com/office/drawing/2014/main" id="{5BD1D4E8-79B4-426E-9B4C-F8B9644372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92621" y="2734087"/>
            <a:ext cx="0" cy="227253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7" name="Line 90">
            <a:extLst>
              <a:ext uri="{FF2B5EF4-FFF2-40B4-BE49-F238E27FC236}">
                <a16:creationId xmlns:a16="http://schemas.microsoft.com/office/drawing/2014/main" id="{E1341105-FC1A-49DB-84EA-B6DFABD534C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0176" y="5006626"/>
            <a:ext cx="1533668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32" name="Rectangle 95">
            <a:extLst>
              <a:ext uri="{FF2B5EF4-FFF2-40B4-BE49-F238E27FC236}">
                <a16:creationId xmlns:a16="http://schemas.microsoft.com/office/drawing/2014/main" id="{E5D99C91-78A0-4911-942F-A86CB01F4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2435" y="2075772"/>
            <a:ext cx="6476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400" dirty="0">
                <a:solidFill>
                  <a:srgbClr val="000000"/>
                </a:solidFill>
              </a:rPr>
              <a:t>Relative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33" name="Rectangle 96">
            <a:extLst>
              <a:ext uri="{FF2B5EF4-FFF2-40B4-BE49-F238E27FC236}">
                <a16:creationId xmlns:a16="http://schemas.microsoft.com/office/drawing/2014/main" id="{7FD90189-F605-4E61-932A-06F16331E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2983" y="2276745"/>
            <a:ext cx="10418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400" dirty="0">
                <a:solidFill>
                  <a:srgbClr val="000000"/>
                </a:solidFill>
              </a:rPr>
              <a:t>difference, %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34" name="Rectangle 97">
            <a:extLst>
              <a:ext uri="{FF2B5EF4-FFF2-40B4-BE49-F238E27FC236}">
                <a16:creationId xmlns:a16="http://schemas.microsoft.com/office/drawing/2014/main" id="{BBB4F1BD-DB61-4261-B7B6-E6789BCF7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6748" y="2477718"/>
            <a:ext cx="7069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400" dirty="0">
                <a:solidFill>
                  <a:srgbClr val="000000"/>
                </a:solidFill>
              </a:rPr>
              <a:t>(95% CI)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35" name="Rectangle 98">
            <a:extLst>
              <a:ext uri="{FF2B5EF4-FFF2-40B4-BE49-F238E27FC236}">
                <a16:creationId xmlns:a16="http://schemas.microsoft.com/office/drawing/2014/main" id="{6B5D42F3-6BF0-4A2E-8C3D-4DC177FFA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1164" y="2276745"/>
            <a:ext cx="4792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400" dirty="0" err="1">
                <a:solidFill>
                  <a:srgbClr val="000000"/>
                </a:solidFill>
              </a:rPr>
              <a:t>uACR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36" name="Rectangle 99">
            <a:extLst>
              <a:ext uri="{FF2B5EF4-FFF2-40B4-BE49-F238E27FC236}">
                <a16:creationId xmlns:a16="http://schemas.microsoft.com/office/drawing/2014/main" id="{0F9E686F-F819-4191-87C1-E7343F2E6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2149" y="2477718"/>
            <a:ext cx="5867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400" dirty="0">
                <a:solidFill>
                  <a:srgbClr val="000000"/>
                </a:solidFill>
              </a:rPr>
              <a:t>het test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37" name="Rectangle 100">
            <a:extLst>
              <a:ext uri="{FF2B5EF4-FFF2-40B4-BE49-F238E27FC236}">
                <a16:creationId xmlns:a16="http://schemas.microsoft.com/office/drawing/2014/main" id="{F083DA57-173E-47E9-894D-E8768217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0857" y="2170234"/>
            <a:ext cx="15773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b="1" dirty="0">
                <a:solidFill>
                  <a:srgbClr val="000000"/>
                </a:solidFill>
              </a:rPr>
              <a:t>NO DIABETES</a:t>
            </a:r>
            <a:endParaRPr lang="en-US" altLang="en-US" b="1" dirty="0">
              <a:solidFill>
                <a:srgbClr val="011E41"/>
              </a:solidFill>
            </a:endParaRPr>
          </a:p>
        </p:txBody>
      </p:sp>
      <p:sp>
        <p:nvSpPr>
          <p:cNvPr id="138" name="Rectangle 101">
            <a:extLst>
              <a:ext uri="{FF2B5EF4-FFF2-40B4-BE49-F238E27FC236}">
                <a16:creationId xmlns:a16="http://schemas.microsoft.com/office/drawing/2014/main" id="{4FF7093F-82D2-406C-B353-5E4104A3B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406" y="5355770"/>
            <a:ext cx="11007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SGLT2i better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39" name="Rectangle 102">
            <a:extLst>
              <a:ext uri="{FF2B5EF4-FFF2-40B4-BE49-F238E27FC236}">
                <a16:creationId xmlns:a16="http://schemas.microsoft.com/office/drawing/2014/main" id="{FA105256-285B-45F9-A785-C996C381A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7594" y="5341581"/>
            <a:ext cx="11541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Placebo better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42" name="Rectangle 105">
            <a:extLst>
              <a:ext uri="{FF2B5EF4-FFF2-40B4-BE49-F238E27FC236}">
                <a16:creationId xmlns:a16="http://schemas.microsoft.com/office/drawing/2014/main" id="{FD76C3B9-9163-4E15-857E-8C10CBB4E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2688" y="3056159"/>
            <a:ext cx="10419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400" dirty="0">
                <a:solidFill>
                  <a:srgbClr val="000000"/>
                </a:solidFill>
              </a:rPr>
              <a:t>-52 (-71, -32)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43" name="Rectangle 106">
            <a:extLst>
              <a:ext uri="{FF2B5EF4-FFF2-40B4-BE49-F238E27FC236}">
                <a16:creationId xmlns:a16="http://schemas.microsoft.com/office/drawing/2014/main" id="{E3FFAE6C-88CF-4153-9292-B6619501B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8618" y="3124438"/>
            <a:ext cx="52406" cy="6441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44" name="Line 107">
            <a:extLst>
              <a:ext uri="{FF2B5EF4-FFF2-40B4-BE49-F238E27FC236}">
                <a16:creationId xmlns:a16="http://schemas.microsoft.com/office/drawing/2014/main" id="{F0DD0AFD-5417-4371-B588-C2F1FB5F1542}"/>
              </a:ext>
            </a:extLst>
          </p:cNvPr>
          <p:cNvSpPr>
            <a:spLocks noChangeShapeType="1"/>
          </p:cNvSpPr>
          <p:nvPr/>
        </p:nvSpPr>
        <p:spPr bwMode="auto">
          <a:xfrm>
            <a:off x="9266428" y="3157933"/>
            <a:ext cx="396786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47" name="Rectangle 110">
            <a:extLst>
              <a:ext uri="{FF2B5EF4-FFF2-40B4-BE49-F238E27FC236}">
                <a16:creationId xmlns:a16="http://schemas.microsoft.com/office/drawing/2014/main" id="{A8808817-3545-4D1D-B7EF-4AE3F4A94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2688" y="3320258"/>
            <a:ext cx="10419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400" dirty="0">
                <a:solidFill>
                  <a:srgbClr val="000000"/>
                </a:solidFill>
              </a:rPr>
              <a:t>-39 (-47, -31)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48" name="Rectangle 111">
            <a:extLst>
              <a:ext uri="{FF2B5EF4-FFF2-40B4-BE49-F238E27FC236}">
                <a16:creationId xmlns:a16="http://schemas.microsoft.com/office/drawing/2014/main" id="{4502039F-2D50-4917-BAA5-96CD8FE15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5194" y="3371789"/>
            <a:ext cx="81282" cy="99199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49" name="Line 112">
            <a:extLst>
              <a:ext uri="{FF2B5EF4-FFF2-40B4-BE49-F238E27FC236}">
                <a16:creationId xmlns:a16="http://schemas.microsoft.com/office/drawing/2014/main" id="{28914778-138F-4906-8009-791A21879C03}"/>
              </a:ext>
            </a:extLst>
          </p:cNvPr>
          <p:cNvSpPr>
            <a:spLocks noChangeShapeType="1"/>
          </p:cNvSpPr>
          <p:nvPr/>
        </p:nvSpPr>
        <p:spPr bwMode="auto">
          <a:xfrm>
            <a:off x="9512414" y="3422033"/>
            <a:ext cx="167913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52" name="Rectangle 115">
            <a:extLst>
              <a:ext uri="{FF2B5EF4-FFF2-40B4-BE49-F238E27FC236}">
                <a16:creationId xmlns:a16="http://schemas.microsoft.com/office/drawing/2014/main" id="{D0AC4AE7-6C4D-4B55-9FAE-A4ACD75FC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2688" y="3584357"/>
            <a:ext cx="10419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400" b="1" dirty="0">
                <a:solidFill>
                  <a:srgbClr val="000000"/>
                </a:solidFill>
              </a:rPr>
              <a:t>-43 (-52, -35)</a:t>
            </a:r>
            <a:endParaRPr lang="en-US" altLang="en-US" sz="1400" b="1" dirty="0">
              <a:solidFill>
                <a:srgbClr val="011E41"/>
              </a:solidFill>
            </a:endParaRPr>
          </a:p>
        </p:txBody>
      </p:sp>
      <p:sp>
        <p:nvSpPr>
          <p:cNvPr id="153" name="Freeform 116">
            <a:extLst>
              <a:ext uri="{FF2B5EF4-FFF2-40B4-BE49-F238E27FC236}">
                <a16:creationId xmlns:a16="http://schemas.microsoft.com/office/drawing/2014/main" id="{558998AA-56B9-4DB3-8362-788AEDDBBFF0}"/>
              </a:ext>
            </a:extLst>
          </p:cNvPr>
          <p:cNvSpPr>
            <a:spLocks/>
          </p:cNvSpPr>
          <p:nvPr/>
        </p:nvSpPr>
        <p:spPr bwMode="auto">
          <a:xfrm>
            <a:off x="9464286" y="3633312"/>
            <a:ext cx="173260" cy="105640"/>
          </a:xfrm>
          <a:custGeom>
            <a:avLst/>
            <a:gdLst>
              <a:gd name="T0" fmla="*/ 0 w 224"/>
              <a:gd name="T1" fmla="*/ 56 h 113"/>
              <a:gd name="T2" fmla="*/ 112 w 224"/>
              <a:gd name="T3" fmla="*/ 113 h 113"/>
              <a:gd name="T4" fmla="*/ 224 w 224"/>
              <a:gd name="T5" fmla="*/ 56 h 113"/>
              <a:gd name="T6" fmla="*/ 112 w 224"/>
              <a:gd name="T7" fmla="*/ 0 h 113"/>
              <a:gd name="T8" fmla="*/ 0 w 224"/>
              <a:gd name="T9" fmla="*/ 5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113">
                <a:moveTo>
                  <a:pt x="0" y="56"/>
                </a:moveTo>
                <a:lnTo>
                  <a:pt x="112" y="113"/>
                </a:lnTo>
                <a:lnTo>
                  <a:pt x="224" y="56"/>
                </a:lnTo>
                <a:lnTo>
                  <a:pt x="112" y="0"/>
                </a:lnTo>
                <a:lnTo>
                  <a:pt x="0" y="56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54" name="Line 117">
            <a:extLst>
              <a:ext uri="{FF2B5EF4-FFF2-40B4-BE49-F238E27FC236}">
                <a16:creationId xmlns:a16="http://schemas.microsoft.com/office/drawing/2014/main" id="{E7B7BD81-609E-4B07-996E-EEBEB7B697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50916" y="2999474"/>
            <a:ext cx="0" cy="633838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55" name="Rectangle 118">
            <a:extLst>
              <a:ext uri="{FF2B5EF4-FFF2-40B4-BE49-F238E27FC236}">
                <a16:creationId xmlns:a16="http://schemas.microsoft.com/office/drawing/2014/main" id="{0E6EE05A-569B-46A3-9CCB-D9C5B11CD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1823" y="3070330"/>
            <a:ext cx="3478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400" dirty="0">
                <a:solidFill>
                  <a:srgbClr val="000000"/>
                </a:solidFill>
              </a:rPr>
              <a:t>0.23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58" name="Rectangle 121">
            <a:extLst>
              <a:ext uri="{FF2B5EF4-FFF2-40B4-BE49-F238E27FC236}">
                <a16:creationId xmlns:a16="http://schemas.microsoft.com/office/drawing/2014/main" id="{C494B23E-9FDA-4F0A-A913-C25A19466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1337" y="4112555"/>
            <a:ext cx="8832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400" dirty="0">
                <a:solidFill>
                  <a:srgbClr val="000000"/>
                </a:solidFill>
              </a:rPr>
              <a:t>-17 (-34, 1)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59" name="Rectangle 122">
            <a:extLst>
              <a:ext uri="{FF2B5EF4-FFF2-40B4-BE49-F238E27FC236}">
                <a16:creationId xmlns:a16="http://schemas.microsoft.com/office/drawing/2014/main" id="{58175CBD-9870-4C55-8045-B7BE78295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5832" y="4180833"/>
            <a:ext cx="55614" cy="66991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60" name="Line 123">
            <a:extLst>
              <a:ext uri="{FF2B5EF4-FFF2-40B4-BE49-F238E27FC236}">
                <a16:creationId xmlns:a16="http://schemas.microsoft.com/office/drawing/2014/main" id="{FBD20E2F-1DA3-47F4-AD36-D2EF949D37F9}"/>
              </a:ext>
            </a:extLst>
          </p:cNvPr>
          <p:cNvSpPr>
            <a:spLocks noChangeShapeType="1"/>
          </p:cNvSpPr>
          <p:nvPr/>
        </p:nvSpPr>
        <p:spPr bwMode="auto">
          <a:xfrm>
            <a:off x="9643963" y="4214329"/>
            <a:ext cx="359353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63" name="Rectangle 126">
            <a:extLst>
              <a:ext uri="{FF2B5EF4-FFF2-40B4-BE49-F238E27FC236}">
                <a16:creationId xmlns:a16="http://schemas.microsoft.com/office/drawing/2014/main" id="{2DC84D55-C5DD-4E59-BF08-5B0FE3D4A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2688" y="4376653"/>
            <a:ext cx="10419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400" dirty="0">
                <a:solidFill>
                  <a:srgbClr val="000000"/>
                </a:solidFill>
              </a:rPr>
              <a:t>-19 (-27, -12)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64" name="Rectangle 127">
            <a:extLst>
              <a:ext uri="{FF2B5EF4-FFF2-40B4-BE49-F238E27FC236}">
                <a16:creationId xmlns:a16="http://schemas.microsoft.com/office/drawing/2014/main" id="{97C20CF8-32DE-4D1A-8A33-69BEB6A55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052" y="4426897"/>
            <a:ext cx="86630" cy="103063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65" name="Line 128">
            <a:extLst>
              <a:ext uri="{FF2B5EF4-FFF2-40B4-BE49-F238E27FC236}">
                <a16:creationId xmlns:a16="http://schemas.microsoft.com/office/drawing/2014/main" id="{999C18A4-E0C2-4092-B066-3F2AAB0ED6AC}"/>
              </a:ext>
            </a:extLst>
          </p:cNvPr>
          <p:cNvSpPr>
            <a:spLocks noChangeShapeType="1"/>
          </p:cNvSpPr>
          <p:nvPr/>
        </p:nvSpPr>
        <p:spPr bwMode="auto">
          <a:xfrm>
            <a:off x="9720967" y="4477140"/>
            <a:ext cx="150801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68" name="Rectangle 131">
            <a:extLst>
              <a:ext uri="{FF2B5EF4-FFF2-40B4-BE49-F238E27FC236}">
                <a16:creationId xmlns:a16="http://schemas.microsoft.com/office/drawing/2014/main" id="{F1A7CB78-808F-4FB8-8AA3-33DDB6E9B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2688" y="4640752"/>
            <a:ext cx="10419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400" b="1" dirty="0">
                <a:solidFill>
                  <a:srgbClr val="000000"/>
                </a:solidFill>
              </a:rPr>
              <a:t>-19 (-27, -12)</a:t>
            </a:r>
            <a:endParaRPr lang="en-US" altLang="en-US" sz="1400" b="1" dirty="0">
              <a:solidFill>
                <a:srgbClr val="011E41"/>
              </a:solidFill>
            </a:endParaRPr>
          </a:p>
        </p:txBody>
      </p:sp>
      <p:sp>
        <p:nvSpPr>
          <p:cNvPr id="169" name="Freeform 132">
            <a:extLst>
              <a:ext uri="{FF2B5EF4-FFF2-40B4-BE49-F238E27FC236}">
                <a16:creationId xmlns:a16="http://schemas.microsoft.com/office/drawing/2014/main" id="{9EF1A975-19C0-4D31-85BD-1D1D7DF79A8F}"/>
              </a:ext>
            </a:extLst>
          </p:cNvPr>
          <p:cNvSpPr>
            <a:spLocks/>
          </p:cNvSpPr>
          <p:nvPr/>
        </p:nvSpPr>
        <p:spPr bwMode="auto">
          <a:xfrm>
            <a:off x="9715620" y="4689707"/>
            <a:ext cx="157218" cy="104352"/>
          </a:xfrm>
          <a:custGeom>
            <a:avLst/>
            <a:gdLst>
              <a:gd name="T0" fmla="*/ 0 w 203"/>
              <a:gd name="T1" fmla="*/ 56 h 113"/>
              <a:gd name="T2" fmla="*/ 102 w 203"/>
              <a:gd name="T3" fmla="*/ 113 h 113"/>
              <a:gd name="T4" fmla="*/ 203 w 203"/>
              <a:gd name="T5" fmla="*/ 56 h 113"/>
              <a:gd name="T6" fmla="*/ 102 w 203"/>
              <a:gd name="T7" fmla="*/ 0 h 113"/>
              <a:gd name="T8" fmla="*/ 0 w 203"/>
              <a:gd name="T9" fmla="*/ 5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" h="113">
                <a:moveTo>
                  <a:pt x="0" y="56"/>
                </a:moveTo>
                <a:lnTo>
                  <a:pt x="102" y="113"/>
                </a:lnTo>
                <a:lnTo>
                  <a:pt x="203" y="56"/>
                </a:lnTo>
                <a:lnTo>
                  <a:pt x="102" y="0"/>
                </a:lnTo>
                <a:lnTo>
                  <a:pt x="0" y="56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70" name="Line 133">
            <a:extLst>
              <a:ext uri="{FF2B5EF4-FFF2-40B4-BE49-F238E27FC236}">
                <a16:creationId xmlns:a16="http://schemas.microsoft.com/office/drawing/2014/main" id="{A17E8662-8C6C-4147-AEFF-37C782C32B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94763" y="4055870"/>
            <a:ext cx="0" cy="633838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71" name="Rectangle 134">
            <a:extLst>
              <a:ext uri="{FF2B5EF4-FFF2-40B4-BE49-F238E27FC236}">
                <a16:creationId xmlns:a16="http://schemas.microsoft.com/office/drawing/2014/main" id="{943A8BB6-5225-4958-B8AC-23DF510C9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1823" y="4126725"/>
            <a:ext cx="3478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400" dirty="0">
                <a:solidFill>
                  <a:srgbClr val="000000"/>
                </a:solidFill>
              </a:rPr>
              <a:t>0.78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96" name="Rectangle 1">
            <a:extLst>
              <a:ext uri="{FF2B5EF4-FFF2-40B4-BE49-F238E27FC236}">
                <a16:creationId xmlns:a16="http://schemas.microsoft.com/office/drawing/2014/main" id="{D43C85F5-4493-4A3D-9333-573BBF070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0705" y="6198966"/>
            <a:ext cx="3090590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latin typeface="Muli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dirty="0">
                <a:latin typeface="Mulish" pitchFamily="2" charset="0"/>
              </a:rPr>
              <a:t>JAMA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Mulish" pitchFamily="2" charset="0"/>
              </a:rPr>
              <a:t> 2025 Nov 7:e2520835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Mulish" pitchFamily="2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Mulish" pitchFamily="2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F3345C8-E91D-495D-8F07-B6D2B1E33DAC}"/>
              </a:ext>
            </a:extLst>
          </p:cNvPr>
          <p:cNvSpPr txBox="1"/>
          <p:nvPr/>
        </p:nvSpPr>
        <p:spPr>
          <a:xfrm>
            <a:off x="9414539" y="5601722"/>
            <a:ext cx="5621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/>
              <a:t>uACR</a:t>
            </a:r>
            <a:r>
              <a:rPr lang="en-GB" sz="1200" dirty="0"/>
              <a:t>=urine albumin-to-creatinine ratio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A8EAD271-58B4-46B2-AF7B-2A7021FAD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63788"/>
            <a:ext cx="3112444" cy="53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0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0F22E39-0D62-4F01-A9A9-F74B337E1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92510"/>
            <a:ext cx="11811000" cy="66218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Mulish" pitchFamily="2" charset="0"/>
              </a:rPr>
              <a:t>New SMART-C meta-analysis: methods </a:t>
            </a:r>
            <a:endParaRPr lang="en-GB" sz="4000" dirty="0">
              <a:solidFill>
                <a:srgbClr val="002060"/>
              </a:solidFill>
              <a:latin typeface="Mulish" pitchFamily="2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0375C4-964A-422C-9096-0E1A44929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1240527"/>
            <a:ext cx="11512097" cy="4855473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GB" sz="2400" b="1" dirty="0">
                <a:solidFill>
                  <a:srgbClr val="F93822"/>
                </a:solidFill>
                <a:latin typeface="Mulish" pitchFamily="2" charset="0"/>
              </a:rPr>
              <a:t>Outcomes</a:t>
            </a:r>
          </a:p>
          <a:p>
            <a:pPr lvl="2" algn="just">
              <a:spcBef>
                <a:spcPts val="600"/>
              </a:spcBef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Mulish" pitchFamily="2" charset="0"/>
              </a:rPr>
              <a:t>eGFR slopes (emphasizing chronic slope):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Mulish" pitchFamily="2" charset="0"/>
              </a:rPr>
              <a:t> annualized rate of decline in eGFR calculated from the first post-randomization eGFR measurement to final follow-up on a relative scale</a:t>
            </a:r>
          </a:p>
          <a:p>
            <a:pPr marL="228600" lvl="2" indent="0">
              <a:spcBef>
                <a:spcPts val="600"/>
              </a:spcBef>
              <a:buNone/>
            </a:pPr>
            <a:endParaRPr lang="en-GB" sz="2400" dirty="0">
              <a:solidFill>
                <a:schemeClr val="accent2"/>
              </a:solidFill>
              <a:latin typeface="Mulish" pitchFamily="2" charset="0"/>
            </a:endParaRPr>
          </a:p>
          <a:p>
            <a:pPr lvl="2">
              <a:spcBef>
                <a:spcPts val="600"/>
              </a:spcBef>
            </a:pPr>
            <a:r>
              <a:rPr lang="en-GB" sz="2400" b="1" dirty="0">
                <a:latin typeface="Mulish" pitchFamily="2" charset="0"/>
              </a:rPr>
              <a:t>Kidney disease progression:</a:t>
            </a:r>
            <a:r>
              <a:rPr lang="en-GB" sz="2400" dirty="0">
                <a:latin typeface="Mulish" pitchFamily="2" charset="0"/>
              </a:rPr>
              <a:t> composite of sustained ≥40% eGFR decline from randomization, kidney failure, </a:t>
            </a:r>
            <a:r>
              <a:rPr lang="en-GB" sz="2400" dirty="0">
                <a:solidFill>
                  <a:schemeClr val="accent2"/>
                </a:solidFill>
                <a:latin typeface="Mulish" pitchFamily="2" charset="0"/>
              </a:rPr>
              <a:t>or renal death </a:t>
            </a:r>
          </a:p>
          <a:p>
            <a:pPr lvl="2">
              <a:spcBef>
                <a:spcPts val="600"/>
              </a:spcBef>
            </a:pPr>
            <a:r>
              <a:rPr lang="en-GB" sz="2400" b="1" dirty="0">
                <a:solidFill>
                  <a:schemeClr val="accent2"/>
                </a:solidFill>
                <a:latin typeface="Mulish" pitchFamily="2" charset="0"/>
                <a:ea typeface="DengXian" panose="02010600030101010101" pitchFamily="2" charset="-122"/>
              </a:rPr>
              <a:t>Other efficacy outcomes: </a:t>
            </a:r>
            <a:r>
              <a:rPr lang="en-GB" sz="2400" dirty="0">
                <a:solidFill>
                  <a:schemeClr val="accent2"/>
                </a:solidFill>
                <a:latin typeface="Mulish" pitchFamily="2" charset="0"/>
                <a:ea typeface="DengXian" panose="02010600030101010101" pitchFamily="2" charset="-122"/>
              </a:rPr>
              <a:t>AKI and hospitalization (overall and for heart failure)</a:t>
            </a:r>
            <a:endParaRPr lang="en-GB" sz="2400" b="1" dirty="0">
              <a:solidFill>
                <a:schemeClr val="accent2"/>
              </a:solidFill>
              <a:latin typeface="Mulish" pitchFamily="2" charset="0"/>
              <a:ea typeface="DengXian" panose="02010600030101010101" pitchFamily="2" charset="-122"/>
            </a:endParaRPr>
          </a:p>
          <a:p>
            <a:pPr lvl="2">
              <a:spcBef>
                <a:spcPts val="600"/>
              </a:spcBef>
            </a:pPr>
            <a:r>
              <a:rPr lang="en-GB" sz="2400" b="1" dirty="0">
                <a:solidFill>
                  <a:schemeClr val="accent2"/>
                </a:solidFill>
                <a:latin typeface="Mulish" pitchFamily="2" charset="0"/>
                <a:ea typeface="DengXian" panose="02010600030101010101" pitchFamily="2" charset="-122"/>
              </a:rPr>
              <a:t>Mortality: </a:t>
            </a:r>
            <a:r>
              <a:rPr lang="en-GB" sz="2400" dirty="0">
                <a:solidFill>
                  <a:schemeClr val="accent2"/>
                </a:solidFill>
                <a:latin typeface="Mulish" pitchFamily="2" charset="0"/>
                <a:ea typeface="DengXian" panose="02010600030101010101" pitchFamily="2" charset="-122"/>
              </a:rPr>
              <a:t>overall, and cardiovascular vs not</a:t>
            </a:r>
          </a:p>
          <a:p>
            <a:pPr lvl="2">
              <a:spcBef>
                <a:spcPts val="600"/>
              </a:spcBef>
            </a:pPr>
            <a:r>
              <a:rPr lang="en-GB" sz="2400" b="1" dirty="0">
                <a:solidFill>
                  <a:schemeClr val="accent2"/>
                </a:solidFill>
                <a:latin typeface="Mulish" pitchFamily="2" charset="0"/>
                <a:ea typeface="DengXian" panose="02010600030101010101" pitchFamily="2" charset="-122"/>
              </a:rPr>
              <a:t>Safety: </a:t>
            </a:r>
            <a:r>
              <a:rPr lang="en-GB" sz="2400" dirty="0">
                <a:solidFill>
                  <a:schemeClr val="accent2"/>
                </a:solidFill>
                <a:latin typeface="Mulish" pitchFamily="2" charset="0"/>
                <a:ea typeface="DengXian" panose="02010600030101010101" pitchFamily="2" charset="-122"/>
              </a:rPr>
              <a:t>ketoacidosis, lower limb amputation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3584615-07C9-442E-B2A3-5EC41EEB0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0705" y="6198966"/>
            <a:ext cx="3090590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latin typeface="Muli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dirty="0">
                <a:latin typeface="Mulish" pitchFamily="2" charset="0"/>
              </a:rPr>
              <a:t>JAMA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Mulish" pitchFamily="2" charset="0"/>
              </a:rPr>
              <a:t> 2025 Nov 7:e2520835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Mulish" pitchFamily="2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Muli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29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0F22E39-0D62-4F01-A9A9-F74B337E1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604464"/>
            <a:ext cx="11861799" cy="527887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Mulish" pitchFamily="2" charset="0"/>
              </a:rPr>
              <a:t>Beneficial relative effects of SGLT2i on </a:t>
            </a:r>
            <a:br>
              <a:rPr lang="en-US" sz="4000" dirty="0">
                <a:solidFill>
                  <a:srgbClr val="002060"/>
                </a:solidFill>
                <a:latin typeface="Mulish" pitchFamily="2" charset="0"/>
              </a:rPr>
            </a:br>
            <a:r>
              <a:rPr lang="en-US" sz="4000" dirty="0">
                <a:solidFill>
                  <a:srgbClr val="002060"/>
                </a:solidFill>
                <a:latin typeface="Mulish" pitchFamily="2" charset="0"/>
              </a:rPr>
              <a:t>“kidney disease progression*”</a:t>
            </a:r>
            <a:endParaRPr lang="en-GB" sz="4000" dirty="0">
              <a:solidFill>
                <a:srgbClr val="002060"/>
              </a:solidFill>
              <a:latin typeface="Mulish" pitchFamily="2" charset="0"/>
            </a:endParaRPr>
          </a:p>
        </p:txBody>
      </p:sp>
      <p:sp>
        <p:nvSpPr>
          <p:cNvPr id="96" name="Rectangle 923">
            <a:extLst>
              <a:ext uri="{FF2B5EF4-FFF2-40B4-BE49-F238E27FC236}">
                <a16:creationId xmlns:a16="http://schemas.microsoft.com/office/drawing/2014/main" id="{03738E99-246B-4E34-8DEE-3B3C196BA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320" y="1358919"/>
            <a:ext cx="11669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b="1" dirty="0">
                <a:solidFill>
                  <a:srgbClr val="000000"/>
                </a:solidFill>
                <a:latin typeface="Arial"/>
              </a:rPr>
              <a:t>DIABETES</a:t>
            </a:r>
            <a:endParaRPr lang="en-US" altLang="en-US" b="1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97" name="Rectangle 924">
            <a:extLst>
              <a:ext uri="{FF2B5EF4-FFF2-40B4-BE49-F238E27FC236}">
                <a16:creationId xmlns:a16="http://schemas.microsoft.com/office/drawing/2014/main" id="{3CA72BD1-D77D-40A6-BE38-866931F1E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7769" y="1240228"/>
            <a:ext cx="11172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600" dirty="0">
                <a:solidFill>
                  <a:srgbClr val="000000"/>
                </a:solidFill>
                <a:latin typeface="Arial"/>
              </a:rPr>
              <a:t>Hazard ratio</a:t>
            </a:r>
            <a:endParaRPr lang="en-US" altLang="en-US" sz="1600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98" name="Rectangle 925">
            <a:extLst>
              <a:ext uri="{FF2B5EF4-FFF2-40B4-BE49-F238E27FC236}">
                <a16:creationId xmlns:a16="http://schemas.microsoft.com/office/drawing/2014/main" id="{CA3C3ED1-E257-4692-ACFD-4AD807922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53" y="1496508"/>
            <a:ext cx="8111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600" dirty="0">
                <a:solidFill>
                  <a:srgbClr val="000000"/>
                </a:solidFill>
                <a:latin typeface="Arial"/>
              </a:rPr>
              <a:t>(95% CI)</a:t>
            </a:r>
            <a:endParaRPr lang="en-US" altLang="en-US" sz="1600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03" name="Line 930">
            <a:extLst>
              <a:ext uri="{FF2B5EF4-FFF2-40B4-BE49-F238E27FC236}">
                <a16:creationId xmlns:a16="http://schemas.microsoft.com/office/drawing/2014/main" id="{ED3BAF96-79E7-4D51-B0FC-C731901FED1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760" y="1736498"/>
            <a:ext cx="107100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5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06" name="Rectangle 933">
            <a:extLst>
              <a:ext uri="{FF2B5EF4-FFF2-40B4-BE49-F238E27FC236}">
                <a16:creationId xmlns:a16="http://schemas.microsoft.com/office/drawing/2014/main" id="{969645F7-21AB-4463-864C-A700E5010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10" y="1783708"/>
            <a:ext cx="28645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600" b="1" dirty="0">
                <a:solidFill>
                  <a:srgbClr val="000000"/>
                </a:solidFill>
                <a:latin typeface="Arial"/>
              </a:rPr>
              <a:t>Kidney disease progression*</a:t>
            </a:r>
            <a:r>
              <a:rPr lang="en-US" altLang="en-US" sz="1400" b="1" dirty="0">
                <a:solidFill>
                  <a:srgbClr val="000000"/>
                </a:solidFill>
                <a:latin typeface="Arial"/>
              </a:rPr>
              <a:t> </a:t>
            </a:r>
            <a:endParaRPr lang="en-US" altLang="en-US" sz="1600" u="sng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4" name="Rectangle 951">
            <a:extLst>
              <a:ext uri="{FF2B5EF4-FFF2-40B4-BE49-F238E27FC236}">
                <a16:creationId xmlns:a16="http://schemas.microsoft.com/office/drawing/2014/main" id="{EB6A78E4-6F56-4AFE-A748-52F67856E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10" y="2033230"/>
            <a:ext cx="6492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600" dirty="0">
                <a:solidFill>
                  <a:srgbClr val="000000"/>
                </a:solidFill>
                <a:latin typeface="Arial"/>
              </a:rPr>
              <a:t>Overall</a:t>
            </a:r>
            <a:endParaRPr lang="en-US" altLang="en-US" sz="1600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9" name="Rectangle 956">
            <a:extLst>
              <a:ext uri="{FF2B5EF4-FFF2-40B4-BE49-F238E27FC236}">
                <a16:creationId xmlns:a16="http://schemas.microsoft.com/office/drawing/2014/main" id="{BAB34577-6BE5-4FC8-83CA-6CFD1434B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387" y="2022500"/>
            <a:ext cx="15084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600" dirty="0">
                <a:solidFill>
                  <a:srgbClr val="000000"/>
                </a:solidFill>
                <a:latin typeface="Arial"/>
              </a:rPr>
              <a:t>0.65 (0.60, 0.70)</a:t>
            </a:r>
            <a:endParaRPr lang="en-US" altLang="en-US" sz="1600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76" name="Rectangle 903">
            <a:extLst>
              <a:ext uri="{FF2B5EF4-FFF2-40B4-BE49-F238E27FC236}">
                <a16:creationId xmlns:a16="http://schemas.microsoft.com/office/drawing/2014/main" id="{405FE862-CE8A-4531-B8EC-E21F7F4FE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6222" y="5502546"/>
            <a:ext cx="24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>
                <a:solidFill>
                  <a:srgbClr val="000000"/>
                </a:solidFill>
                <a:latin typeface="Arial"/>
              </a:rPr>
              <a:t>0.5</a:t>
            </a:r>
            <a:endParaRPr lang="en-US" altLang="en-US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77" name="Rectangle 904">
            <a:extLst>
              <a:ext uri="{FF2B5EF4-FFF2-40B4-BE49-F238E27FC236}">
                <a16:creationId xmlns:a16="http://schemas.microsoft.com/office/drawing/2014/main" id="{670207AF-840E-4306-AF1E-57F4EF369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0822" y="5502546"/>
            <a:ext cx="3478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>
                <a:solidFill>
                  <a:srgbClr val="000000"/>
                </a:solidFill>
                <a:latin typeface="Arial"/>
              </a:rPr>
              <a:t>0.75</a:t>
            </a:r>
            <a:endParaRPr lang="en-US" altLang="en-US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78" name="Rectangle 905">
            <a:extLst>
              <a:ext uri="{FF2B5EF4-FFF2-40B4-BE49-F238E27FC236}">
                <a16:creationId xmlns:a16="http://schemas.microsoft.com/office/drawing/2014/main" id="{B13E2C1C-8504-44C5-A262-141FBB3AF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0007" y="5502546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  <a:latin typeface="Arial"/>
              </a:rPr>
              <a:t>1</a:t>
            </a:r>
            <a:endParaRPr lang="en-US" altLang="en-US" sz="1400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79" name="Rectangle 906">
            <a:extLst>
              <a:ext uri="{FF2B5EF4-FFF2-40B4-BE49-F238E27FC236}">
                <a16:creationId xmlns:a16="http://schemas.microsoft.com/office/drawing/2014/main" id="{6FE21B1A-11CC-4D78-ABC8-B6069BE5D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6256" y="5502546"/>
            <a:ext cx="24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>
                <a:solidFill>
                  <a:srgbClr val="000000"/>
                </a:solidFill>
                <a:latin typeface="Arial"/>
              </a:rPr>
              <a:t>1.5</a:t>
            </a:r>
            <a:endParaRPr lang="en-US" altLang="en-US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0" name="Line 907">
            <a:extLst>
              <a:ext uri="{FF2B5EF4-FFF2-40B4-BE49-F238E27FC236}">
                <a16:creationId xmlns:a16="http://schemas.microsoft.com/office/drawing/2014/main" id="{E75DEC1F-1FE6-43B7-92AF-755E529A5E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7604" y="5387741"/>
            <a:ext cx="0" cy="2145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algn="r" defTabSz="228600"/>
            <a:endParaRPr lang="en-GB" sz="12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2" name="Line 909">
            <a:extLst>
              <a:ext uri="{FF2B5EF4-FFF2-40B4-BE49-F238E27FC236}">
                <a16:creationId xmlns:a16="http://schemas.microsoft.com/office/drawing/2014/main" id="{99B72F52-D504-4B5F-8C46-3BD052232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6232" y="5387741"/>
            <a:ext cx="0" cy="2145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2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3" name="Line 910">
            <a:extLst>
              <a:ext uri="{FF2B5EF4-FFF2-40B4-BE49-F238E27FC236}">
                <a16:creationId xmlns:a16="http://schemas.microsoft.com/office/drawing/2014/main" id="{05FC299A-803C-4D1F-9A89-B28BF748AE9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7639" y="5387741"/>
            <a:ext cx="0" cy="2145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algn="r"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4" name="Line 911">
            <a:extLst>
              <a:ext uri="{FF2B5EF4-FFF2-40B4-BE49-F238E27FC236}">
                <a16:creationId xmlns:a16="http://schemas.microsoft.com/office/drawing/2014/main" id="{1DE5F9AF-BE62-4FC5-B1FE-09112BC390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7604" y="5387741"/>
            <a:ext cx="0" cy="4399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algn="r" defTabSz="228600"/>
            <a:endParaRPr lang="en-GB" sz="12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6" name="Line 913">
            <a:extLst>
              <a:ext uri="{FF2B5EF4-FFF2-40B4-BE49-F238E27FC236}">
                <a16:creationId xmlns:a16="http://schemas.microsoft.com/office/drawing/2014/main" id="{758A372C-C2B5-4410-965F-41EEBAD843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6232" y="5387741"/>
            <a:ext cx="0" cy="4399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2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7" name="Line 914">
            <a:extLst>
              <a:ext uri="{FF2B5EF4-FFF2-40B4-BE49-F238E27FC236}">
                <a16:creationId xmlns:a16="http://schemas.microsoft.com/office/drawing/2014/main" id="{96CC27FE-C934-4CC5-9036-94A99F1B89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7639" y="5387741"/>
            <a:ext cx="0" cy="4399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algn="r"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01" name="Rectangle 928">
            <a:extLst>
              <a:ext uri="{FF2B5EF4-FFF2-40B4-BE49-F238E27FC236}">
                <a16:creationId xmlns:a16="http://schemas.microsoft.com/office/drawing/2014/main" id="{84FE2682-6C0B-4FCB-A8A6-BD40DFB76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007" y="5666419"/>
            <a:ext cx="11007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  <a:latin typeface="Arial"/>
              </a:rPr>
              <a:t>SGLT2i better</a:t>
            </a:r>
            <a:endParaRPr lang="en-US" altLang="en-US" sz="1400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02" name="Rectangle 929">
            <a:extLst>
              <a:ext uri="{FF2B5EF4-FFF2-40B4-BE49-F238E27FC236}">
                <a16:creationId xmlns:a16="http://schemas.microsoft.com/office/drawing/2014/main" id="{3F901475-EA49-464B-904B-57C0A59B3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999" y="5666707"/>
            <a:ext cx="11541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>
                <a:solidFill>
                  <a:srgbClr val="000000"/>
                </a:solidFill>
                <a:latin typeface="Arial"/>
              </a:rPr>
              <a:t>Placebo better</a:t>
            </a:r>
            <a:endParaRPr lang="en-US" altLang="en-US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04" name="Line 931">
            <a:extLst>
              <a:ext uri="{FF2B5EF4-FFF2-40B4-BE49-F238E27FC236}">
                <a16:creationId xmlns:a16="http://schemas.microsoft.com/office/drawing/2014/main" id="{6C32B7D5-DF1E-4F58-985C-F7B022CE04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36232" y="1736498"/>
            <a:ext cx="0" cy="3651243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5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05" name="Line 932">
            <a:extLst>
              <a:ext uri="{FF2B5EF4-FFF2-40B4-BE49-F238E27FC236}">
                <a16:creationId xmlns:a16="http://schemas.microsoft.com/office/drawing/2014/main" id="{8ED0FB96-1D2D-4C8D-A3A0-DF0F9FAFC4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7604" y="5387741"/>
            <a:ext cx="1820035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2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30" name="Freeform 957">
            <a:extLst>
              <a:ext uri="{FF2B5EF4-FFF2-40B4-BE49-F238E27FC236}">
                <a16:creationId xmlns:a16="http://schemas.microsoft.com/office/drawing/2014/main" id="{9CF2B45C-4F72-4F25-9BBE-74BD30C86BE3}"/>
              </a:ext>
            </a:extLst>
          </p:cNvPr>
          <p:cNvSpPr>
            <a:spLocks/>
          </p:cNvSpPr>
          <p:nvPr/>
        </p:nvSpPr>
        <p:spPr bwMode="auto">
          <a:xfrm>
            <a:off x="4699828" y="2052543"/>
            <a:ext cx="244956" cy="86910"/>
          </a:xfrm>
          <a:custGeom>
            <a:avLst/>
            <a:gdLst>
              <a:gd name="T0" fmla="*/ 0 w 267"/>
              <a:gd name="T1" fmla="*/ 57 h 113"/>
              <a:gd name="T2" fmla="*/ 134 w 267"/>
              <a:gd name="T3" fmla="*/ 113 h 113"/>
              <a:gd name="T4" fmla="*/ 267 w 267"/>
              <a:gd name="T5" fmla="*/ 57 h 113"/>
              <a:gd name="T6" fmla="*/ 134 w 267"/>
              <a:gd name="T7" fmla="*/ 0 h 113"/>
              <a:gd name="T8" fmla="*/ 0 w 267"/>
              <a:gd name="T9" fmla="*/ 57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" h="113">
                <a:moveTo>
                  <a:pt x="0" y="57"/>
                </a:moveTo>
                <a:lnTo>
                  <a:pt x="134" y="113"/>
                </a:lnTo>
                <a:lnTo>
                  <a:pt x="267" y="57"/>
                </a:lnTo>
                <a:lnTo>
                  <a:pt x="134" y="0"/>
                </a:lnTo>
                <a:lnTo>
                  <a:pt x="0" y="57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5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35" name="Rectangle 1062">
            <a:extLst>
              <a:ext uri="{FF2B5EF4-FFF2-40B4-BE49-F238E27FC236}">
                <a16:creationId xmlns:a16="http://schemas.microsoft.com/office/drawing/2014/main" id="{81E9457C-F98A-4FE3-951D-1762953A9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005" y="1278328"/>
            <a:ext cx="11172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600" dirty="0">
                <a:solidFill>
                  <a:srgbClr val="000000"/>
                </a:solidFill>
                <a:latin typeface="Arial"/>
              </a:rPr>
              <a:t>Hazard ratio</a:t>
            </a:r>
            <a:endParaRPr lang="en-US" altLang="en-US" sz="1600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36" name="Rectangle 1063">
            <a:extLst>
              <a:ext uri="{FF2B5EF4-FFF2-40B4-BE49-F238E27FC236}">
                <a16:creationId xmlns:a16="http://schemas.microsoft.com/office/drawing/2014/main" id="{F30CC92D-5FAF-4DFE-BF76-59CCF0128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859" y="1496508"/>
            <a:ext cx="8111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600" dirty="0">
                <a:solidFill>
                  <a:srgbClr val="000000"/>
                </a:solidFill>
                <a:latin typeface="Arial"/>
              </a:rPr>
              <a:t>(95% CI)</a:t>
            </a:r>
            <a:endParaRPr lang="en-US" altLang="en-US" sz="1600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39" name="Rectangle 1066">
            <a:extLst>
              <a:ext uri="{FF2B5EF4-FFF2-40B4-BE49-F238E27FC236}">
                <a16:creationId xmlns:a16="http://schemas.microsoft.com/office/drawing/2014/main" id="{31455522-AC04-4FDD-981D-5C8385FE6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3454" y="1347949"/>
            <a:ext cx="15773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b="1" dirty="0">
                <a:solidFill>
                  <a:srgbClr val="000000"/>
                </a:solidFill>
                <a:latin typeface="Arial"/>
              </a:rPr>
              <a:t>NO DIABETES</a:t>
            </a:r>
            <a:endParaRPr lang="en-US" altLang="en-US" b="1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60" name="Rectangle 1087">
            <a:extLst>
              <a:ext uri="{FF2B5EF4-FFF2-40B4-BE49-F238E27FC236}">
                <a16:creationId xmlns:a16="http://schemas.microsoft.com/office/drawing/2014/main" id="{CAB7E63B-B2C6-428F-9CDA-4FDDD739D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4166" y="2022500"/>
            <a:ext cx="15084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600">
                <a:solidFill>
                  <a:srgbClr val="000000"/>
                </a:solidFill>
                <a:latin typeface="Arial"/>
              </a:rPr>
              <a:t>0.74 (0.63, 0.85)</a:t>
            </a:r>
            <a:endParaRPr lang="en-US" altLang="en-US" sz="16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14" name="Rectangle 1041">
            <a:extLst>
              <a:ext uri="{FF2B5EF4-FFF2-40B4-BE49-F238E27FC236}">
                <a16:creationId xmlns:a16="http://schemas.microsoft.com/office/drawing/2014/main" id="{27510302-0886-43E9-B492-42E073080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4680" y="5502546"/>
            <a:ext cx="24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>
                <a:solidFill>
                  <a:srgbClr val="000000"/>
                </a:solidFill>
                <a:latin typeface="Arial"/>
              </a:rPr>
              <a:t>0.5</a:t>
            </a:r>
            <a:endParaRPr lang="en-US" altLang="en-US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15" name="Rectangle 1042">
            <a:extLst>
              <a:ext uri="{FF2B5EF4-FFF2-40B4-BE49-F238E27FC236}">
                <a16:creationId xmlns:a16="http://schemas.microsoft.com/office/drawing/2014/main" id="{C6E3E78B-A7CA-417A-A5BF-7497327ED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5665" y="5502546"/>
            <a:ext cx="3478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>
                <a:solidFill>
                  <a:srgbClr val="000000"/>
                </a:solidFill>
                <a:latin typeface="Arial"/>
              </a:rPr>
              <a:t>0.75</a:t>
            </a:r>
            <a:endParaRPr lang="en-US" altLang="en-US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16" name="Rectangle 1043">
            <a:extLst>
              <a:ext uri="{FF2B5EF4-FFF2-40B4-BE49-F238E27FC236}">
                <a16:creationId xmlns:a16="http://schemas.microsoft.com/office/drawing/2014/main" id="{CA2622AE-0CEB-4C93-A23A-F5A976B49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3108" y="5503619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>
                <a:solidFill>
                  <a:srgbClr val="000000"/>
                </a:solidFill>
                <a:latin typeface="Arial"/>
              </a:rPr>
              <a:t>1</a:t>
            </a:r>
            <a:endParaRPr lang="en-US" altLang="en-US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17" name="Rectangle 1044">
            <a:extLst>
              <a:ext uri="{FF2B5EF4-FFF2-40B4-BE49-F238E27FC236}">
                <a16:creationId xmlns:a16="http://schemas.microsoft.com/office/drawing/2014/main" id="{C27E7828-5F1A-4AB1-AA3E-982823BDB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6986" y="5502546"/>
            <a:ext cx="24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>
                <a:solidFill>
                  <a:srgbClr val="000000"/>
                </a:solidFill>
                <a:latin typeface="Arial"/>
              </a:rPr>
              <a:t>1.5</a:t>
            </a:r>
            <a:endParaRPr lang="en-US" altLang="en-US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18" name="Line 1045">
            <a:extLst>
              <a:ext uri="{FF2B5EF4-FFF2-40B4-BE49-F238E27FC236}">
                <a16:creationId xmlns:a16="http://schemas.microsoft.com/office/drawing/2014/main" id="{3D85C80A-7B34-4491-868C-C07B7A1EE912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2662" y="5387741"/>
            <a:ext cx="0" cy="2145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algn="r" defTabSz="228600"/>
            <a:endParaRPr lang="en-GB" sz="12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19" name="Line 1046">
            <a:extLst>
              <a:ext uri="{FF2B5EF4-FFF2-40B4-BE49-F238E27FC236}">
                <a16:creationId xmlns:a16="http://schemas.microsoft.com/office/drawing/2014/main" id="{BC9C9CBF-30D2-4E78-A545-07F9E4747871}"/>
              </a:ext>
            </a:extLst>
          </p:cNvPr>
          <p:cNvSpPr>
            <a:spLocks noChangeShapeType="1"/>
          </p:cNvSpPr>
          <p:nvPr/>
        </p:nvSpPr>
        <p:spPr bwMode="auto">
          <a:xfrm>
            <a:off x="9659084" y="5387741"/>
            <a:ext cx="0" cy="2145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2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0" name="Line 1047">
            <a:extLst>
              <a:ext uri="{FF2B5EF4-FFF2-40B4-BE49-F238E27FC236}">
                <a16:creationId xmlns:a16="http://schemas.microsoft.com/office/drawing/2014/main" id="{4E307ED4-E2F3-463B-B252-12A1EC76D6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18544" y="5387741"/>
            <a:ext cx="0" cy="2145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2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1" name="Line 1048">
            <a:extLst>
              <a:ext uri="{FF2B5EF4-FFF2-40B4-BE49-F238E27FC236}">
                <a16:creationId xmlns:a16="http://schemas.microsoft.com/office/drawing/2014/main" id="{4ED658E9-1EEE-4E42-A8BA-264719CB00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64967" y="5387741"/>
            <a:ext cx="0" cy="2145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2" name="Line 1049">
            <a:extLst>
              <a:ext uri="{FF2B5EF4-FFF2-40B4-BE49-F238E27FC236}">
                <a16:creationId xmlns:a16="http://schemas.microsoft.com/office/drawing/2014/main" id="{4F5B893B-BCE8-46FC-83AA-F7D52E52B1BF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2662" y="5387741"/>
            <a:ext cx="0" cy="4399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algn="r" defTabSz="228600"/>
            <a:endParaRPr lang="en-GB" sz="12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3" name="Line 1050">
            <a:extLst>
              <a:ext uri="{FF2B5EF4-FFF2-40B4-BE49-F238E27FC236}">
                <a16:creationId xmlns:a16="http://schemas.microsoft.com/office/drawing/2014/main" id="{962AB74D-052A-4A76-BDE0-BA309699F4D9}"/>
              </a:ext>
            </a:extLst>
          </p:cNvPr>
          <p:cNvSpPr>
            <a:spLocks noChangeShapeType="1"/>
          </p:cNvSpPr>
          <p:nvPr/>
        </p:nvSpPr>
        <p:spPr bwMode="auto">
          <a:xfrm>
            <a:off x="9659084" y="5387741"/>
            <a:ext cx="0" cy="4399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2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4" name="Line 1051">
            <a:extLst>
              <a:ext uri="{FF2B5EF4-FFF2-40B4-BE49-F238E27FC236}">
                <a16:creationId xmlns:a16="http://schemas.microsoft.com/office/drawing/2014/main" id="{838313AA-3EBA-48B0-84C5-518F39016E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18544" y="5387741"/>
            <a:ext cx="0" cy="4399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2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5" name="Line 1052">
            <a:extLst>
              <a:ext uri="{FF2B5EF4-FFF2-40B4-BE49-F238E27FC236}">
                <a16:creationId xmlns:a16="http://schemas.microsoft.com/office/drawing/2014/main" id="{A5965B4B-05DB-4F5A-80FA-DAB4CF94EC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64967" y="5387741"/>
            <a:ext cx="0" cy="4399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6" name="Line 1053">
            <a:extLst>
              <a:ext uri="{FF2B5EF4-FFF2-40B4-BE49-F238E27FC236}">
                <a16:creationId xmlns:a16="http://schemas.microsoft.com/office/drawing/2014/main" id="{F8A47D18-D1E2-4ABC-AF5A-867B14C3A0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18544" y="1736498"/>
            <a:ext cx="0" cy="3651243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5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7" name="Line 1054">
            <a:extLst>
              <a:ext uri="{FF2B5EF4-FFF2-40B4-BE49-F238E27FC236}">
                <a16:creationId xmlns:a16="http://schemas.microsoft.com/office/drawing/2014/main" id="{7FE07996-FBBF-4D11-A2D7-BB100D93137C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2662" y="5387741"/>
            <a:ext cx="1752307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2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40" name="Rectangle 1067">
            <a:extLst>
              <a:ext uri="{FF2B5EF4-FFF2-40B4-BE49-F238E27FC236}">
                <a16:creationId xmlns:a16="http://schemas.microsoft.com/office/drawing/2014/main" id="{09C17B41-0389-4BAA-BC03-5C0E4D0C0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5322" y="5667781"/>
            <a:ext cx="11007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  <a:latin typeface="Arial"/>
              </a:rPr>
              <a:t>SGLT2i better</a:t>
            </a:r>
            <a:endParaRPr lang="en-US" altLang="en-US" sz="1400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41" name="Rectangle 1068">
            <a:extLst>
              <a:ext uri="{FF2B5EF4-FFF2-40B4-BE49-F238E27FC236}">
                <a16:creationId xmlns:a16="http://schemas.microsoft.com/office/drawing/2014/main" id="{0657199E-B4DE-42AD-AA2F-9030BBE88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9195" y="5666707"/>
            <a:ext cx="11541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>
                <a:solidFill>
                  <a:srgbClr val="000000"/>
                </a:solidFill>
                <a:latin typeface="Arial"/>
              </a:rPr>
              <a:t>Placebo better</a:t>
            </a:r>
            <a:endParaRPr lang="en-US" altLang="en-US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61" name="Freeform 1088">
            <a:extLst>
              <a:ext uri="{FF2B5EF4-FFF2-40B4-BE49-F238E27FC236}">
                <a16:creationId xmlns:a16="http://schemas.microsoft.com/office/drawing/2014/main" id="{4034275F-2100-4B60-8F84-4C5C5DBFB3EB}"/>
              </a:ext>
            </a:extLst>
          </p:cNvPr>
          <p:cNvSpPr>
            <a:spLocks/>
          </p:cNvSpPr>
          <p:nvPr/>
        </p:nvSpPr>
        <p:spPr bwMode="auto">
          <a:xfrm>
            <a:off x="9390250" y="2052543"/>
            <a:ext cx="476569" cy="86910"/>
          </a:xfrm>
          <a:custGeom>
            <a:avLst/>
            <a:gdLst>
              <a:gd name="T0" fmla="*/ 0 w 540"/>
              <a:gd name="T1" fmla="*/ 57 h 113"/>
              <a:gd name="T2" fmla="*/ 270 w 540"/>
              <a:gd name="T3" fmla="*/ 113 h 113"/>
              <a:gd name="T4" fmla="*/ 540 w 540"/>
              <a:gd name="T5" fmla="*/ 57 h 113"/>
              <a:gd name="T6" fmla="*/ 270 w 540"/>
              <a:gd name="T7" fmla="*/ 0 h 113"/>
              <a:gd name="T8" fmla="*/ 0 w 540"/>
              <a:gd name="T9" fmla="*/ 57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0" h="113">
                <a:moveTo>
                  <a:pt x="0" y="57"/>
                </a:moveTo>
                <a:lnTo>
                  <a:pt x="270" y="113"/>
                </a:lnTo>
                <a:lnTo>
                  <a:pt x="540" y="57"/>
                </a:lnTo>
                <a:lnTo>
                  <a:pt x="270" y="0"/>
                </a:lnTo>
                <a:lnTo>
                  <a:pt x="0" y="57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5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BF7AF6-B111-4B59-9930-32873C1CF31D}"/>
              </a:ext>
            </a:extLst>
          </p:cNvPr>
          <p:cNvSpPr txBox="1"/>
          <p:nvPr/>
        </p:nvSpPr>
        <p:spPr>
          <a:xfrm>
            <a:off x="4220759" y="3076773"/>
            <a:ext cx="552531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* Defined as a sustained ≥40% decline in eGFR, kidney failure or renal death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15E1F859-FE6A-40F4-9D44-9F0D03FD9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63788"/>
            <a:ext cx="3112444" cy="53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5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0F22E39-0D62-4F01-A9A9-F74B337E1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99" y="579653"/>
            <a:ext cx="11280913" cy="527887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Mulish" pitchFamily="2" charset="0"/>
              </a:rPr>
              <a:t>Beneficial relative effects of SGLT2i on key efficacy outcomes by diabetes status</a:t>
            </a:r>
            <a:endParaRPr lang="en-GB" sz="4000" dirty="0">
              <a:solidFill>
                <a:srgbClr val="002060"/>
              </a:solidFill>
              <a:latin typeface="Mulish" pitchFamily="2" charset="0"/>
            </a:endParaRPr>
          </a:p>
        </p:txBody>
      </p:sp>
      <p:sp>
        <p:nvSpPr>
          <p:cNvPr id="96" name="Rectangle 923">
            <a:extLst>
              <a:ext uri="{FF2B5EF4-FFF2-40B4-BE49-F238E27FC236}">
                <a16:creationId xmlns:a16="http://schemas.microsoft.com/office/drawing/2014/main" id="{03738E99-246B-4E34-8DEE-3B3C196BA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320" y="1358919"/>
            <a:ext cx="11669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b="1" dirty="0">
                <a:solidFill>
                  <a:srgbClr val="000000"/>
                </a:solidFill>
                <a:latin typeface="Arial"/>
              </a:rPr>
              <a:t>DIABETES</a:t>
            </a:r>
            <a:endParaRPr lang="en-US" altLang="en-US" b="1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97" name="Rectangle 924">
            <a:extLst>
              <a:ext uri="{FF2B5EF4-FFF2-40B4-BE49-F238E27FC236}">
                <a16:creationId xmlns:a16="http://schemas.microsoft.com/office/drawing/2014/main" id="{3CA72BD1-D77D-40A6-BE38-866931F1E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7769" y="1240228"/>
            <a:ext cx="11172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600" dirty="0">
                <a:solidFill>
                  <a:srgbClr val="000000"/>
                </a:solidFill>
                <a:latin typeface="Arial"/>
              </a:rPr>
              <a:t>Hazard ratio</a:t>
            </a:r>
            <a:endParaRPr lang="en-US" altLang="en-US" sz="1600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98" name="Rectangle 925">
            <a:extLst>
              <a:ext uri="{FF2B5EF4-FFF2-40B4-BE49-F238E27FC236}">
                <a16:creationId xmlns:a16="http://schemas.microsoft.com/office/drawing/2014/main" id="{CA3C3ED1-E257-4692-ACFD-4AD807922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53" y="1496508"/>
            <a:ext cx="8111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600" dirty="0">
                <a:solidFill>
                  <a:srgbClr val="000000"/>
                </a:solidFill>
                <a:latin typeface="Arial"/>
              </a:rPr>
              <a:t>(95% CI)</a:t>
            </a:r>
            <a:endParaRPr lang="en-US" altLang="en-US" sz="1600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03" name="Line 930">
            <a:extLst>
              <a:ext uri="{FF2B5EF4-FFF2-40B4-BE49-F238E27FC236}">
                <a16:creationId xmlns:a16="http://schemas.microsoft.com/office/drawing/2014/main" id="{ED3BAF96-79E7-4D51-B0FC-C731901FED1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760" y="1736498"/>
            <a:ext cx="107100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5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06" name="Rectangle 933">
            <a:extLst>
              <a:ext uri="{FF2B5EF4-FFF2-40B4-BE49-F238E27FC236}">
                <a16:creationId xmlns:a16="http://schemas.microsoft.com/office/drawing/2014/main" id="{969645F7-21AB-4463-864C-A700E5010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10" y="1783708"/>
            <a:ext cx="41694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600" b="1" dirty="0">
                <a:solidFill>
                  <a:srgbClr val="000000"/>
                </a:solidFill>
                <a:latin typeface="Arial"/>
              </a:rPr>
              <a:t>Kidney disease progression</a:t>
            </a:r>
            <a:r>
              <a:rPr lang="en-US" alt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Arial"/>
              </a:rPr>
              <a:t>(Het test p=0.15)</a:t>
            </a:r>
            <a:endParaRPr lang="en-US" altLang="en-US" sz="1600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4" name="Rectangle 951">
            <a:extLst>
              <a:ext uri="{FF2B5EF4-FFF2-40B4-BE49-F238E27FC236}">
                <a16:creationId xmlns:a16="http://schemas.microsoft.com/office/drawing/2014/main" id="{EB6A78E4-6F56-4AFE-A748-52F67856E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10" y="2033230"/>
            <a:ext cx="6492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600" dirty="0">
                <a:solidFill>
                  <a:srgbClr val="000000"/>
                </a:solidFill>
                <a:latin typeface="Arial"/>
              </a:rPr>
              <a:t>Overall</a:t>
            </a:r>
            <a:endParaRPr lang="en-US" altLang="en-US" sz="1600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9" name="Rectangle 956">
            <a:extLst>
              <a:ext uri="{FF2B5EF4-FFF2-40B4-BE49-F238E27FC236}">
                <a16:creationId xmlns:a16="http://schemas.microsoft.com/office/drawing/2014/main" id="{BAB34577-6BE5-4FC8-83CA-6CFD1434B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387" y="2022500"/>
            <a:ext cx="15084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600" dirty="0">
                <a:solidFill>
                  <a:srgbClr val="000000"/>
                </a:solidFill>
                <a:latin typeface="Arial"/>
              </a:rPr>
              <a:t>0.65 (0.60, 0.70)</a:t>
            </a:r>
            <a:endParaRPr lang="en-US" altLang="en-US" sz="1600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33" name="Rectangle 960">
            <a:extLst>
              <a:ext uri="{FF2B5EF4-FFF2-40B4-BE49-F238E27FC236}">
                <a16:creationId xmlns:a16="http://schemas.microsoft.com/office/drawing/2014/main" id="{FF463C15-8768-40E8-9E10-58DBD4E77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10" y="2663525"/>
            <a:ext cx="32877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600" b="1" dirty="0">
                <a:solidFill>
                  <a:srgbClr val="000000"/>
                </a:solidFill>
                <a:latin typeface="Arial"/>
              </a:rPr>
              <a:t>Acute kidney injury </a:t>
            </a:r>
            <a:r>
              <a:rPr lang="en-US" altLang="en-US" sz="1400" dirty="0">
                <a:solidFill>
                  <a:srgbClr val="000000"/>
                </a:solidFill>
                <a:latin typeface="Arial"/>
              </a:rPr>
              <a:t>(Het test p=0.61)</a:t>
            </a:r>
            <a:endParaRPr lang="en-US" altLang="en-US" sz="1600" b="1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51" name="Rectangle 978">
            <a:extLst>
              <a:ext uri="{FF2B5EF4-FFF2-40B4-BE49-F238E27FC236}">
                <a16:creationId xmlns:a16="http://schemas.microsoft.com/office/drawing/2014/main" id="{6181C5BD-33CF-4611-BCAD-DF005998B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10" y="2937375"/>
            <a:ext cx="6492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600" dirty="0">
                <a:solidFill>
                  <a:srgbClr val="000000"/>
                </a:solidFill>
                <a:latin typeface="Arial"/>
              </a:rPr>
              <a:t>Overall</a:t>
            </a:r>
            <a:endParaRPr lang="en-US" altLang="en-US" sz="1600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56" name="Rectangle 983">
            <a:extLst>
              <a:ext uri="{FF2B5EF4-FFF2-40B4-BE49-F238E27FC236}">
                <a16:creationId xmlns:a16="http://schemas.microsoft.com/office/drawing/2014/main" id="{58B3599C-C944-413A-B176-B8CDEEA13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387" y="2927717"/>
            <a:ext cx="15084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600">
                <a:solidFill>
                  <a:srgbClr val="000000"/>
                </a:solidFill>
                <a:latin typeface="Arial"/>
              </a:rPr>
              <a:t>0.77 (0.69, 0.87)</a:t>
            </a:r>
            <a:endParaRPr lang="en-US" altLang="en-US" sz="16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60" name="Rectangle 987">
            <a:extLst>
              <a:ext uri="{FF2B5EF4-FFF2-40B4-BE49-F238E27FC236}">
                <a16:creationId xmlns:a16="http://schemas.microsoft.com/office/drawing/2014/main" id="{B6BAAE86-1D67-4443-94F1-F8CA8AF5A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10" y="3543343"/>
            <a:ext cx="3276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600" b="1" dirty="0">
                <a:solidFill>
                  <a:srgbClr val="000000"/>
                </a:solidFill>
                <a:latin typeface="Arial"/>
              </a:rPr>
              <a:t>Any hospitalization </a:t>
            </a:r>
            <a:r>
              <a:rPr lang="en-US" altLang="en-US" sz="1400" dirty="0">
                <a:solidFill>
                  <a:srgbClr val="000000"/>
                </a:solidFill>
                <a:latin typeface="Arial"/>
              </a:rPr>
              <a:t>(Het test p=0.75)</a:t>
            </a:r>
            <a:endParaRPr lang="en-US" altLang="en-US" sz="1600" b="1" dirty="0">
              <a:solidFill>
                <a:srgbClr val="011E41"/>
              </a:solidFill>
              <a:latin typeface="Arial"/>
            </a:endParaRPr>
          </a:p>
          <a:p>
            <a:pPr defTabSz="457200"/>
            <a:endParaRPr lang="en-US" altLang="en-US" sz="1400" b="1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78" name="Rectangle 1005">
            <a:extLst>
              <a:ext uri="{FF2B5EF4-FFF2-40B4-BE49-F238E27FC236}">
                <a16:creationId xmlns:a16="http://schemas.microsoft.com/office/drawing/2014/main" id="{37A5AF63-F19E-48D3-8810-DDD1EBA00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10" y="3842592"/>
            <a:ext cx="6492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600" dirty="0">
                <a:solidFill>
                  <a:srgbClr val="000000"/>
                </a:solidFill>
                <a:latin typeface="Arial"/>
              </a:rPr>
              <a:t>Overall</a:t>
            </a:r>
            <a:endParaRPr lang="en-US" altLang="en-US" sz="1600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83" name="Rectangle 1010">
            <a:extLst>
              <a:ext uri="{FF2B5EF4-FFF2-40B4-BE49-F238E27FC236}">
                <a16:creationId xmlns:a16="http://schemas.microsoft.com/office/drawing/2014/main" id="{E22D8DA9-F0E9-455A-920A-A7F085975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387" y="3834009"/>
            <a:ext cx="15084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600">
                <a:solidFill>
                  <a:srgbClr val="000000"/>
                </a:solidFill>
                <a:latin typeface="Arial"/>
              </a:rPr>
              <a:t>0.90 (0.87, 0.92)</a:t>
            </a:r>
            <a:endParaRPr lang="en-US" altLang="en-US" sz="16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87" name="Rectangle 1014">
            <a:extLst>
              <a:ext uri="{FF2B5EF4-FFF2-40B4-BE49-F238E27FC236}">
                <a16:creationId xmlns:a16="http://schemas.microsoft.com/office/drawing/2014/main" id="{1C72D00B-9A44-4013-A51E-642B1B159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10" y="4423160"/>
            <a:ext cx="23852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600" b="1" dirty="0">
                <a:solidFill>
                  <a:srgbClr val="000000"/>
                </a:solidFill>
                <a:latin typeface="Arial"/>
              </a:rPr>
              <a:t>Any death </a:t>
            </a:r>
            <a:r>
              <a:rPr lang="en-US" altLang="en-US" sz="1400" dirty="0">
                <a:solidFill>
                  <a:srgbClr val="000000"/>
                </a:solidFill>
                <a:latin typeface="Arial"/>
              </a:rPr>
              <a:t>(Het test p=0.49)</a:t>
            </a:r>
            <a:endParaRPr lang="en-US" altLang="en-US" sz="1600" b="1" dirty="0">
              <a:solidFill>
                <a:srgbClr val="011E41"/>
              </a:solidFill>
              <a:latin typeface="Arial"/>
            </a:endParaRPr>
          </a:p>
          <a:p>
            <a:pPr defTabSz="457200"/>
            <a:endParaRPr lang="en-US" altLang="en-US" sz="1400" b="1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05" name="Rectangle 1032">
            <a:extLst>
              <a:ext uri="{FF2B5EF4-FFF2-40B4-BE49-F238E27FC236}">
                <a16:creationId xmlns:a16="http://schemas.microsoft.com/office/drawing/2014/main" id="{AB1D5D4A-3B27-42FF-A744-A4444FA7C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10" y="4697010"/>
            <a:ext cx="6492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600" dirty="0">
                <a:solidFill>
                  <a:srgbClr val="000000"/>
                </a:solidFill>
                <a:latin typeface="Arial"/>
              </a:rPr>
              <a:t>Overall</a:t>
            </a:r>
            <a:endParaRPr lang="en-US" altLang="en-US" sz="1600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10" name="Rectangle 1037">
            <a:extLst>
              <a:ext uri="{FF2B5EF4-FFF2-40B4-BE49-F238E27FC236}">
                <a16:creationId xmlns:a16="http://schemas.microsoft.com/office/drawing/2014/main" id="{74DAA229-6C91-49FF-97F0-E03F9B9F6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387" y="4687353"/>
            <a:ext cx="15084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600">
                <a:solidFill>
                  <a:srgbClr val="000000"/>
                </a:solidFill>
                <a:latin typeface="Arial"/>
              </a:rPr>
              <a:t>0.86 (0.80, 0.91)</a:t>
            </a:r>
            <a:endParaRPr lang="en-US" altLang="en-US" sz="16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76" name="Rectangle 903">
            <a:extLst>
              <a:ext uri="{FF2B5EF4-FFF2-40B4-BE49-F238E27FC236}">
                <a16:creationId xmlns:a16="http://schemas.microsoft.com/office/drawing/2014/main" id="{405FE862-CE8A-4531-B8EC-E21F7F4FE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6222" y="5502546"/>
            <a:ext cx="24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>
                <a:solidFill>
                  <a:srgbClr val="000000"/>
                </a:solidFill>
                <a:latin typeface="Arial"/>
              </a:rPr>
              <a:t>0.5</a:t>
            </a:r>
            <a:endParaRPr lang="en-US" altLang="en-US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77" name="Rectangle 904">
            <a:extLst>
              <a:ext uri="{FF2B5EF4-FFF2-40B4-BE49-F238E27FC236}">
                <a16:creationId xmlns:a16="http://schemas.microsoft.com/office/drawing/2014/main" id="{670207AF-840E-4306-AF1E-57F4EF369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0822" y="5502546"/>
            <a:ext cx="3478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>
                <a:solidFill>
                  <a:srgbClr val="000000"/>
                </a:solidFill>
                <a:latin typeface="Arial"/>
              </a:rPr>
              <a:t>0.75</a:t>
            </a:r>
            <a:endParaRPr lang="en-US" altLang="en-US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78" name="Rectangle 905">
            <a:extLst>
              <a:ext uri="{FF2B5EF4-FFF2-40B4-BE49-F238E27FC236}">
                <a16:creationId xmlns:a16="http://schemas.microsoft.com/office/drawing/2014/main" id="{B13E2C1C-8504-44C5-A262-141FBB3AF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0007" y="5502546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  <a:latin typeface="Arial"/>
              </a:rPr>
              <a:t>1</a:t>
            </a:r>
            <a:endParaRPr lang="en-US" altLang="en-US" sz="1400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79" name="Rectangle 906">
            <a:extLst>
              <a:ext uri="{FF2B5EF4-FFF2-40B4-BE49-F238E27FC236}">
                <a16:creationId xmlns:a16="http://schemas.microsoft.com/office/drawing/2014/main" id="{6FE21B1A-11CC-4D78-ABC8-B6069BE5D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6256" y="5502546"/>
            <a:ext cx="24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>
                <a:solidFill>
                  <a:srgbClr val="000000"/>
                </a:solidFill>
                <a:latin typeface="Arial"/>
              </a:rPr>
              <a:t>1.5</a:t>
            </a:r>
            <a:endParaRPr lang="en-US" altLang="en-US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0" name="Line 907">
            <a:extLst>
              <a:ext uri="{FF2B5EF4-FFF2-40B4-BE49-F238E27FC236}">
                <a16:creationId xmlns:a16="http://schemas.microsoft.com/office/drawing/2014/main" id="{E75DEC1F-1FE6-43B7-92AF-755E529A5E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7604" y="5387741"/>
            <a:ext cx="0" cy="2145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algn="r" defTabSz="228600"/>
            <a:endParaRPr lang="en-GB" sz="12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2" name="Line 909">
            <a:extLst>
              <a:ext uri="{FF2B5EF4-FFF2-40B4-BE49-F238E27FC236}">
                <a16:creationId xmlns:a16="http://schemas.microsoft.com/office/drawing/2014/main" id="{99B72F52-D504-4B5F-8C46-3BD052232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6232" y="5387741"/>
            <a:ext cx="0" cy="2145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2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3" name="Line 910">
            <a:extLst>
              <a:ext uri="{FF2B5EF4-FFF2-40B4-BE49-F238E27FC236}">
                <a16:creationId xmlns:a16="http://schemas.microsoft.com/office/drawing/2014/main" id="{05FC299A-803C-4D1F-9A89-B28BF748AE9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7639" y="5387741"/>
            <a:ext cx="0" cy="2145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algn="r"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4" name="Line 911">
            <a:extLst>
              <a:ext uri="{FF2B5EF4-FFF2-40B4-BE49-F238E27FC236}">
                <a16:creationId xmlns:a16="http://schemas.microsoft.com/office/drawing/2014/main" id="{1DE5F9AF-BE62-4FC5-B1FE-09112BC390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7604" y="5387741"/>
            <a:ext cx="0" cy="4399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algn="r" defTabSz="228600"/>
            <a:endParaRPr lang="en-GB" sz="12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6" name="Line 913">
            <a:extLst>
              <a:ext uri="{FF2B5EF4-FFF2-40B4-BE49-F238E27FC236}">
                <a16:creationId xmlns:a16="http://schemas.microsoft.com/office/drawing/2014/main" id="{758A372C-C2B5-4410-965F-41EEBAD843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6232" y="5387741"/>
            <a:ext cx="0" cy="4399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2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7" name="Line 914">
            <a:extLst>
              <a:ext uri="{FF2B5EF4-FFF2-40B4-BE49-F238E27FC236}">
                <a16:creationId xmlns:a16="http://schemas.microsoft.com/office/drawing/2014/main" id="{96CC27FE-C934-4CC5-9036-94A99F1B89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7639" y="5387741"/>
            <a:ext cx="0" cy="4399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algn="r"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01" name="Rectangle 928">
            <a:extLst>
              <a:ext uri="{FF2B5EF4-FFF2-40B4-BE49-F238E27FC236}">
                <a16:creationId xmlns:a16="http://schemas.microsoft.com/office/drawing/2014/main" id="{84FE2682-6C0B-4FCB-A8A6-BD40DFB76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007" y="5666419"/>
            <a:ext cx="11007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  <a:latin typeface="Arial"/>
              </a:rPr>
              <a:t>SGLT2i better</a:t>
            </a:r>
            <a:endParaRPr lang="en-US" altLang="en-US" sz="1400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02" name="Rectangle 929">
            <a:extLst>
              <a:ext uri="{FF2B5EF4-FFF2-40B4-BE49-F238E27FC236}">
                <a16:creationId xmlns:a16="http://schemas.microsoft.com/office/drawing/2014/main" id="{3F901475-EA49-464B-904B-57C0A59B3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999" y="5666707"/>
            <a:ext cx="11541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>
                <a:solidFill>
                  <a:srgbClr val="000000"/>
                </a:solidFill>
                <a:latin typeface="Arial"/>
              </a:rPr>
              <a:t>Placebo better</a:t>
            </a:r>
            <a:endParaRPr lang="en-US" altLang="en-US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04" name="Line 931">
            <a:extLst>
              <a:ext uri="{FF2B5EF4-FFF2-40B4-BE49-F238E27FC236}">
                <a16:creationId xmlns:a16="http://schemas.microsoft.com/office/drawing/2014/main" id="{6C32B7D5-DF1E-4F58-985C-F7B022CE04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36232" y="1736498"/>
            <a:ext cx="0" cy="3651243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5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05" name="Line 932">
            <a:extLst>
              <a:ext uri="{FF2B5EF4-FFF2-40B4-BE49-F238E27FC236}">
                <a16:creationId xmlns:a16="http://schemas.microsoft.com/office/drawing/2014/main" id="{8ED0FB96-1D2D-4C8D-A3A0-DF0F9FAFC4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7604" y="5387741"/>
            <a:ext cx="1820035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2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30" name="Freeform 957">
            <a:extLst>
              <a:ext uri="{FF2B5EF4-FFF2-40B4-BE49-F238E27FC236}">
                <a16:creationId xmlns:a16="http://schemas.microsoft.com/office/drawing/2014/main" id="{9CF2B45C-4F72-4F25-9BBE-74BD30C86BE3}"/>
              </a:ext>
            </a:extLst>
          </p:cNvPr>
          <p:cNvSpPr>
            <a:spLocks/>
          </p:cNvSpPr>
          <p:nvPr/>
        </p:nvSpPr>
        <p:spPr bwMode="auto">
          <a:xfrm>
            <a:off x="4699828" y="2052543"/>
            <a:ext cx="244956" cy="86910"/>
          </a:xfrm>
          <a:custGeom>
            <a:avLst/>
            <a:gdLst>
              <a:gd name="T0" fmla="*/ 0 w 267"/>
              <a:gd name="T1" fmla="*/ 57 h 113"/>
              <a:gd name="T2" fmla="*/ 134 w 267"/>
              <a:gd name="T3" fmla="*/ 113 h 113"/>
              <a:gd name="T4" fmla="*/ 267 w 267"/>
              <a:gd name="T5" fmla="*/ 57 h 113"/>
              <a:gd name="T6" fmla="*/ 134 w 267"/>
              <a:gd name="T7" fmla="*/ 0 h 113"/>
              <a:gd name="T8" fmla="*/ 0 w 267"/>
              <a:gd name="T9" fmla="*/ 57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" h="113">
                <a:moveTo>
                  <a:pt x="0" y="57"/>
                </a:moveTo>
                <a:lnTo>
                  <a:pt x="134" y="113"/>
                </a:lnTo>
                <a:lnTo>
                  <a:pt x="267" y="57"/>
                </a:lnTo>
                <a:lnTo>
                  <a:pt x="134" y="0"/>
                </a:lnTo>
                <a:lnTo>
                  <a:pt x="0" y="57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5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57" name="Freeform 984">
            <a:extLst>
              <a:ext uri="{FF2B5EF4-FFF2-40B4-BE49-F238E27FC236}">
                <a16:creationId xmlns:a16="http://schemas.microsoft.com/office/drawing/2014/main" id="{BAFFB318-5AC0-4F34-BF06-75F48BB4F38A}"/>
              </a:ext>
            </a:extLst>
          </p:cNvPr>
          <p:cNvSpPr>
            <a:spLocks/>
          </p:cNvSpPr>
          <p:nvPr/>
        </p:nvSpPr>
        <p:spPr bwMode="auto">
          <a:xfrm>
            <a:off x="4910515" y="2956688"/>
            <a:ext cx="390914" cy="87982"/>
          </a:xfrm>
          <a:custGeom>
            <a:avLst/>
            <a:gdLst>
              <a:gd name="T0" fmla="*/ 0 w 426"/>
              <a:gd name="T1" fmla="*/ 57 h 113"/>
              <a:gd name="T2" fmla="*/ 213 w 426"/>
              <a:gd name="T3" fmla="*/ 113 h 113"/>
              <a:gd name="T4" fmla="*/ 426 w 426"/>
              <a:gd name="T5" fmla="*/ 57 h 113"/>
              <a:gd name="T6" fmla="*/ 213 w 426"/>
              <a:gd name="T7" fmla="*/ 0 h 113"/>
              <a:gd name="T8" fmla="*/ 0 w 426"/>
              <a:gd name="T9" fmla="*/ 57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6" h="113">
                <a:moveTo>
                  <a:pt x="0" y="57"/>
                </a:moveTo>
                <a:lnTo>
                  <a:pt x="213" y="113"/>
                </a:lnTo>
                <a:lnTo>
                  <a:pt x="426" y="57"/>
                </a:lnTo>
                <a:lnTo>
                  <a:pt x="213" y="0"/>
                </a:lnTo>
                <a:lnTo>
                  <a:pt x="0" y="57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5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84" name="Freeform 1011">
            <a:extLst>
              <a:ext uri="{FF2B5EF4-FFF2-40B4-BE49-F238E27FC236}">
                <a16:creationId xmlns:a16="http://schemas.microsoft.com/office/drawing/2014/main" id="{7BB01F2A-877D-4D1E-A78C-BDFFFC4EFB2B}"/>
              </a:ext>
            </a:extLst>
          </p:cNvPr>
          <p:cNvSpPr>
            <a:spLocks/>
          </p:cNvSpPr>
          <p:nvPr/>
        </p:nvSpPr>
        <p:spPr bwMode="auto">
          <a:xfrm>
            <a:off x="5307775" y="3861905"/>
            <a:ext cx="97729" cy="89055"/>
          </a:xfrm>
          <a:custGeom>
            <a:avLst/>
            <a:gdLst>
              <a:gd name="T0" fmla="*/ 0 w 106"/>
              <a:gd name="T1" fmla="*/ 57 h 114"/>
              <a:gd name="T2" fmla="*/ 53 w 106"/>
              <a:gd name="T3" fmla="*/ 114 h 114"/>
              <a:gd name="T4" fmla="*/ 106 w 106"/>
              <a:gd name="T5" fmla="*/ 57 h 114"/>
              <a:gd name="T6" fmla="*/ 53 w 106"/>
              <a:gd name="T7" fmla="*/ 0 h 114"/>
              <a:gd name="T8" fmla="*/ 0 w 106"/>
              <a:gd name="T9" fmla="*/ 57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4">
                <a:moveTo>
                  <a:pt x="0" y="57"/>
                </a:moveTo>
                <a:lnTo>
                  <a:pt x="53" y="114"/>
                </a:lnTo>
                <a:lnTo>
                  <a:pt x="106" y="57"/>
                </a:lnTo>
                <a:lnTo>
                  <a:pt x="53" y="0"/>
                </a:lnTo>
                <a:lnTo>
                  <a:pt x="0" y="57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5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11" name="Freeform 1038">
            <a:extLst>
              <a:ext uri="{FF2B5EF4-FFF2-40B4-BE49-F238E27FC236}">
                <a16:creationId xmlns:a16="http://schemas.microsoft.com/office/drawing/2014/main" id="{8C817CE8-BE20-4342-B76D-3D4497053D09}"/>
              </a:ext>
            </a:extLst>
          </p:cNvPr>
          <p:cNvSpPr>
            <a:spLocks/>
          </p:cNvSpPr>
          <p:nvPr/>
        </p:nvSpPr>
        <p:spPr bwMode="auto">
          <a:xfrm>
            <a:off x="5175778" y="4717395"/>
            <a:ext cx="211957" cy="87982"/>
          </a:xfrm>
          <a:custGeom>
            <a:avLst/>
            <a:gdLst>
              <a:gd name="T0" fmla="*/ 0 w 231"/>
              <a:gd name="T1" fmla="*/ 56 h 113"/>
              <a:gd name="T2" fmla="*/ 115 w 231"/>
              <a:gd name="T3" fmla="*/ 113 h 113"/>
              <a:gd name="T4" fmla="*/ 231 w 231"/>
              <a:gd name="T5" fmla="*/ 56 h 113"/>
              <a:gd name="T6" fmla="*/ 115 w 231"/>
              <a:gd name="T7" fmla="*/ 0 h 113"/>
              <a:gd name="T8" fmla="*/ 0 w 231"/>
              <a:gd name="T9" fmla="*/ 5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1" h="113">
                <a:moveTo>
                  <a:pt x="0" y="56"/>
                </a:moveTo>
                <a:lnTo>
                  <a:pt x="115" y="113"/>
                </a:lnTo>
                <a:lnTo>
                  <a:pt x="231" y="56"/>
                </a:lnTo>
                <a:lnTo>
                  <a:pt x="115" y="0"/>
                </a:lnTo>
                <a:lnTo>
                  <a:pt x="0" y="56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5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35" name="Rectangle 1062">
            <a:extLst>
              <a:ext uri="{FF2B5EF4-FFF2-40B4-BE49-F238E27FC236}">
                <a16:creationId xmlns:a16="http://schemas.microsoft.com/office/drawing/2014/main" id="{81E9457C-F98A-4FE3-951D-1762953A9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005" y="1278328"/>
            <a:ext cx="11172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600" dirty="0">
                <a:solidFill>
                  <a:srgbClr val="000000"/>
                </a:solidFill>
                <a:latin typeface="Arial"/>
              </a:rPr>
              <a:t>Hazard ratio</a:t>
            </a:r>
            <a:endParaRPr lang="en-US" altLang="en-US" sz="1600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36" name="Rectangle 1063">
            <a:extLst>
              <a:ext uri="{FF2B5EF4-FFF2-40B4-BE49-F238E27FC236}">
                <a16:creationId xmlns:a16="http://schemas.microsoft.com/office/drawing/2014/main" id="{F30CC92D-5FAF-4DFE-BF76-59CCF0128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859" y="1496508"/>
            <a:ext cx="8111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600" dirty="0">
                <a:solidFill>
                  <a:srgbClr val="000000"/>
                </a:solidFill>
                <a:latin typeface="Arial"/>
              </a:rPr>
              <a:t>(95% CI)</a:t>
            </a:r>
            <a:endParaRPr lang="en-US" altLang="en-US" sz="1600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39" name="Rectangle 1066">
            <a:extLst>
              <a:ext uri="{FF2B5EF4-FFF2-40B4-BE49-F238E27FC236}">
                <a16:creationId xmlns:a16="http://schemas.microsoft.com/office/drawing/2014/main" id="{31455522-AC04-4FDD-981D-5C8385FE6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3454" y="1347949"/>
            <a:ext cx="15773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b="1" dirty="0">
                <a:solidFill>
                  <a:srgbClr val="000000"/>
                </a:solidFill>
                <a:latin typeface="Arial"/>
              </a:rPr>
              <a:t>NO DIABETES</a:t>
            </a:r>
            <a:endParaRPr lang="en-US" altLang="en-US" b="1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60" name="Rectangle 1087">
            <a:extLst>
              <a:ext uri="{FF2B5EF4-FFF2-40B4-BE49-F238E27FC236}">
                <a16:creationId xmlns:a16="http://schemas.microsoft.com/office/drawing/2014/main" id="{CAB7E63B-B2C6-428F-9CDA-4FDDD739D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4166" y="2022500"/>
            <a:ext cx="15084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600">
                <a:solidFill>
                  <a:srgbClr val="000000"/>
                </a:solidFill>
                <a:latin typeface="Arial"/>
              </a:rPr>
              <a:t>0.74 (0.63, 0.85)</a:t>
            </a:r>
            <a:endParaRPr lang="en-US" altLang="en-US" sz="16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6" name="Rectangle 1111">
            <a:extLst>
              <a:ext uri="{FF2B5EF4-FFF2-40B4-BE49-F238E27FC236}">
                <a16:creationId xmlns:a16="http://schemas.microsoft.com/office/drawing/2014/main" id="{A958AEE3-A4C6-4E75-9D22-1C497E97A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4166" y="2927717"/>
            <a:ext cx="15084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600">
                <a:solidFill>
                  <a:srgbClr val="000000"/>
                </a:solidFill>
                <a:latin typeface="Arial"/>
              </a:rPr>
              <a:t>0.72 (0.56, 0.92)</a:t>
            </a:r>
            <a:endParaRPr lang="en-US" altLang="en-US" sz="16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8" name="Rectangle 1133">
            <a:extLst>
              <a:ext uri="{FF2B5EF4-FFF2-40B4-BE49-F238E27FC236}">
                <a16:creationId xmlns:a16="http://schemas.microsoft.com/office/drawing/2014/main" id="{ACDDDC14-2A85-4506-8D49-00332C279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4166" y="3834009"/>
            <a:ext cx="15084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600">
                <a:solidFill>
                  <a:srgbClr val="000000"/>
                </a:solidFill>
                <a:latin typeface="Arial"/>
              </a:rPr>
              <a:t>0.89 (0.83, 0.95)</a:t>
            </a:r>
            <a:endParaRPr lang="en-US" altLang="en-US" sz="16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60" name="Rectangle 1155">
            <a:extLst>
              <a:ext uri="{FF2B5EF4-FFF2-40B4-BE49-F238E27FC236}">
                <a16:creationId xmlns:a16="http://schemas.microsoft.com/office/drawing/2014/main" id="{2C3B5EE6-7BD0-427A-ABDC-C8D014744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4166" y="4687353"/>
            <a:ext cx="15084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600">
                <a:solidFill>
                  <a:srgbClr val="000000"/>
                </a:solidFill>
                <a:latin typeface="Arial"/>
              </a:rPr>
              <a:t>0.91 (0.78, 1.05)</a:t>
            </a:r>
            <a:endParaRPr lang="en-US" altLang="en-US" sz="16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14" name="Rectangle 1041">
            <a:extLst>
              <a:ext uri="{FF2B5EF4-FFF2-40B4-BE49-F238E27FC236}">
                <a16:creationId xmlns:a16="http://schemas.microsoft.com/office/drawing/2014/main" id="{27510302-0886-43E9-B492-42E073080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4680" y="5502546"/>
            <a:ext cx="24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>
                <a:solidFill>
                  <a:srgbClr val="000000"/>
                </a:solidFill>
                <a:latin typeface="Arial"/>
              </a:rPr>
              <a:t>0.5</a:t>
            </a:r>
            <a:endParaRPr lang="en-US" altLang="en-US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15" name="Rectangle 1042">
            <a:extLst>
              <a:ext uri="{FF2B5EF4-FFF2-40B4-BE49-F238E27FC236}">
                <a16:creationId xmlns:a16="http://schemas.microsoft.com/office/drawing/2014/main" id="{C6E3E78B-A7CA-417A-A5BF-7497327ED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5665" y="5502546"/>
            <a:ext cx="3478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>
                <a:solidFill>
                  <a:srgbClr val="000000"/>
                </a:solidFill>
                <a:latin typeface="Arial"/>
              </a:rPr>
              <a:t>0.75</a:t>
            </a:r>
            <a:endParaRPr lang="en-US" altLang="en-US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16" name="Rectangle 1043">
            <a:extLst>
              <a:ext uri="{FF2B5EF4-FFF2-40B4-BE49-F238E27FC236}">
                <a16:creationId xmlns:a16="http://schemas.microsoft.com/office/drawing/2014/main" id="{CA2622AE-0CEB-4C93-A23A-F5A976B49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3108" y="5503619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>
                <a:solidFill>
                  <a:srgbClr val="000000"/>
                </a:solidFill>
                <a:latin typeface="Arial"/>
              </a:rPr>
              <a:t>1</a:t>
            </a:r>
            <a:endParaRPr lang="en-US" altLang="en-US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17" name="Rectangle 1044">
            <a:extLst>
              <a:ext uri="{FF2B5EF4-FFF2-40B4-BE49-F238E27FC236}">
                <a16:creationId xmlns:a16="http://schemas.microsoft.com/office/drawing/2014/main" id="{C27E7828-5F1A-4AB1-AA3E-982823BDB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6986" y="5502546"/>
            <a:ext cx="24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>
                <a:solidFill>
                  <a:srgbClr val="000000"/>
                </a:solidFill>
                <a:latin typeface="Arial"/>
              </a:rPr>
              <a:t>1.5</a:t>
            </a:r>
            <a:endParaRPr lang="en-US" altLang="en-US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18" name="Line 1045">
            <a:extLst>
              <a:ext uri="{FF2B5EF4-FFF2-40B4-BE49-F238E27FC236}">
                <a16:creationId xmlns:a16="http://schemas.microsoft.com/office/drawing/2014/main" id="{3D85C80A-7B34-4491-868C-C07B7A1EE912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2662" y="5387741"/>
            <a:ext cx="0" cy="2145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algn="r" defTabSz="228600"/>
            <a:endParaRPr lang="en-GB" sz="12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19" name="Line 1046">
            <a:extLst>
              <a:ext uri="{FF2B5EF4-FFF2-40B4-BE49-F238E27FC236}">
                <a16:creationId xmlns:a16="http://schemas.microsoft.com/office/drawing/2014/main" id="{BC9C9CBF-30D2-4E78-A545-07F9E4747871}"/>
              </a:ext>
            </a:extLst>
          </p:cNvPr>
          <p:cNvSpPr>
            <a:spLocks noChangeShapeType="1"/>
          </p:cNvSpPr>
          <p:nvPr/>
        </p:nvSpPr>
        <p:spPr bwMode="auto">
          <a:xfrm>
            <a:off x="9659084" y="5387741"/>
            <a:ext cx="0" cy="2145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2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0" name="Line 1047">
            <a:extLst>
              <a:ext uri="{FF2B5EF4-FFF2-40B4-BE49-F238E27FC236}">
                <a16:creationId xmlns:a16="http://schemas.microsoft.com/office/drawing/2014/main" id="{4E307ED4-E2F3-463B-B252-12A1EC76D6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18544" y="5387741"/>
            <a:ext cx="0" cy="2145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2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1" name="Line 1048">
            <a:extLst>
              <a:ext uri="{FF2B5EF4-FFF2-40B4-BE49-F238E27FC236}">
                <a16:creationId xmlns:a16="http://schemas.microsoft.com/office/drawing/2014/main" id="{4ED658E9-1EEE-4E42-A8BA-264719CB00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64967" y="5387741"/>
            <a:ext cx="0" cy="2145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2" name="Line 1049">
            <a:extLst>
              <a:ext uri="{FF2B5EF4-FFF2-40B4-BE49-F238E27FC236}">
                <a16:creationId xmlns:a16="http://schemas.microsoft.com/office/drawing/2014/main" id="{4F5B893B-BCE8-46FC-83AA-F7D52E52B1BF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2662" y="5387741"/>
            <a:ext cx="0" cy="4399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algn="r" defTabSz="228600"/>
            <a:endParaRPr lang="en-GB" sz="12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3" name="Line 1050">
            <a:extLst>
              <a:ext uri="{FF2B5EF4-FFF2-40B4-BE49-F238E27FC236}">
                <a16:creationId xmlns:a16="http://schemas.microsoft.com/office/drawing/2014/main" id="{962AB74D-052A-4A76-BDE0-BA309699F4D9}"/>
              </a:ext>
            </a:extLst>
          </p:cNvPr>
          <p:cNvSpPr>
            <a:spLocks noChangeShapeType="1"/>
          </p:cNvSpPr>
          <p:nvPr/>
        </p:nvSpPr>
        <p:spPr bwMode="auto">
          <a:xfrm>
            <a:off x="9659084" y="5387741"/>
            <a:ext cx="0" cy="4399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2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4" name="Line 1051">
            <a:extLst>
              <a:ext uri="{FF2B5EF4-FFF2-40B4-BE49-F238E27FC236}">
                <a16:creationId xmlns:a16="http://schemas.microsoft.com/office/drawing/2014/main" id="{838313AA-3EBA-48B0-84C5-518F39016E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18544" y="5387741"/>
            <a:ext cx="0" cy="4399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2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5" name="Line 1052">
            <a:extLst>
              <a:ext uri="{FF2B5EF4-FFF2-40B4-BE49-F238E27FC236}">
                <a16:creationId xmlns:a16="http://schemas.microsoft.com/office/drawing/2014/main" id="{A5965B4B-05DB-4F5A-80FA-DAB4CF94EC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64967" y="5387741"/>
            <a:ext cx="0" cy="4399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6" name="Line 1053">
            <a:extLst>
              <a:ext uri="{FF2B5EF4-FFF2-40B4-BE49-F238E27FC236}">
                <a16:creationId xmlns:a16="http://schemas.microsoft.com/office/drawing/2014/main" id="{F8A47D18-D1E2-4ABC-AF5A-867B14C3A0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18544" y="1736498"/>
            <a:ext cx="0" cy="3651243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5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7" name="Line 1054">
            <a:extLst>
              <a:ext uri="{FF2B5EF4-FFF2-40B4-BE49-F238E27FC236}">
                <a16:creationId xmlns:a16="http://schemas.microsoft.com/office/drawing/2014/main" id="{7FE07996-FBBF-4D11-A2D7-BB100D93137C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2662" y="5387741"/>
            <a:ext cx="1752307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2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40" name="Rectangle 1067">
            <a:extLst>
              <a:ext uri="{FF2B5EF4-FFF2-40B4-BE49-F238E27FC236}">
                <a16:creationId xmlns:a16="http://schemas.microsoft.com/office/drawing/2014/main" id="{09C17B41-0389-4BAA-BC03-5C0E4D0C0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5322" y="5667781"/>
            <a:ext cx="11007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  <a:latin typeface="Arial"/>
              </a:rPr>
              <a:t>SGLT2i better</a:t>
            </a:r>
            <a:endParaRPr lang="en-US" altLang="en-US" sz="1400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41" name="Rectangle 1068">
            <a:extLst>
              <a:ext uri="{FF2B5EF4-FFF2-40B4-BE49-F238E27FC236}">
                <a16:creationId xmlns:a16="http://schemas.microsoft.com/office/drawing/2014/main" id="{0657199E-B4DE-42AD-AA2F-9030BBE88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9195" y="5666707"/>
            <a:ext cx="11541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>
                <a:solidFill>
                  <a:srgbClr val="000000"/>
                </a:solidFill>
                <a:latin typeface="Arial"/>
              </a:rPr>
              <a:t>Placebo better</a:t>
            </a:r>
            <a:endParaRPr lang="en-US" altLang="en-US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61" name="Freeform 1088">
            <a:extLst>
              <a:ext uri="{FF2B5EF4-FFF2-40B4-BE49-F238E27FC236}">
                <a16:creationId xmlns:a16="http://schemas.microsoft.com/office/drawing/2014/main" id="{4034275F-2100-4B60-8F84-4C5C5DBFB3EB}"/>
              </a:ext>
            </a:extLst>
          </p:cNvPr>
          <p:cNvSpPr>
            <a:spLocks/>
          </p:cNvSpPr>
          <p:nvPr/>
        </p:nvSpPr>
        <p:spPr bwMode="auto">
          <a:xfrm>
            <a:off x="9390250" y="2052543"/>
            <a:ext cx="476569" cy="86910"/>
          </a:xfrm>
          <a:custGeom>
            <a:avLst/>
            <a:gdLst>
              <a:gd name="T0" fmla="*/ 0 w 540"/>
              <a:gd name="T1" fmla="*/ 57 h 113"/>
              <a:gd name="T2" fmla="*/ 270 w 540"/>
              <a:gd name="T3" fmla="*/ 113 h 113"/>
              <a:gd name="T4" fmla="*/ 540 w 540"/>
              <a:gd name="T5" fmla="*/ 57 h 113"/>
              <a:gd name="T6" fmla="*/ 270 w 540"/>
              <a:gd name="T7" fmla="*/ 0 h 113"/>
              <a:gd name="T8" fmla="*/ 0 w 540"/>
              <a:gd name="T9" fmla="*/ 57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0" h="113">
                <a:moveTo>
                  <a:pt x="0" y="57"/>
                </a:moveTo>
                <a:lnTo>
                  <a:pt x="270" y="113"/>
                </a:lnTo>
                <a:lnTo>
                  <a:pt x="540" y="57"/>
                </a:lnTo>
                <a:lnTo>
                  <a:pt x="270" y="0"/>
                </a:lnTo>
                <a:lnTo>
                  <a:pt x="0" y="57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5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7" name="Freeform 1112">
            <a:extLst>
              <a:ext uri="{FF2B5EF4-FFF2-40B4-BE49-F238E27FC236}">
                <a16:creationId xmlns:a16="http://schemas.microsoft.com/office/drawing/2014/main" id="{06059196-4757-4B08-BC1E-7621A9638E42}"/>
              </a:ext>
            </a:extLst>
          </p:cNvPr>
          <p:cNvSpPr>
            <a:spLocks/>
          </p:cNvSpPr>
          <p:nvPr/>
        </p:nvSpPr>
        <p:spPr bwMode="auto">
          <a:xfrm>
            <a:off x="9194734" y="2956688"/>
            <a:ext cx="791837" cy="87982"/>
          </a:xfrm>
          <a:custGeom>
            <a:avLst/>
            <a:gdLst>
              <a:gd name="T0" fmla="*/ 0 w 896"/>
              <a:gd name="T1" fmla="*/ 57 h 113"/>
              <a:gd name="T2" fmla="*/ 448 w 896"/>
              <a:gd name="T3" fmla="*/ 113 h 113"/>
              <a:gd name="T4" fmla="*/ 896 w 896"/>
              <a:gd name="T5" fmla="*/ 57 h 113"/>
              <a:gd name="T6" fmla="*/ 448 w 896"/>
              <a:gd name="T7" fmla="*/ 0 h 113"/>
              <a:gd name="T8" fmla="*/ 0 w 896"/>
              <a:gd name="T9" fmla="*/ 57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6" h="113">
                <a:moveTo>
                  <a:pt x="0" y="57"/>
                </a:moveTo>
                <a:lnTo>
                  <a:pt x="448" y="113"/>
                </a:lnTo>
                <a:lnTo>
                  <a:pt x="896" y="57"/>
                </a:lnTo>
                <a:lnTo>
                  <a:pt x="448" y="0"/>
                </a:lnTo>
                <a:lnTo>
                  <a:pt x="0" y="57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5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9" name="Freeform 1134">
            <a:extLst>
              <a:ext uri="{FF2B5EF4-FFF2-40B4-BE49-F238E27FC236}">
                <a16:creationId xmlns:a16="http://schemas.microsoft.com/office/drawing/2014/main" id="{15035CC4-968F-4DAA-B96C-2CBCA69C1EDF}"/>
              </a:ext>
            </a:extLst>
          </p:cNvPr>
          <p:cNvSpPr>
            <a:spLocks/>
          </p:cNvSpPr>
          <p:nvPr/>
        </p:nvSpPr>
        <p:spPr bwMode="auto">
          <a:xfrm>
            <a:off x="9813052" y="3861905"/>
            <a:ext cx="226066" cy="89055"/>
          </a:xfrm>
          <a:custGeom>
            <a:avLst/>
            <a:gdLst>
              <a:gd name="T0" fmla="*/ 0 w 256"/>
              <a:gd name="T1" fmla="*/ 57 h 114"/>
              <a:gd name="T2" fmla="*/ 128 w 256"/>
              <a:gd name="T3" fmla="*/ 114 h 114"/>
              <a:gd name="T4" fmla="*/ 256 w 256"/>
              <a:gd name="T5" fmla="*/ 57 h 114"/>
              <a:gd name="T6" fmla="*/ 128 w 256"/>
              <a:gd name="T7" fmla="*/ 0 h 114"/>
              <a:gd name="T8" fmla="*/ 0 w 256"/>
              <a:gd name="T9" fmla="*/ 57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" h="114">
                <a:moveTo>
                  <a:pt x="0" y="57"/>
                </a:moveTo>
                <a:lnTo>
                  <a:pt x="128" y="114"/>
                </a:lnTo>
                <a:lnTo>
                  <a:pt x="256" y="57"/>
                </a:lnTo>
                <a:lnTo>
                  <a:pt x="128" y="0"/>
                </a:lnTo>
                <a:lnTo>
                  <a:pt x="0" y="57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50">
              <a:solidFill>
                <a:srgbClr val="011E41"/>
              </a:solidFill>
              <a:latin typeface="Arial"/>
            </a:endParaRPr>
          </a:p>
        </p:txBody>
      </p:sp>
      <p:sp>
        <p:nvSpPr>
          <p:cNvPr id="61" name="Freeform 1156">
            <a:extLst>
              <a:ext uri="{FF2B5EF4-FFF2-40B4-BE49-F238E27FC236}">
                <a16:creationId xmlns:a16="http://schemas.microsoft.com/office/drawing/2014/main" id="{32F728B1-FF32-47F3-A4C2-1AD2974B18E0}"/>
              </a:ext>
            </a:extLst>
          </p:cNvPr>
          <p:cNvSpPr>
            <a:spLocks/>
          </p:cNvSpPr>
          <p:nvPr/>
        </p:nvSpPr>
        <p:spPr bwMode="auto">
          <a:xfrm>
            <a:off x="9732402" y="4717395"/>
            <a:ext cx="459461" cy="87982"/>
          </a:xfrm>
          <a:custGeom>
            <a:avLst/>
            <a:gdLst>
              <a:gd name="T0" fmla="*/ 0 w 520"/>
              <a:gd name="T1" fmla="*/ 56 h 113"/>
              <a:gd name="T2" fmla="*/ 260 w 520"/>
              <a:gd name="T3" fmla="*/ 113 h 113"/>
              <a:gd name="T4" fmla="*/ 520 w 520"/>
              <a:gd name="T5" fmla="*/ 56 h 113"/>
              <a:gd name="T6" fmla="*/ 260 w 520"/>
              <a:gd name="T7" fmla="*/ 0 h 113"/>
              <a:gd name="T8" fmla="*/ 0 w 520"/>
              <a:gd name="T9" fmla="*/ 5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0" h="113">
                <a:moveTo>
                  <a:pt x="0" y="56"/>
                </a:moveTo>
                <a:lnTo>
                  <a:pt x="260" y="113"/>
                </a:lnTo>
                <a:lnTo>
                  <a:pt x="520" y="56"/>
                </a:lnTo>
                <a:lnTo>
                  <a:pt x="260" y="0"/>
                </a:lnTo>
                <a:lnTo>
                  <a:pt x="0" y="56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050">
              <a:solidFill>
                <a:srgbClr val="011E41"/>
              </a:solidFill>
              <a:latin typeface="Arial"/>
            </a:endParaRPr>
          </a:p>
        </p:txBody>
      </p:sp>
      <p:sp>
        <p:nvSpPr>
          <p:cNvPr id="64" name="Rectangle 1">
            <a:extLst>
              <a:ext uri="{FF2B5EF4-FFF2-40B4-BE49-F238E27FC236}">
                <a16:creationId xmlns:a16="http://schemas.microsoft.com/office/drawing/2014/main" id="{B17A6C74-D494-44EC-899F-E60B6C16B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0705" y="6198966"/>
            <a:ext cx="3090590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latin typeface="Muli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dirty="0">
                <a:latin typeface="Mulish" pitchFamily="2" charset="0"/>
              </a:rPr>
              <a:t>JAMA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Mulish" pitchFamily="2" charset="0"/>
              </a:rPr>
              <a:t> 2025 Nov 7:e2520835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Mulish" pitchFamily="2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Mulish" pitchFamily="2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970E833C-AD32-4076-A2BD-018469C39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63788"/>
            <a:ext cx="3112444" cy="53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0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0F22E39-0D62-4F01-A9A9-F74B337E1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589959"/>
            <a:ext cx="11563859" cy="527887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Mulish" pitchFamily="2" charset="0"/>
              </a:rPr>
              <a:t>Beneficial relative effects of SGLT2i on key outcomes unmodified by level of albuminuria</a:t>
            </a:r>
            <a:endParaRPr lang="en-GB" sz="4000" dirty="0">
              <a:solidFill>
                <a:srgbClr val="002060"/>
              </a:solidFill>
              <a:latin typeface="Mulish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3965E1-D0C4-4A48-847E-FF042A77FD8A}"/>
              </a:ext>
            </a:extLst>
          </p:cNvPr>
          <p:cNvGrpSpPr/>
          <p:nvPr/>
        </p:nvGrpSpPr>
        <p:grpSpPr>
          <a:xfrm>
            <a:off x="541760" y="1321305"/>
            <a:ext cx="10811596" cy="4588299"/>
            <a:chOff x="1083519" y="3008498"/>
            <a:chExt cx="21623192" cy="8574499"/>
          </a:xfrm>
        </p:grpSpPr>
        <p:sp>
          <p:nvSpPr>
            <p:cNvPr id="96" name="Rectangle 923">
              <a:extLst>
                <a:ext uri="{FF2B5EF4-FFF2-40B4-BE49-F238E27FC236}">
                  <a16:creationId xmlns:a16="http://schemas.microsoft.com/office/drawing/2014/main" id="{03738E99-246B-4E34-8DEE-3B3C196BA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9151" y="3008498"/>
              <a:ext cx="2333972" cy="517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57200"/>
              <a:r>
                <a:rPr lang="en-US" altLang="en-US" b="1" dirty="0">
                  <a:solidFill>
                    <a:srgbClr val="000000"/>
                  </a:solidFill>
                  <a:latin typeface="Arial"/>
                </a:rPr>
                <a:t>DIABETES</a:t>
              </a:r>
              <a:endParaRPr lang="en-US" altLang="en-US" b="1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97" name="Rectangle 924">
              <a:extLst>
                <a:ext uri="{FF2B5EF4-FFF2-40B4-BE49-F238E27FC236}">
                  <a16:creationId xmlns:a16="http://schemas.microsoft.com/office/drawing/2014/main" id="{3CA72BD1-D77D-40A6-BE38-866931F1E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9115" y="3118051"/>
              <a:ext cx="1821012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457200"/>
              <a:r>
                <a:rPr lang="en-US" altLang="en-US" sz="1300">
                  <a:solidFill>
                    <a:srgbClr val="000000"/>
                  </a:solidFill>
                  <a:latin typeface="Arial"/>
                </a:rPr>
                <a:t>Hazard ratio</a:t>
              </a:r>
              <a:endParaRPr lang="en-US" altLang="en-US" sz="13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98" name="Rectangle 925">
              <a:extLst>
                <a:ext uri="{FF2B5EF4-FFF2-40B4-BE49-F238E27FC236}">
                  <a16:creationId xmlns:a16="http://schemas.microsoft.com/office/drawing/2014/main" id="{CA3C3ED1-E257-4692-ACFD-4AD807922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5475" y="3430847"/>
              <a:ext cx="1317670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457200"/>
              <a:r>
                <a:rPr lang="en-US" altLang="en-US" sz="1300" dirty="0">
                  <a:solidFill>
                    <a:srgbClr val="000000"/>
                  </a:solidFill>
                  <a:latin typeface="Arial"/>
                </a:rPr>
                <a:t>(95% CI)</a:t>
              </a:r>
              <a:endParaRPr lang="en-US" altLang="en-US" sz="1300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99" name="Rectangle 926">
              <a:extLst>
                <a:ext uri="{FF2B5EF4-FFF2-40B4-BE49-F238E27FC236}">
                  <a16:creationId xmlns:a16="http://schemas.microsoft.com/office/drawing/2014/main" id="{E792AD44-F6F0-48C0-A2E0-9537A8998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5853" y="3118051"/>
              <a:ext cx="888064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457200"/>
              <a:r>
                <a:rPr lang="en-US" altLang="en-US" sz="1300" dirty="0" err="1">
                  <a:solidFill>
                    <a:srgbClr val="000000"/>
                  </a:solidFill>
                  <a:latin typeface="Arial"/>
                </a:rPr>
                <a:t>uACR</a:t>
              </a:r>
              <a:endParaRPr lang="en-US" altLang="en-US" sz="1300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00" name="Rectangle 927">
              <a:extLst>
                <a:ext uri="{FF2B5EF4-FFF2-40B4-BE49-F238E27FC236}">
                  <a16:creationId xmlns:a16="http://schemas.microsoft.com/office/drawing/2014/main" id="{96EF88EE-819E-423D-854E-30C9283DC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7805" y="3430847"/>
              <a:ext cx="1096454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457200"/>
              <a:r>
                <a:rPr lang="en-US" altLang="en-US" sz="1300">
                  <a:solidFill>
                    <a:srgbClr val="000000"/>
                  </a:solidFill>
                  <a:latin typeface="Arial"/>
                </a:rPr>
                <a:t>het test</a:t>
              </a:r>
              <a:endParaRPr lang="en-US" altLang="en-US" sz="13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03" name="Line 930">
              <a:extLst>
                <a:ext uri="{FF2B5EF4-FFF2-40B4-BE49-F238E27FC236}">
                  <a16:creationId xmlns:a16="http://schemas.microsoft.com/office/drawing/2014/main" id="{ED3BAF96-79E7-4D51-B0FC-C731901FED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3519" y="3831867"/>
              <a:ext cx="21420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06" name="Rectangle 933">
              <a:extLst>
                <a:ext uri="{FF2B5EF4-FFF2-40B4-BE49-F238E27FC236}">
                  <a16:creationId xmlns:a16="http://schemas.microsoft.com/office/drawing/2014/main" id="{969645F7-21AB-4463-864C-A700E5010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621" y="3920090"/>
              <a:ext cx="9685344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 sz="1300" b="1" dirty="0">
                  <a:solidFill>
                    <a:srgbClr val="000000"/>
                  </a:solidFill>
                  <a:latin typeface="Arial"/>
                </a:rPr>
                <a:t>Kidney disease progression </a:t>
              </a:r>
              <a:r>
                <a:rPr lang="en-US" altLang="en-US" sz="1300" dirty="0">
                  <a:solidFill>
                    <a:srgbClr val="000000"/>
                  </a:solidFill>
                  <a:latin typeface="Arial"/>
                </a:rPr>
                <a:t>(Diabetes status het test p=0.15)</a:t>
              </a:r>
              <a:endParaRPr lang="en-US" altLang="en-US" sz="1300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07" name="Rectangle 934">
              <a:extLst>
                <a:ext uri="{FF2B5EF4-FFF2-40B4-BE49-F238E27FC236}">
                  <a16:creationId xmlns:a16="http://schemas.microsoft.com/office/drawing/2014/main" id="{5B81582F-2E83-41F3-A709-12F17F0AE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621" y="4369234"/>
              <a:ext cx="1590178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 sz="1300" dirty="0">
                  <a:solidFill>
                    <a:srgbClr val="000000"/>
                  </a:solidFill>
                  <a:latin typeface="Arial"/>
                </a:rPr>
                <a:t>&lt;200 mg/g</a:t>
              </a:r>
              <a:endParaRPr lang="en-US" altLang="en-US" sz="1300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12" name="Rectangle 939">
              <a:extLst>
                <a:ext uri="{FF2B5EF4-FFF2-40B4-BE49-F238E27FC236}">
                  <a16:creationId xmlns:a16="http://schemas.microsoft.com/office/drawing/2014/main" id="{53535A93-43B0-49F3-BDFB-8BE43333F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7497" y="4351187"/>
              <a:ext cx="128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457200"/>
              <a:endParaRPr lang="en-US" altLang="en-US" sz="1300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16" name="Rectangle 943">
              <a:extLst>
                <a:ext uri="{FF2B5EF4-FFF2-40B4-BE49-F238E27FC236}">
                  <a16:creationId xmlns:a16="http://schemas.microsoft.com/office/drawing/2014/main" id="{81B5EBD1-CFF7-43CB-93B1-B6C84A8EE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229" y="4770252"/>
              <a:ext cx="1577354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 sz="1300" dirty="0">
                  <a:solidFill>
                    <a:srgbClr val="000000"/>
                  </a:solidFill>
                  <a:latin typeface="Arial"/>
                </a:rPr>
                <a:t>≥200 mg/g</a:t>
              </a:r>
              <a:endParaRPr lang="en-US" altLang="en-US" sz="1300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21" name="Rectangle 948">
              <a:extLst>
                <a:ext uri="{FF2B5EF4-FFF2-40B4-BE49-F238E27FC236}">
                  <a16:creationId xmlns:a16="http://schemas.microsoft.com/office/drawing/2014/main" id="{B91D0AF5-41B0-418B-8515-5DD75C2CC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7497" y="4762233"/>
              <a:ext cx="128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457200"/>
              <a:endParaRPr lang="en-US" altLang="en-US" sz="1300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24" name="Rectangle 951">
              <a:extLst>
                <a:ext uri="{FF2B5EF4-FFF2-40B4-BE49-F238E27FC236}">
                  <a16:creationId xmlns:a16="http://schemas.microsoft.com/office/drawing/2014/main" id="{EB6A78E4-6F56-4AFE-A748-52F67856E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621" y="5193330"/>
              <a:ext cx="1131722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 sz="1300" b="1" dirty="0">
                  <a:solidFill>
                    <a:srgbClr val="000000"/>
                  </a:solidFill>
                  <a:latin typeface="Arial"/>
                </a:rPr>
                <a:t>Overall</a:t>
              </a:r>
              <a:endParaRPr lang="en-US" altLang="en-US" sz="1300" b="1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29" name="Rectangle 956">
              <a:extLst>
                <a:ext uri="{FF2B5EF4-FFF2-40B4-BE49-F238E27FC236}">
                  <a16:creationId xmlns:a16="http://schemas.microsoft.com/office/drawing/2014/main" id="{BAB34577-6BE5-4FC8-83CA-6CFD1434B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1825" y="5173278"/>
              <a:ext cx="2455800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457200"/>
              <a:r>
                <a:rPr lang="en-US" altLang="en-US" sz="1300" b="1" dirty="0">
                  <a:solidFill>
                    <a:srgbClr val="000000"/>
                  </a:solidFill>
                  <a:latin typeface="Arial"/>
                </a:rPr>
                <a:t>0.65 (0.60, 0.70)</a:t>
              </a:r>
              <a:endParaRPr lang="en-US" altLang="en-US" sz="1300" b="1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32" name="Rectangle 959">
              <a:extLst>
                <a:ext uri="{FF2B5EF4-FFF2-40B4-BE49-F238E27FC236}">
                  <a16:creationId xmlns:a16="http://schemas.microsoft.com/office/drawing/2014/main" id="{7963A886-00AD-43EB-85D6-6402E81A0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6069" y="4353194"/>
              <a:ext cx="650820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457200"/>
              <a:r>
                <a:rPr lang="en-US" altLang="en-US" sz="1300">
                  <a:solidFill>
                    <a:srgbClr val="000000"/>
                  </a:solidFill>
                  <a:latin typeface="Arial"/>
                </a:rPr>
                <a:t>0.95</a:t>
              </a:r>
              <a:endParaRPr lang="en-US" altLang="en-US" sz="13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33" name="Rectangle 960">
              <a:extLst>
                <a:ext uri="{FF2B5EF4-FFF2-40B4-BE49-F238E27FC236}">
                  <a16:creationId xmlns:a16="http://schemas.microsoft.com/office/drawing/2014/main" id="{FF463C15-8768-40E8-9E10-58DBD4E77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621" y="5564272"/>
              <a:ext cx="8309968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 sz="1300" b="1" dirty="0">
                  <a:solidFill>
                    <a:srgbClr val="000000"/>
                  </a:solidFill>
                  <a:latin typeface="Arial"/>
                </a:rPr>
                <a:t>Acute kidney injury </a:t>
              </a:r>
              <a:r>
                <a:rPr lang="en-US" altLang="en-US" sz="1300" dirty="0">
                  <a:solidFill>
                    <a:srgbClr val="000000"/>
                  </a:solidFill>
                  <a:latin typeface="Arial"/>
                </a:rPr>
                <a:t>(Diabetes status het test p=0.61)</a:t>
              </a:r>
              <a:endParaRPr lang="en-US" altLang="en-US" sz="1300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34" name="Rectangle 961">
              <a:extLst>
                <a:ext uri="{FF2B5EF4-FFF2-40B4-BE49-F238E27FC236}">
                  <a16:creationId xmlns:a16="http://schemas.microsoft.com/office/drawing/2014/main" id="{250A04A1-A4B0-4AEB-98D7-F18BF05F7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621" y="6013416"/>
              <a:ext cx="1590178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 sz="1300">
                  <a:solidFill>
                    <a:srgbClr val="000000"/>
                  </a:solidFill>
                  <a:latin typeface="Arial"/>
                </a:rPr>
                <a:t>&lt;200 mg/g</a:t>
              </a:r>
              <a:endParaRPr lang="en-US" altLang="en-US" sz="13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39" name="Rectangle 966">
              <a:extLst>
                <a:ext uri="{FF2B5EF4-FFF2-40B4-BE49-F238E27FC236}">
                  <a16:creationId xmlns:a16="http://schemas.microsoft.com/office/drawing/2014/main" id="{013BC012-16E2-43D5-84A5-297EE44CF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7497" y="5995369"/>
              <a:ext cx="128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457200"/>
              <a:endParaRPr lang="en-US" altLang="en-US" sz="1300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43" name="Rectangle 970">
              <a:extLst>
                <a:ext uri="{FF2B5EF4-FFF2-40B4-BE49-F238E27FC236}">
                  <a16:creationId xmlns:a16="http://schemas.microsoft.com/office/drawing/2014/main" id="{9635C0CD-6D60-4B4B-94E4-430AB1518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505" y="6427061"/>
              <a:ext cx="1577354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 sz="1300" dirty="0">
                  <a:solidFill>
                    <a:srgbClr val="000000"/>
                  </a:solidFill>
                  <a:latin typeface="Arial"/>
                </a:rPr>
                <a:t>≥200 mg/g</a:t>
              </a:r>
              <a:endParaRPr lang="en-US" altLang="en-US" sz="1300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48" name="Rectangle 975">
              <a:extLst>
                <a:ext uri="{FF2B5EF4-FFF2-40B4-BE49-F238E27FC236}">
                  <a16:creationId xmlns:a16="http://schemas.microsoft.com/office/drawing/2014/main" id="{D2BBCAA9-F3D7-4F01-845E-72DAEE742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7497" y="6406415"/>
              <a:ext cx="128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457200"/>
              <a:endParaRPr lang="en-US" altLang="en-US" sz="1300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51" name="Rectangle 978">
              <a:extLst>
                <a:ext uri="{FF2B5EF4-FFF2-40B4-BE49-F238E27FC236}">
                  <a16:creationId xmlns:a16="http://schemas.microsoft.com/office/drawing/2014/main" id="{6181C5BD-33CF-4611-BCAD-DF005998B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621" y="6835506"/>
              <a:ext cx="1131722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 sz="1300" b="1" dirty="0">
                  <a:solidFill>
                    <a:srgbClr val="000000"/>
                  </a:solidFill>
                  <a:latin typeface="Arial"/>
                </a:rPr>
                <a:t>Overall</a:t>
              </a:r>
              <a:endParaRPr lang="en-US" altLang="en-US" sz="1300" b="1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56" name="Rectangle 983">
              <a:extLst>
                <a:ext uri="{FF2B5EF4-FFF2-40B4-BE49-F238E27FC236}">
                  <a16:creationId xmlns:a16="http://schemas.microsoft.com/office/drawing/2014/main" id="{58B3599C-C944-413A-B176-B8CDEEA13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1825" y="6817458"/>
              <a:ext cx="2455800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457200"/>
              <a:r>
                <a:rPr lang="en-US" altLang="en-US" sz="1300" b="1" dirty="0">
                  <a:solidFill>
                    <a:srgbClr val="000000"/>
                  </a:solidFill>
                  <a:latin typeface="Arial"/>
                </a:rPr>
                <a:t>0.77 (0.69, 0.87)</a:t>
              </a:r>
              <a:endParaRPr lang="en-US" altLang="en-US" sz="1300" b="1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59" name="Rectangle 986">
              <a:extLst>
                <a:ext uri="{FF2B5EF4-FFF2-40B4-BE49-F238E27FC236}">
                  <a16:creationId xmlns:a16="http://schemas.microsoft.com/office/drawing/2014/main" id="{1C5584E5-6AD1-43A1-8200-E403E3910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6069" y="5997374"/>
              <a:ext cx="650820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457200"/>
              <a:r>
                <a:rPr lang="en-US" altLang="en-US" sz="1300">
                  <a:solidFill>
                    <a:srgbClr val="000000"/>
                  </a:solidFill>
                  <a:latin typeface="Arial"/>
                </a:rPr>
                <a:t>0.39</a:t>
              </a:r>
              <a:endParaRPr lang="en-US" altLang="en-US" sz="13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60" name="Rectangle 987">
              <a:extLst>
                <a:ext uri="{FF2B5EF4-FFF2-40B4-BE49-F238E27FC236}">
                  <a16:creationId xmlns:a16="http://schemas.microsoft.com/office/drawing/2014/main" id="{B6BAAE86-1D67-4443-94F1-F8CA8AF5A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621" y="7208455"/>
              <a:ext cx="8293938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 sz="1300" b="1" dirty="0">
                  <a:solidFill>
                    <a:srgbClr val="000000"/>
                  </a:solidFill>
                  <a:latin typeface="Arial"/>
                </a:rPr>
                <a:t>Any hospitalization </a:t>
              </a:r>
              <a:r>
                <a:rPr lang="en-US" altLang="en-US" sz="1300" dirty="0">
                  <a:solidFill>
                    <a:srgbClr val="000000"/>
                  </a:solidFill>
                  <a:latin typeface="Arial"/>
                </a:rPr>
                <a:t>(Diabetes status het test p=0.75)</a:t>
              </a:r>
              <a:endParaRPr lang="en-US" altLang="en-US" sz="1300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61" name="Rectangle 988">
              <a:extLst>
                <a:ext uri="{FF2B5EF4-FFF2-40B4-BE49-F238E27FC236}">
                  <a16:creationId xmlns:a16="http://schemas.microsoft.com/office/drawing/2014/main" id="{4D37E621-C5E6-4652-95E6-1986292FA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621" y="7659601"/>
              <a:ext cx="1590178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 sz="1300">
                  <a:solidFill>
                    <a:srgbClr val="000000"/>
                  </a:solidFill>
                  <a:latin typeface="Arial"/>
                </a:rPr>
                <a:t>&lt;200 mg/g</a:t>
              </a:r>
              <a:endParaRPr lang="en-US" altLang="en-US" sz="13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66" name="Rectangle 993">
              <a:extLst>
                <a:ext uri="{FF2B5EF4-FFF2-40B4-BE49-F238E27FC236}">
                  <a16:creationId xmlns:a16="http://schemas.microsoft.com/office/drawing/2014/main" id="{03FD0B90-03BB-4CBB-A153-E6C072F0E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7497" y="7639549"/>
              <a:ext cx="128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457200"/>
              <a:endParaRPr lang="en-US" altLang="en-US" sz="1300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70" name="Rectangle 997">
              <a:extLst>
                <a:ext uri="{FF2B5EF4-FFF2-40B4-BE49-F238E27FC236}">
                  <a16:creationId xmlns:a16="http://schemas.microsoft.com/office/drawing/2014/main" id="{3C11FF88-A1C7-4FF7-9E9A-2F5A17BB7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993" y="8017918"/>
              <a:ext cx="1577354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 sz="1300" dirty="0">
                  <a:solidFill>
                    <a:srgbClr val="000000"/>
                  </a:solidFill>
                  <a:latin typeface="Arial"/>
                </a:rPr>
                <a:t>≥200 mg/g</a:t>
              </a:r>
              <a:endParaRPr lang="en-US" altLang="en-US" sz="1300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75" name="Rectangle 1002">
              <a:extLst>
                <a:ext uri="{FF2B5EF4-FFF2-40B4-BE49-F238E27FC236}">
                  <a16:creationId xmlns:a16="http://schemas.microsoft.com/office/drawing/2014/main" id="{E31DCAB7-7F00-4364-9373-8884FCC0E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7497" y="8050595"/>
              <a:ext cx="128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457200"/>
              <a:endParaRPr lang="en-US" altLang="en-US" sz="1300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78" name="Rectangle 1005">
              <a:extLst>
                <a:ext uri="{FF2B5EF4-FFF2-40B4-BE49-F238E27FC236}">
                  <a16:creationId xmlns:a16="http://schemas.microsoft.com/office/drawing/2014/main" id="{37A5AF63-F19E-48D3-8810-DDD1EBA00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621" y="8479687"/>
              <a:ext cx="1131722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 sz="1300" b="1" dirty="0">
                  <a:solidFill>
                    <a:srgbClr val="000000"/>
                  </a:solidFill>
                  <a:latin typeface="Arial"/>
                </a:rPr>
                <a:t>Overall</a:t>
              </a:r>
              <a:endParaRPr lang="en-US" altLang="en-US" sz="1300" b="1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83" name="Rectangle 1010">
              <a:extLst>
                <a:ext uri="{FF2B5EF4-FFF2-40B4-BE49-F238E27FC236}">
                  <a16:creationId xmlns:a16="http://schemas.microsoft.com/office/drawing/2014/main" id="{E22D8DA9-F0E9-455A-920A-A7F085975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1825" y="8463647"/>
              <a:ext cx="2455800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457200"/>
              <a:r>
                <a:rPr lang="en-US" altLang="en-US" sz="1300" b="1" dirty="0">
                  <a:solidFill>
                    <a:srgbClr val="000000"/>
                  </a:solidFill>
                  <a:latin typeface="Arial"/>
                </a:rPr>
                <a:t>0.90 (0.87, 0.92)</a:t>
              </a:r>
              <a:endParaRPr lang="en-US" altLang="en-US" sz="1300" b="1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86" name="Rectangle 1013">
              <a:extLst>
                <a:ext uri="{FF2B5EF4-FFF2-40B4-BE49-F238E27FC236}">
                  <a16:creationId xmlns:a16="http://schemas.microsoft.com/office/drawing/2014/main" id="{6F9D5229-183A-4D1F-9247-5623BE0E6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6069" y="7643560"/>
              <a:ext cx="650820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457200"/>
              <a:r>
                <a:rPr lang="en-US" altLang="en-US" sz="1300">
                  <a:solidFill>
                    <a:srgbClr val="000000"/>
                  </a:solidFill>
                  <a:latin typeface="Arial"/>
                </a:rPr>
                <a:t>0.19</a:t>
              </a:r>
              <a:endParaRPr lang="en-US" altLang="en-US" sz="13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87" name="Rectangle 1014">
              <a:extLst>
                <a:ext uri="{FF2B5EF4-FFF2-40B4-BE49-F238E27FC236}">
                  <a16:creationId xmlns:a16="http://schemas.microsoft.com/office/drawing/2014/main" id="{1C72D00B-9A44-4013-A51E-642B1B159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621" y="8852636"/>
              <a:ext cx="6553076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 sz="1300" b="1" dirty="0">
                  <a:solidFill>
                    <a:srgbClr val="000000"/>
                  </a:solidFill>
                  <a:latin typeface="Arial"/>
                </a:rPr>
                <a:t>Any death </a:t>
              </a:r>
              <a:r>
                <a:rPr lang="en-US" altLang="en-US" sz="1300" dirty="0">
                  <a:solidFill>
                    <a:srgbClr val="000000"/>
                  </a:solidFill>
                  <a:latin typeface="Arial"/>
                </a:rPr>
                <a:t>(Diabetes status het test p=0.49)</a:t>
              </a:r>
              <a:endParaRPr lang="en-US" altLang="en-US" sz="1300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88" name="Rectangle 1015">
              <a:extLst>
                <a:ext uri="{FF2B5EF4-FFF2-40B4-BE49-F238E27FC236}">
                  <a16:creationId xmlns:a16="http://schemas.microsoft.com/office/drawing/2014/main" id="{F3D0DDBA-6775-461A-B919-F86159E36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621" y="9303783"/>
              <a:ext cx="1590178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 sz="1300">
                  <a:solidFill>
                    <a:srgbClr val="000000"/>
                  </a:solidFill>
                  <a:latin typeface="Arial"/>
                </a:rPr>
                <a:t>&lt;200 mg/g</a:t>
              </a:r>
              <a:endParaRPr lang="en-US" altLang="en-US" sz="13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93" name="Rectangle 1020">
              <a:extLst>
                <a:ext uri="{FF2B5EF4-FFF2-40B4-BE49-F238E27FC236}">
                  <a16:creationId xmlns:a16="http://schemas.microsoft.com/office/drawing/2014/main" id="{79B80109-1F15-42DC-B847-38AD2094E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7497" y="9283731"/>
              <a:ext cx="128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457200"/>
              <a:endParaRPr lang="en-US" altLang="en-US" sz="1300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97" name="Rectangle 1024">
              <a:extLst>
                <a:ext uri="{FF2B5EF4-FFF2-40B4-BE49-F238E27FC236}">
                  <a16:creationId xmlns:a16="http://schemas.microsoft.com/office/drawing/2014/main" id="{2B7ADC31-1A77-41D9-818B-FFD936E48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407" y="9723442"/>
              <a:ext cx="1577354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 sz="1300" dirty="0">
                  <a:solidFill>
                    <a:srgbClr val="000000"/>
                  </a:solidFill>
                  <a:latin typeface="Arial"/>
                </a:rPr>
                <a:t>≥200 mg/g</a:t>
              </a:r>
              <a:endParaRPr lang="en-US" altLang="en-US" sz="1300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02" name="Rectangle 1029">
              <a:extLst>
                <a:ext uri="{FF2B5EF4-FFF2-40B4-BE49-F238E27FC236}">
                  <a16:creationId xmlns:a16="http://schemas.microsoft.com/office/drawing/2014/main" id="{B822C700-4163-4A56-A5C7-5DDAE1925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7497" y="9696781"/>
              <a:ext cx="128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457200"/>
              <a:endParaRPr lang="en-US" altLang="en-US" sz="1300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05" name="Rectangle 1032">
              <a:extLst>
                <a:ext uri="{FF2B5EF4-FFF2-40B4-BE49-F238E27FC236}">
                  <a16:creationId xmlns:a16="http://schemas.microsoft.com/office/drawing/2014/main" id="{AB1D5D4A-3B27-42FF-A744-A4444FA7C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621" y="10123869"/>
              <a:ext cx="1131722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 sz="1300" b="1" dirty="0">
                  <a:solidFill>
                    <a:srgbClr val="000000"/>
                  </a:solidFill>
                  <a:latin typeface="Arial"/>
                </a:rPr>
                <a:t>Overall</a:t>
              </a:r>
              <a:endParaRPr lang="en-US" altLang="en-US" sz="1300" b="1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10" name="Rectangle 1037">
              <a:extLst>
                <a:ext uri="{FF2B5EF4-FFF2-40B4-BE49-F238E27FC236}">
                  <a16:creationId xmlns:a16="http://schemas.microsoft.com/office/drawing/2014/main" id="{74DAA229-6C91-49FF-97F0-E03F9B9F6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1825" y="10105823"/>
              <a:ext cx="2455800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457200"/>
              <a:r>
                <a:rPr lang="en-US" altLang="en-US" sz="1300" b="1" dirty="0">
                  <a:solidFill>
                    <a:srgbClr val="000000"/>
                  </a:solidFill>
                  <a:latin typeface="Arial"/>
                </a:rPr>
                <a:t>0.86 (0.80, 0.91)</a:t>
              </a:r>
              <a:endParaRPr lang="en-US" altLang="en-US" sz="1300" b="1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76" name="Rectangle 903">
              <a:extLst>
                <a:ext uri="{FF2B5EF4-FFF2-40B4-BE49-F238E27FC236}">
                  <a16:creationId xmlns:a16="http://schemas.microsoft.com/office/drawing/2014/main" id="{405FE862-CE8A-4531-B8EC-E21F7F4FE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2443" y="10869767"/>
              <a:ext cx="496932" cy="402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 sz="1400">
                  <a:solidFill>
                    <a:srgbClr val="000000"/>
                  </a:solidFill>
                  <a:latin typeface="Arial"/>
                </a:rPr>
                <a:t>0.5</a:t>
              </a:r>
              <a:endParaRPr lang="en-US" altLang="en-US" sz="14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77" name="Rectangle 904">
              <a:extLst>
                <a:ext uri="{FF2B5EF4-FFF2-40B4-BE49-F238E27FC236}">
                  <a16:creationId xmlns:a16="http://schemas.microsoft.com/office/drawing/2014/main" id="{670207AF-840E-4306-AF1E-57F4EF369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1645" y="10869767"/>
              <a:ext cx="695704" cy="402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 sz="1400">
                  <a:solidFill>
                    <a:srgbClr val="000000"/>
                  </a:solidFill>
                  <a:latin typeface="Arial"/>
                </a:rPr>
                <a:t>0.75</a:t>
              </a:r>
              <a:endParaRPr lang="en-US" altLang="en-US" sz="14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78" name="Rectangle 905">
              <a:extLst>
                <a:ext uri="{FF2B5EF4-FFF2-40B4-BE49-F238E27FC236}">
                  <a16:creationId xmlns:a16="http://schemas.microsoft.com/office/drawing/2014/main" id="{B13E2C1C-8504-44C5-A262-141FBB3AF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0013" y="10869766"/>
              <a:ext cx="198772" cy="402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 sz="1400" dirty="0">
                  <a:solidFill>
                    <a:srgbClr val="000000"/>
                  </a:solidFill>
                  <a:latin typeface="Arial"/>
                </a:rPr>
                <a:t>1</a:t>
              </a:r>
              <a:endParaRPr lang="en-US" altLang="en-US" sz="1400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79" name="Rectangle 906">
              <a:extLst>
                <a:ext uri="{FF2B5EF4-FFF2-40B4-BE49-F238E27FC236}">
                  <a16:creationId xmlns:a16="http://schemas.microsoft.com/office/drawing/2014/main" id="{6FE21B1A-11CC-4D78-ABC8-B6069BE5D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2513" y="10869766"/>
              <a:ext cx="496932" cy="402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 sz="1400">
                  <a:solidFill>
                    <a:srgbClr val="000000"/>
                  </a:solidFill>
                  <a:latin typeface="Arial"/>
                </a:rPr>
                <a:t>1.5</a:t>
              </a:r>
              <a:endParaRPr lang="en-US" altLang="en-US" sz="14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80" name="Line 907">
              <a:extLst>
                <a:ext uri="{FF2B5EF4-FFF2-40B4-BE49-F238E27FC236}">
                  <a16:creationId xmlns:a16="http://schemas.microsoft.com/office/drawing/2014/main" id="{E75DEC1F-1FE6-43B7-92AF-755E529A5E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75208" y="10655220"/>
              <a:ext cx="0" cy="401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r"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82" name="Line 909">
              <a:extLst>
                <a:ext uri="{FF2B5EF4-FFF2-40B4-BE49-F238E27FC236}">
                  <a16:creationId xmlns:a16="http://schemas.microsoft.com/office/drawing/2014/main" id="{99B72F52-D504-4B5F-8C46-3BD0522321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72463" y="10655220"/>
              <a:ext cx="0" cy="401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83" name="Line 910">
              <a:extLst>
                <a:ext uri="{FF2B5EF4-FFF2-40B4-BE49-F238E27FC236}">
                  <a16:creationId xmlns:a16="http://schemas.microsoft.com/office/drawing/2014/main" id="{05FC299A-803C-4D1F-9A89-B28BF748AE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15277" y="10655220"/>
              <a:ext cx="0" cy="401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r" defTabSz="228600"/>
              <a:endParaRPr lang="en-GB" sz="10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84" name="Line 911">
              <a:extLst>
                <a:ext uri="{FF2B5EF4-FFF2-40B4-BE49-F238E27FC236}">
                  <a16:creationId xmlns:a16="http://schemas.microsoft.com/office/drawing/2014/main" id="{1DE5F9AF-BE62-4FC5-B1FE-09112BC390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75208" y="10655220"/>
              <a:ext cx="0" cy="8221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r"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86" name="Line 913">
              <a:extLst>
                <a:ext uri="{FF2B5EF4-FFF2-40B4-BE49-F238E27FC236}">
                  <a16:creationId xmlns:a16="http://schemas.microsoft.com/office/drawing/2014/main" id="{758A372C-C2B5-4410-965F-41EEBAD843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72463" y="10655220"/>
              <a:ext cx="0" cy="8221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87" name="Line 914">
              <a:extLst>
                <a:ext uri="{FF2B5EF4-FFF2-40B4-BE49-F238E27FC236}">
                  <a16:creationId xmlns:a16="http://schemas.microsoft.com/office/drawing/2014/main" id="{96CC27FE-C934-4CC5-9036-94A99F1B8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15277" y="10655220"/>
              <a:ext cx="0" cy="8221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r" defTabSz="228600"/>
              <a:endParaRPr lang="en-GB" sz="10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01" name="Rectangle 928">
              <a:extLst>
                <a:ext uri="{FF2B5EF4-FFF2-40B4-BE49-F238E27FC236}">
                  <a16:creationId xmlns:a16="http://schemas.microsoft.com/office/drawing/2014/main" id="{84FE2682-6C0B-4FCB-A8A6-BD40DFB76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0361" y="11179958"/>
              <a:ext cx="2201502" cy="402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 sz="1400" dirty="0">
                  <a:solidFill>
                    <a:srgbClr val="000000"/>
                  </a:solidFill>
                  <a:latin typeface="Arial"/>
                </a:rPr>
                <a:t>SGLT2i better</a:t>
              </a:r>
              <a:endParaRPr lang="en-US" altLang="en-US" sz="1400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02" name="Rectangle 929">
              <a:extLst>
                <a:ext uri="{FF2B5EF4-FFF2-40B4-BE49-F238E27FC236}">
                  <a16:creationId xmlns:a16="http://schemas.microsoft.com/office/drawing/2014/main" id="{3F901475-EA49-464B-904B-57C0A59B3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39997" y="11176546"/>
              <a:ext cx="2308324" cy="402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 sz="1400" dirty="0">
                  <a:solidFill>
                    <a:srgbClr val="000000"/>
                  </a:solidFill>
                  <a:latin typeface="Arial"/>
                </a:rPr>
                <a:t>Placebo better</a:t>
              </a:r>
              <a:endParaRPr lang="en-US" altLang="en-US" sz="1400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04" name="Line 931">
              <a:extLst>
                <a:ext uri="{FF2B5EF4-FFF2-40B4-BE49-F238E27FC236}">
                  <a16:creationId xmlns:a16="http://schemas.microsoft.com/office/drawing/2014/main" id="{6C32B7D5-DF1E-4F58-985C-F7B022CE04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72463" y="3831867"/>
              <a:ext cx="0" cy="682335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05" name="Line 932">
              <a:extLst>
                <a:ext uri="{FF2B5EF4-FFF2-40B4-BE49-F238E27FC236}">
                  <a16:creationId xmlns:a16="http://schemas.microsoft.com/office/drawing/2014/main" id="{8ED0FB96-1D2D-4C8D-A3A0-DF0F9FAFC4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75208" y="10655220"/>
              <a:ext cx="364006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13" name="Rectangle 940">
              <a:extLst>
                <a:ext uri="{FF2B5EF4-FFF2-40B4-BE49-F238E27FC236}">
                  <a16:creationId xmlns:a16="http://schemas.microsoft.com/office/drawing/2014/main" id="{FD3167C9-4EBE-4554-9154-12EBE6B82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4191" y="4399309"/>
              <a:ext cx="223379" cy="176449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14" name="Line 941">
              <a:extLst>
                <a:ext uri="{FF2B5EF4-FFF2-40B4-BE49-F238E27FC236}">
                  <a16:creationId xmlns:a16="http://schemas.microsoft.com/office/drawing/2014/main" id="{20024917-1606-4434-8208-C0D67C9987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78815" y="4489539"/>
              <a:ext cx="93413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22" name="Rectangle 949">
              <a:extLst>
                <a:ext uri="{FF2B5EF4-FFF2-40B4-BE49-F238E27FC236}">
                  <a16:creationId xmlns:a16="http://schemas.microsoft.com/office/drawing/2014/main" id="{CB86D9EC-CFFE-439A-B597-5F86B3E94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5960" y="4788299"/>
              <a:ext cx="281764" cy="222567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23" name="Line 950">
              <a:extLst>
                <a:ext uri="{FF2B5EF4-FFF2-40B4-BE49-F238E27FC236}">
                  <a16:creationId xmlns:a16="http://schemas.microsoft.com/office/drawing/2014/main" id="{849A1F1F-436E-498F-AA7B-918C16190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38733" y="4898580"/>
              <a:ext cx="57621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30" name="Freeform 957">
              <a:extLst>
                <a:ext uri="{FF2B5EF4-FFF2-40B4-BE49-F238E27FC236}">
                  <a16:creationId xmlns:a16="http://schemas.microsoft.com/office/drawing/2014/main" id="{9CF2B45C-4F72-4F25-9BBE-74BD30C86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9656" y="5229421"/>
              <a:ext cx="489912" cy="162414"/>
            </a:xfrm>
            <a:custGeom>
              <a:avLst/>
              <a:gdLst>
                <a:gd name="T0" fmla="*/ 0 w 267"/>
                <a:gd name="T1" fmla="*/ 57 h 113"/>
                <a:gd name="T2" fmla="*/ 134 w 267"/>
                <a:gd name="T3" fmla="*/ 113 h 113"/>
                <a:gd name="T4" fmla="*/ 267 w 267"/>
                <a:gd name="T5" fmla="*/ 57 h 113"/>
                <a:gd name="T6" fmla="*/ 134 w 267"/>
                <a:gd name="T7" fmla="*/ 0 h 113"/>
                <a:gd name="T8" fmla="*/ 0 w 267"/>
                <a:gd name="T9" fmla="*/ 5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13">
                  <a:moveTo>
                    <a:pt x="0" y="57"/>
                  </a:moveTo>
                  <a:lnTo>
                    <a:pt x="134" y="113"/>
                  </a:lnTo>
                  <a:lnTo>
                    <a:pt x="267" y="57"/>
                  </a:lnTo>
                  <a:lnTo>
                    <a:pt x="134" y="0"/>
                  </a:lnTo>
                  <a:lnTo>
                    <a:pt x="0" y="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31" name="Line 958">
              <a:extLst>
                <a:ext uri="{FF2B5EF4-FFF2-40B4-BE49-F238E27FC236}">
                  <a16:creationId xmlns:a16="http://schemas.microsoft.com/office/drawing/2014/main" id="{509C23DD-99B8-4CDB-9AA8-042AB8B0CC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45881" y="4242912"/>
              <a:ext cx="0" cy="98650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40" name="Rectangle 967">
              <a:extLst>
                <a:ext uri="{FF2B5EF4-FFF2-40B4-BE49-F238E27FC236}">
                  <a16:creationId xmlns:a16="http://schemas.microsoft.com/office/drawing/2014/main" id="{B77B2ABE-4A09-4F8E-865F-F85F318F4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2566" y="6053517"/>
              <a:ext cx="200535" cy="158403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41" name="Line 968">
              <a:extLst>
                <a:ext uri="{FF2B5EF4-FFF2-40B4-BE49-F238E27FC236}">
                  <a16:creationId xmlns:a16="http://schemas.microsoft.com/office/drawing/2014/main" id="{44B7E767-92A9-4CD3-8AF7-5251A721D9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47885" y="6131715"/>
              <a:ext cx="114989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49" name="Rectangle 976">
              <a:extLst>
                <a:ext uri="{FF2B5EF4-FFF2-40B4-BE49-F238E27FC236}">
                  <a16:creationId xmlns:a16="http://schemas.microsoft.com/office/drawing/2014/main" id="{08D5ACF7-64C4-4027-B5EF-76CD7A2DC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7788" y="6462557"/>
              <a:ext cx="208148" cy="162414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50" name="Line 977">
              <a:extLst>
                <a:ext uri="{FF2B5EF4-FFF2-40B4-BE49-F238E27FC236}">
                  <a16:creationId xmlns:a16="http://schemas.microsoft.com/office/drawing/2014/main" id="{881E7431-2970-4B79-B3D5-67EEA274AF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31183" y="6542761"/>
              <a:ext cx="108135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57" name="Freeform 984">
              <a:extLst>
                <a:ext uri="{FF2B5EF4-FFF2-40B4-BE49-F238E27FC236}">
                  <a16:creationId xmlns:a16="http://schemas.microsoft.com/office/drawing/2014/main" id="{BAFFB318-5AC0-4F34-BF06-75F48BB4F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1029" y="6871598"/>
              <a:ext cx="781828" cy="164418"/>
            </a:xfrm>
            <a:custGeom>
              <a:avLst/>
              <a:gdLst>
                <a:gd name="T0" fmla="*/ 0 w 426"/>
                <a:gd name="T1" fmla="*/ 57 h 113"/>
                <a:gd name="T2" fmla="*/ 213 w 426"/>
                <a:gd name="T3" fmla="*/ 113 h 113"/>
                <a:gd name="T4" fmla="*/ 426 w 426"/>
                <a:gd name="T5" fmla="*/ 57 h 113"/>
                <a:gd name="T6" fmla="*/ 213 w 426"/>
                <a:gd name="T7" fmla="*/ 0 h 113"/>
                <a:gd name="T8" fmla="*/ 0 w 426"/>
                <a:gd name="T9" fmla="*/ 5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113">
                  <a:moveTo>
                    <a:pt x="0" y="57"/>
                  </a:moveTo>
                  <a:lnTo>
                    <a:pt x="213" y="113"/>
                  </a:lnTo>
                  <a:lnTo>
                    <a:pt x="426" y="57"/>
                  </a:lnTo>
                  <a:lnTo>
                    <a:pt x="213" y="0"/>
                  </a:lnTo>
                  <a:lnTo>
                    <a:pt x="0" y="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58" name="Line 985">
              <a:extLst>
                <a:ext uri="{FF2B5EF4-FFF2-40B4-BE49-F238E27FC236}">
                  <a16:creationId xmlns:a16="http://schemas.microsoft.com/office/drawing/2014/main" id="{67C55173-6F44-4687-87F6-10E1FF1A51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11944" y="5885089"/>
              <a:ext cx="0" cy="98650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67" name="Rectangle 994">
              <a:extLst>
                <a:ext uri="{FF2B5EF4-FFF2-40B4-BE49-F238E27FC236}">
                  <a16:creationId xmlns:a16="http://schemas.microsoft.com/office/drawing/2014/main" id="{BA2F5DA5-086C-431B-8C67-CF37F9906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1629" y="7601454"/>
              <a:ext cx="446759" cy="352898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68" name="Line 995">
              <a:extLst>
                <a:ext uri="{FF2B5EF4-FFF2-40B4-BE49-F238E27FC236}">
                  <a16:creationId xmlns:a16="http://schemas.microsoft.com/office/drawing/2014/main" id="{C222E1FB-E337-4A00-A5C8-0B64DBE564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30781" y="7775897"/>
              <a:ext cx="23099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76" name="Rectangle 1003">
              <a:extLst>
                <a:ext uri="{FF2B5EF4-FFF2-40B4-BE49-F238E27FC236}">
                  <a16:creationId xmlns:a16="http://schemas.microsoft.com/office/drawing/2014/main" id="{076D3F6D-6314-4BD1-A1DF-C9F695378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5169" y="8046586"/>
              <a:ext cx="357915" cy="282720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77" name="Line 1004">
              <a:extLst>
                <a:ext uri="{FF2B5EF4-FFF2-40B4-BE49-F238E27FC236}">
                  <a16:creationId xmlns:a16="http://schemas.microsoft.com/office/drawing/2014/main" id="{1B9469D5-868E-4A7E-99C9-871E61CA74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25169" y="8188947"/>
              <a:ext cx="35791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84" name="Freeform 1011">
              <a:extLst>
                <a:ext uri="{FF2B5EF4-FFF2-40B4-BE49-F238E27FC236}">
                  <a16:creationId xmlns:a16="http://schemas.microsoft.com/office/drawing/2014/main" id="{7BB01F2A-877D-4D1E-A78C-BDFFFC4EF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5550" y="8515779"/>
              <a:ext cx="195458" cy="166424"/>
            </a:xfrm>
            <a:custGeom>
              <a:avLst/>
              <a:gdLst>
                <a:gd name="T0" fmla="*/ 0 w 106"/>
                <a:gd name="T1" fmla="*/ 57 h 114"/>
                <a:gd name="T2" fmla="*/ 53 w 106"/>
                <a:gd name="T3" fmla="*/ 114 h 114"/>
                <a:gd name="T4" fmla="*/ 106 w 106"/>
                <a:gd name="T5" fmla="*/ 57 h 114"/>
                <a:gd name="T6" fmla="*/ 53 w 106"/>
                <a:gd name="T7" fmla="*/ 0 h 114"/>
                <a:gd name="T8" fmla="*/ 0 w 106"/>
                <a:gd name="T9" fmla="*/ 5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4">
                  <a:moveTo>
                    <a:pt x="0" y="57"/>
                  </a:moveTo>
                  <a:lnTo>
                    <a:pt x="53" y="114"/>
                  </a:lnTo>
                  <a:lnTo>
                    <a:pt x="106" y="57"/>
                  </a:lnTo>
                  <a:lnTo>
                    <a:pt x="53" y="0"/>
                  </a:lnTo>
                  <a:lnTo>
                    <a:pt x="0" y="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85" name="Line 1012">
              <a:extLst>
                <a:ext uri="{FF2B5EF4-FFF2-40B4-BE49-F238E27FC236}">
                  <a16:creationId xmlns:a16="http://schemas.microsoft.com/office/drawing/2014/main" id="{8CD0E9C8-0746-4B12-A548-88E4FC1086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14547" y="7529270"/>
              <a:ext cx="0" cy="98650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94" name="Rectangle 1021">
              <a:extLst>
                <a:ext uri="{FF2B5EF4-FFF2-40B4-BE49-F238E27FC236}">
                  <a16:creationId xmlns:a16="http://schemas.microsoft.com/office/drawing/2014/main" id="{D70D6BA9-54D2-4540-880E-52005F5A5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5090" y="9305789"/>
              <a:ext cx="294454" cy="232592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95" name="Line 1022">
              <a:extLst>
                <a:ext uri="{FF2B5EF4-FFF2-40B4-BE49-F238E27FC236}">
                  <a16:creationId xmlns:a16="http://schemas.microsoft.com/office/drawing/2014/main" id="{92196B9A-B0DB-4DD9-9AC5-C63944253F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65784" y="9422084"/>
              <a:ext cx="53306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03" name="Rectangle 1030">
              <a:extLst>
                <a:ext uri="{FF2B5EF4-FFF2-40B4-BE49-F238E27FC236}">
                  <a16:creationId xmlns:a16="http://schemas.microsoft.com/office/drawing/2014/main" id="{A8418711-BCB5-488D-A985-918282A4F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3100" y="9732874"/>
              <a:ext cx="253840" cy="200510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04" name="Line 1031">
              <a:extLst>
                <a:ext uri="{FF2B5EF4-FFF2-40B4-BE49-F238E27FC236}">
                  <a16:creationId xmlns:a16="http://schemas.microsoft.com/office/drawing/2014/main" id="{6AD5322D-6966-4BFB-A156-49D6EEDDB0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94644" y="9833129"/>
              <a:ext cx="71075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11" name="Freeform 1038">
              <a:extLst>
                <a:ext uri="{FF2B5EF4-FFF2-40B4-BE49-F238E27FC236}">
                  <a16:creationId xmlns:a16="http://schemas.microsoft.com/office/drawing/2014/main" id="{8C817CE8-BE20-4342-B76D-3D4497053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1556" y="10161965"/>
              <a:ext cx="423914" cy="164418"/>
            </a:xfrm>
            <a:custGeom>
              <a:avLst/>
              <a:gdLst>
                <a:gd name="T0" fmla="*/ 0 w 231"/>
                <a:gd name="T1" fmla="*/ 56 h 113"/>
                <a:gd name="T2" fmla="*/ 115 w 231"/>
                <a:gd name="T3" fmla="*/ 113 h 113"/>
                <a:gd name="T4" fmla="*/ 231 w 231"/>
                <a:gd name="T5" fmla="*/ 56 h 113"/>
                <a:gd name="T6" fmla="*/ 115 w 231"/>
                <a:gd name="T7" fmla="*/ 0 h 113"/>
                <a:gd name="T8" fmla="*/ 0 w 231"/>
                <a:gd name="T9" fmla="*/ 5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13">
                  <a:moveTo>
                    <a:pt x="0" y="56"/>
                  </a:moveTo>
                  <a:lnTo>
                    <a:pt x="115" y="113"/>
                  </a:lnTo>
                  <a:lnTo>
                    <a:pt x="231" y="56"/>
                  </a:lnTo>
                  <a:lnTo>
                    <a:pt x="115" y="0"/>
                  </a:lnTo>
                  <a:lnTo>
                    <a:pt x="0" y="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12" name="Line 1039">
              <a:extLst>
                <a:ext uri="{FF2B5EF4-FFF2-40B4-BE49-F238E27FC236}">
                  <a16:creationId xmlns:a16="http://schemas.microsoft.com/office/drawing/2014/main" id="{95AE208D-7910-42FF-A474-522AA2286F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4783" y="9175456"/>
              <a:ext cx="0" cy="98650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13" name="Rectangle 1040">
              <a:extLst>
                <a:ext uri="{FF2B5EF4-FFF2-40B4-BE49-F238E27FC236}">
                  <a16:creationId xmlns:a16="http://schemas.microsoft.com/office/drawing/2014/main" id="{C1750A6E-FFB0-40EF-B8AF-1902E9C7B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6069" y="9287742"/>
              <a:ext cx="650820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457200"/>
              <a:r>
                <a:rPr lang="en-US" altLang="en-US" sz="1300">
                  <a:solidFill>
                    <a:srgbClr val="000000"/>
                  </a:solidFill>
                  <a:latin typeface="Arial"/>
                </a:rPr>
                <a:t>0.03</a:t>
              </a:r>
              <a:endParaRPr lang="en-US" altLang="en-US" sz="13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35" name="Rectangle 1062">
              <a:extLst>
                <a:ext uri="{FF2B5EF4-FFF2-40B4-BE49-F238E27FC236}">
                  <a16:creationId xmlns:a16="http://schemas.microsoft.com/office/drawing/2014/main" id="{81E9457C-F98A-4FE3-951D-1762953A9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5585" y="3118051"/>
              <a:ext cx="1821012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457200"/>
              <a:r>
                <a:rPr lang="en-US" altLang="en-US" sz="1300">
                  <a:solidFill>
                    <a:srgbClr val="000000"/>
                  </a:solidFill>
                  <a:latin typeface="Arial"/>
                </a:rPr>
                <a:t>Hazard ratio</a:t>
              </a:r>
              <a:endParaRPr lang="en-US" altLang="en-US" sz="13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36" name="Rectangle 1063">
              <a:extLst>
                <a:ext uri="{FF2B5EF4-FFF2-40B4-BE49-F238E27FC236}">
                  <a16:creationId xmlns:a16="http://schemas.microsoft.com/office/drawing/2014/main" id="{F30CC92D-5FAF-4DFE-BF76-59CCF0128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26287" y="3430847"/>
              <a:ext cx="1317670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457200"/>
              <a:r>
                <a:rPr lang="en-US" altLang="en-US" sz="1300">
                  <a:solidFill>
                    <a:srgbClr val="000000"/>
                  </a:solidFill>
                  <a:latin typeface="Arial"/>
                </a:rPr>
                <a:t>(95% CI)</a:t>
              </a:r>
              <a:endParaRPr lang="en-US" altLang="en-US" sz="13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37" name="Rectangle 1064">
              <a:extLst>
                <a:ext uri="{FF2B5EF4-FFF2-40B4-BE49-F238E27FC236}">
                  <a16:creationId xmlns:a16="http://schemas.microsoft.com/office/drawing/2014/main" id="{4199018D-157E-4B03-84F2-BE0A668A4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1869" y="3118051"/>
              <a:ext cx="888064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457200"/>
              <a:r>
                <a:rPr lang="en-US" altLang="en-US" sz="1300">
                  <a:solidFill>
                    <a:srgbClr val="000000"/>
                  </a:solidFill>
                  <a:latin typeface="Arial"/>
                </a:rPr>
                <a:t>uACR</a:t>
              </a:r>
              <a:endParaRPr lang="en-US" altLang="en-US" sz="13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38" name="Rectangle 1065">
              <a:extLst>
                <a:ext uri="{FF2B5EF4-FFF2-40B4-BE49-F238E27FC236}">
                  <a16:creationId xmlns:a16="http://schemas.microsoft.com/office/drawing/2014/main" id="{3564DDAC-70AA-4647-851B-09584D739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03823" y="3430847"/>
              <a:ext cx="1096454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457200"/>
              <a:r>
                <a:rPr lang="en-US" altLang="en-US" sz="1300">
                  <a:solidFill>
                    <a:srgbClr val="000000"/>
                  </a:solidFill>
                  <a:latin typeface="Arial"/>
                </a:rPr>
                <a:t>het test</a:t>
              </a:r>
              <a:endParaRPr lang="en-US" altLang="en-US" sz="13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39" name="Rectangle 1066">
              <a:extLst>
                <a:ext uri="{FF2B5EF4-FFF2-40B4-BE49-F238E27FC236}">
                  <a16:creationId xmlns:a16="http://schemas.microsoft.com/office/drawing/2014/main" id="{31455522-AC04-4FDD-981D-5C8385FE6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29209" y="3059489"/>
              <a:ext cx="3154710" cy="517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 b="1" dirty="0">
                  <a:solidFill>
                    <a:srgbClr val="000000"/>
                  </a:solidFill>
                  <a:latin typeface="Arial"/>
                </a:rPr>
                <a:t>NO DIABETES</a:t>
              </a:r>
              <a:endParaRPr lang="en-US" altLang="en-US" b="1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46" name="Rectangle 1073">
              <a:extLst>
                <a:ext uri="{FF2B5EF4-FFF2-40B4-BE49-F238E27FC236}">
                  <a16:creationId xmlns:a16="http://schemas.microsoft.com/office/drawing/2014/main" id="{2C77BEF6-3A59-448C-8C77-28097F5CE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5057" y="4351187"/>
              <a:ext cx="128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457200"/>
              <a:endParaRPr lang="en-US" altLang="en-US" sz="1300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53" name="Rectangle 1080">
              <a:extLst>
                <a:ext uri="{FF2B5EF4-FFF2-40B4-BE49-F238E27FC236}">
                  <a16:creationId xmlns:a16="http://schemas.microsoft.com/office/drawing/2014/main" id="{177EE6F8-3537-4EB2-A9D7-9B43F7AB2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5057" y="4762233"/>
              <a:ext cx="128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457200"/>
              <a:endParaRPr lang="en-US" altLang="en-US" sz="1300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60" name="Rectangle 1087">
              <a:extLst>
                <a:ext uri="{FF2B5EF4-FFF2-40B4-BE49-F238E27FC236}">
                  <a16:creationId xmlns:a16="http://schemas.microsoft.com/office/drawing/2014/main" id="{CAB7E63B-B2C6-428F-9CDA-4FDDD739D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89385" y="5173278"/>
              <a:ext cx="2455800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457200"/>
              <a:r>
                <a:rPr lang="en-US" altLang="en-US" sz="1300" b="1" dirty="0">
                  <a:solidFill>
                    <a:srgbClr val="000000"/>
                  </a:solidFill>
                  <a:latin typeface="Arial"/>
                </a:rPr>
                <a:t>0.74 (0.63, 0.85)</a:t>
              </a:r>
              <a:endParaRPr lang="en-US" altLang="en-US" sz="1300" b="1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63" name="Rectangle 1090">
              <a:extLst>
                <a:ext uri="{FF2B5EF4-FFF2-40B4-BE49-F238E27FC236}">
                  <a16:creationId xmlns:a16="http://schemas.microsoft.com/office/drawing/2014/main" id="{4A7F8BC8-B666-448F-8CF5-2FA6E95E3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2085" y="4353194"/>
              <a:ext cx="650820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457200"/>
              <a:r>
                <a:rPr lang="en-US" altLang="en-US" sz="1300">
                  <a:solidFill>
                    <a:srgbClr val="000000"/>
                  </a:solidFill>
                  <a:latin typeface="Arial"/>
                </a:rPr>
                <a:t>0.24</a:t>
              </a:r>
              <a:endParaRPr lang="en-US" altLang="en-US" sz="13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68" name="Rectangle 1095">
              <a:extLst>
                <a:ext uri="{FF2B5EF4-FFF2-40B4-BE49-F238E27FC236}">
                  <a16:creationId xmlns:a16="http://schemas.microsoft.com/office/drawing/2014/main" id="{371E644C-7665-4E32-BE5D-4F420A4F6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5057" y="5995369"/>
              <a:ext cx="128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457200"/>
              <a:endParaRPr lang="en-US" altLang="en-US" sz="1300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8" name="Rectangle 1103">
              <a:extLst>
                <a:ext uri="{FF2B5EF4-FFF2-40B4-BE49-F238E27FC236}">
                  <a16:creationId xmlns:a16="http://schemas.microsoft.com/office/drawing/2014/main" id="{AE386EEB-D5E6-43B0-A8EF-018FFE2BF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5057" y="6406415"/>
              <a:ext cx="128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457200"/>
              <a:endParaRPr lang="en-US" altLang="en-US" sz="1300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6" name="Rectangle 1111">
              <a:extLst>
                <a:ext uri="{FF2B5EF4-FFF2-40B4-BE49-F238E27FC236}">
                  <a16:creationId xmlns:a16="http://schemas.microsoft.com/office/drawing/2014/main" id="{A958AEE3-A4C6-4E75-9D22-1C497E97A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89385" y="6817458"/>
              <a:ext cx="2455800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457200"/>
              <a:r>
                <a:rPr lang="en-US" altLang="en-US" sz="1300" b="1" dirty="0">
                  <a:solidFill>
                    <a:srgbClr val="000000"/>
                  </a:solidFill>
                  <a:latin typeface="Arial"/>
                </a:rPr>
                <a:t>0.72 (0.56, 0.92)</a:t>
              </a:r>
              <a:endParaRPr lang="en-US" altLang="en-US" sz="1300" b="1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9" name="Rectangle 1114">
              <a:extLst>
                <a:ext uri="{FF2B5EF4-FFF2-40B4-BE49-F238E27FC236}">
                  <a16:creationId xmlns:a16="http://schemas.microsoft.com/office/drawing/2014/main" id="{D862ED50-606E-4334-8D79-AB149FDA4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2085" y="5997374"/>
              <a:ext cx="650820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457200"/>
              <a:r>
                <a:rPr lang="en-US" altLang="en-US" sz="1300">
                  <a:solidFill>
                    <a:srgbClr val="000000"/>
                  </a:solidFill>
                  <a:latin typeface="Arial"/>
                </a:rPr>
                <a:t>0.83</a:t>
              </a:r>
              <a:endParaRPr lang="en-US" altLang="en-US" sz="13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4" name="Rectangle 1119">
              <a:extLst>
                <a:ext uri="{FF2B5EF4-FFF2-40B4-BE49-F238E27FC236}">
                  <a16:creationId xmlns:a16="http://schemas.microsoft.com/office/drawing/2014/main" id="{3C3D6FAA-1B7E-40A8-8AB4-957C1F492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5057" y="7639549"/>
              <a:ext cx="128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457200"/>
              <a:endParaRPr lang="en-US" altLang="en-US" sz="1300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31" name="Rectangle 1126">
              <a:extLst>
                <a:ext uri="{FF2B5EF4-FFF2-40B4-BE49-F238E27FC236}">
                  <a16:creationId xmlns:a16="http://schemas.microsoft.com/office/drawing/2014/main" id="{919BE662-6785-43C7-8AA2-F156F06C6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5057" y="8050595"/>
              <a:ext cx="128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457200"/>
              <a:endParaRPr lang="en-US" altLang="en-US" sz="1300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38" name="Rectangle 1133">
              <a:extLst>
                <a:ext uri="{FF2B5EF4-FFF2-40B4-BE49-F238E27FC236}">
                  <a16:creationId xmlns:a16="http://schemas.microsoft.com/office/drawing/2014/main" id="{ACDDDC14-2A85-4506-8D49-00332C279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89385" y="8463647"/>
              <a:ext cx="2455800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457200"/>
              <a:r>
                <a:rPr lang="en-US" altLang="en-US" sz="1300" b="1" dirty="0">
                  <a:solidFill>
                    <a:srgbClr val="000000"/>
                  </a:solidFill>
                  <a:latin typeface="Arial"/>
                </a:rPr>
                <a:t>0.89 (0.83, 0.95)</a:t>
              </a:r>
              <a:endParaRPr lang="en-US" altLang="en-US" sz="1300" b="1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41" name="Rectangle 1136">
              <a:extLst>
                <a:ext uri="{FF2B5EF4-FFF2-40B4-BE49-F238E27FC236}">
                  <a16:creationId xmlns:a16="http://schemas.microsoft.com/office/drawing/2014/main" id="{3556BC96-1A6B-4B1A-9C66-E6AC7B722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2085" y="7643560"/>
              <a:ext cx="650820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457200"/>
              <a:r>
                <a:rPr lang="en-US" altLang="en-US" sz="1300">
                  <a:solidFill>
                    <a:srgbClr val="000000"/>
                  </a:solidFill>
                  <a:latin typeface="Arial"/>
                </a:rPr>
                <a:t>0.72</a:t>
              </a:r>
              <a:endParaRPr lang="en-US" altLang="en-US" sz="13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46" name="Rectangle 1141">
              <a:extLst>
                <a:ext uri="{FF2B5EF4-FFF2-40B4-BE49-F238E27FC236}">
                  <a16:creationId xmlns:a16="http://schemas.microsoft.com/office/drawing/2014/main" id="{9AE7657E-1F40-440E-A63E-A9EE2820E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5057" y="9283731"/>
              <a:ext cx="128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457200"/>
              <a:endParaRPr lang="en-US" altLang="en-US" sz="1300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53" name="Rectangle 1148">
              <a:extLst>
                <a:ext uri="{FF2B5EF4-FFF2-40B4-BE49-F238E27FC236}">
                  <a16:creationId xmlns:a16="http://schemas.microsoft.com/office/drawing/2014/main" id="{9DC27D98-5F5A-41A2-BF07-A74FA896E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5057" y="9696781"/>
              <a:ext cx="128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457200"/>
              <a:endParaRPr lang="en-US" altLang="en-US" sz="1300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60" name="Rectangle 1155">
              <a:extLst>
                <a:ext uri="{FF2B5EF4-FFF2-40B4-BE49-F238E27FC236}">
                  <a16:creationId xmlns:a16="http://schemas.microsoft.com/office/drawing/2014/main" id="{2C3B5EE6-7BD0-427A-ABDC-C8D014744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89385" y="10105823"/>
              <a:ext cx="2455800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457200"/>
              <a:r>
                <a:rPr lang="en-US" altLang="en-US" sz="1300" b="1" dirty="0">
                  <a:solidFill>
                    <a:srgbClr val="000000"/>
                  </a:solidFill>
                  <a:latin typeface="Arial"/>
                </a:rPr>
                <a:t>0.91 (0.78, 1.05)</a:t>
              </a:r>
              <a:endParaRPr lang="en-US" altLang="en-US" sz="1300" b="1" dirty="0">
                <a:solidFill>
                  <a:srgbClr val="011E41"/>
                </a:solidFill>
                <a:latin typeface="Arial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A8010C8-3209-469B-9429-56D4CA1B84D8}"/>
                </a:ext>
              </a:extLst>
            </p:cNvPr>
            <p:cNvGrpSpPr/>
            <p:nvPr/>
          </p:nvGrpSpPr>
          <p:grpSpPr>
            <a:xfrm>
              <a:off x="17060616" y="3831867"/>
              <a:ext cx="5646095" cy="7751130"/>
              <a:chOff x="18393652" y="3831867"/>
              <a:chExt cx="4281876" cy="7751130"/>
            </a:xfrm>
          </p:grpSpPr>
          <p:sp>
            <p:nvSpPr>
              <p:cNvPr id="214" name="Rectangle 1041">
                <a:extLst>
                  <a:ext uri="{FF2B5EF4-FFF2-40B4-BE49-F238E27FC236}">
                    <a16:creationId xmlns:a16="http://schemas.microsoft.com/office/drawing/2014/main" id="{27510302-0886-43E9-B492-42E073080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91815" y="10869767"/>
                <a:ext cx="376862" cy="402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/>
                <a:r>
                  <a:rPr lang="en-US" altLang="en-US" sz="1400">
                    <a:solidFill>
                      <a:srgbClr val="000000"/>
                    </a:solidFill>
                    <a:latin typeface="Arial"/>
                  </a:rPr>
                  <a:t>0.5</a:t>
                </a:r>
                <a:endParaRPr lang="en-US" altLang="en-US" sz="1400">
                  <a:solidFill>
                    <a:srgbClr val="011E41"/>
                  </a:solidFill>
                  <a:latin typeface="Arial"/>
                </a:endParaRPr>
              </a:p>
            </p:txBody>
          </p:sp>
          <p:sp>
            <p:nvSpPr>
              <p:cNvPr id="215" name="Rectangle 1042">
                <a:extLst>
                  <a:ext uri="{FF2B5EF4-FFF2-40B4-BE49-F238E27FC236}">
                    <a16:creationId xmlns:a16="http://schemas.microsoft.com/office/drawing/2014/main" id="{C6E3E78B-A7CA-417A-A5BF-7497327ED5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18530" y="10869766"/>
                <a:ext cx="527607" cy="402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/>
                <a:r>
                  <a:rPr lang="en-US" altLang="en-US" sz="1400">
                    <a:solidFill>
                      <a:srgbClr val="000000"/>
                    </a:solidFill>
                    <a:latin typeface="Arial"/>
                  </a:rPr>
                  <a:t>0.75</a:t>
                </a:r>
                <a:endParaRPr lang="en-US" altLang="en-US" sz="1400">
                  <a:solidFill>
                    <a:srgbClr val="011E41"/>
                  </a:solidFill>
                  <a:latin typeface="Arial"/>
                </a:endParaRPr>
              </a:p>
            </p:txBody>
          </p:sp>
          <p:sp>
            <p:nvSpPr>
              <p:cNvPr id="216" name="Rectangle 1043">
                <a:extLst>
                  <a:ext uri="{FF2B5EF4-FFF2-40B4-BE49-F238E27FC236}">
                    <a16:creationId xmlns:a16="http://schemas.microsoft.com/office/drawing/2014/main" id="{CA2622AE-0CEB-4C93-A23A-F5A976B498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48868" y="10871772"/>
                <a:ext cx="150744" cy="402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/>
                <a:r>
                  <a:rPr lang="en-US" altLang="en-US" sz="1400">
                    <a:solidFill>
                      <a:srgbClr val="000000"/>
                    </a:solidFill>
                    <a:latin typeface="Arial"/>
                  </a:rPr>
                  <a:t>1</a:t>
                </a:r>
                <a:endParaRPr lang="en-US" altLang="en-US" sz="1400">
                  <a:solidFill>
                    <a:srgbClr val="011E41"/>
                  </a:solidFill>
                  <a:latin typeface="Arial"/>
                </a:endParaRPr>
              </a:p>
            </p:txBody>
          </p:sp>
          <p:sp>
            <p:nvSpPr>
              <p:cNvPr id="217" name="Rectangle 1044">
                <a:extLst>
                  <a:ext uri="{FF2B5EF4-FFF2-40B4-BE49-F238E27FC236}">
                    <a16:creationId xmlns:a16="http://schemas.microsoft.com/office/drawing/2014/main" id="{C27E7828-5F1A-4AB1-AA3E-982823BDB8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49636" y="10869766"/>
                <a:ext cx="376862" cy="402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/>
                <a:r>
                  <a:rPr lang="en-US" altLang="en-US" sz="1400">
                    <a:solidFill>
                      <a:srgbClr val="000000"/>
                    </a:solidFill>
                    <a:latin typeface="Arial"/>
                  </a:rPr>
                  <a:t>1.5</a:t>
                </a:r>
                <a:endParaRPr lang="en-US" altLang="en-US" sz="1400">
                  <a:solidFill>
                    <a:srgbClr val="011E41"/>
                  </a:solidFill>
                  <a:latin typeface="Arial"/>
                </a:endParaRPr>
              </a:p>
            </p:txBody>
          </p:sp>
          <p:sp>
            <p:nvSpPr>
              <p:cNvPr id="218" name="Line 1045">
                <a:extLst>
                  <a:ext uri="{FF2B5EF4-FFF2-40B4-BE49-F238E27FC236}">
                    <a16:creationId xmlns:a16="http://schemas.microsoft.com/office/drawing/2014/main" id="{3D85C80A-7B34-4491-868C-C07B7A1EE9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25262" y="10655220"/>
                <a:ext cx="0" cy="4010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228600"/>
                <a:endParaRPr lang="en-GB" sz="900">
                  <a:solidFill>
                    <a:srgbClr val="011E41"/>
                  </a:solidFill>
                  <a:latin typeface="Arial"/>
                </a:endParaRPr>
              </a:p>
            </p:txBody>
          </p:sp>
          <p:sp>
            <p:nvSpPr>
              <p:cNvPr id="219" name="Line 1046">
                <a:extLst>
                  <a:ext uri="{FF2B5EF4-FFF2-40B4-BE49-F238E27FC236}">
                    <a16:creationId xmlns:a16="http://schemas.microsoft.com/office/drawing/2014/main" id="{BC9C9CBF-30D2-4E78-A545-07F9E47478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05727" y="10655220"/>
                <a:ext cx="0" cy="4010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228600"/>
                <a:endParaRPr lang="en-GB" sz="900">
                  <a:solidFill>
                    <a:srgbClr val="011E41"/>
                  </a:solidFill>
                  <a:latin typeface="Arial"/>
                </a:endParaRPr>
              </a:p>
            </p:txBody>
          </p:sp>
          <p:sp>
            <p:nvSpPr>
              <p:cNvPr id="220" name="Line 1047">
                <a:extLst>
                  <a:ext uri="{FF2B5EF4-FFF2-40B4-BE49-F238E27FC236}">
                    <a16:creationId xmlns:a16="http://schemas.microsoft.com/office/drawing/2014/main" id="{4E307ED4-E2F3-463B-B252-12A1EC76D6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02617" y="10655220"/>
                <a:ext cx="0" cy="4010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228600"/>
                <a:endParaRPr lang="en-GB" sz="900">
                  <a:solidFill>
                    <a:srgbClr val="011E41"/>
                  </a:solidFill>
                  <a:latin typeface="Arial"/>
                </a:endParaRPr>
              </a:p>
            </p:txBody>
          </p:sp>
          <p:sp>
            <p:nvSpPr>
              <p:cNvPr id="221" name="Line 1048">
                <a:extLst>
                  <a:ext uri="{FF2B5EF4-FFF2-40B4-BE49-F238E27FC236}">
                    <a16:creationId xmlns:a16="http://schemas.microsoft.com/office/drawing/2014/main" id="{4ED658E9-1EEE-4E42-A8BA-264719CB00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783083" y="10655220"/>
                <a:ext cx="0" cy="4010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228600"/>
                <a:endParaRPr lang="en-GB" sz="1000">
                  <a:solidFill>
                    <a:srgbClr val="011E41"/>
                  </a:solidFill>
                  <a:latin typeface="Arial"/>
                </a:endParaRPr>
              </a:p>
            </p:txBody>
          </p:sp>
          <p:sp>
            <p:nvSpPr>
              <p:cNvPr id="222" name="Line 1049">
                <a:extLst>
                  <a:ext uri="{FF2B5EF4-FFF2-40B4-BE49-F238E27FC236}">
                    <a16:creationId xmlns:a16="http://schemas.microsoft.com/office/drawing/2014/main" id="{4F5B893B-BCE8-46FC-83AA-F7D52E52B1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25262" y="10655220"/>
                <a:ext cx="0" cy="8221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r" defTabSz="228600"/>
                <a:endParaRPr lang="en-GB" sz="900">
                  <a:solidFill>
                    <a:srgbClr val="011E41"/>
                  </a:solidFill>
                  <a:latin typeface="Arial"/>
                </a:endParaRPr>
              </a:p>
            </p:txBody>
          </p:sp>
          <p:sp>
            <p:nvSpPr>
              <p:cNvPr id="223" name="Line 1050">
                <a:extLst>
                  <a:ext uri="{FF2B5EF4-FFF2-40B4-BE49-F238E27FC236}">
                    <a16:creationId xmlns:a16="http://schemas.microsoft.com/office/drawing/2014/main" id="{962AB74D-052A-4A76-BDE0-BA309699F4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05727" y="10655220"/>
                <a:ext cx="0" cy="8221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228600"/>
                <a:endParaRPr lang="en-GB" sz="900">
                  <a:solidFill>
                    <a:srgbClr val="011E41"/>
                  </a:solidFill>
                  <a:latin typeface="Arial"/>
                </a:endParaRPr>
              </a:p>
            </p:txBody>
          </p:sp>
          <p:sp>
            <p:nvSpPr>
              <p:cNvPr id="224" name="Line 1051">
                <a:extLst>
                  <a:ext uri="{FF2B5EF4-FFF2-40B4-BE49-F238E27FC236}">
                    <a16:creationId xmlns:a16="http://schemas.microsoft.com/office/drawing/2014/main" id="{838313AA-3EBA-48B0-84C5-518F39016E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02617" y="10655220"/>
                <a:ext cx="0" cy="8221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228600"/>
                <a:endParaRPr lang="en-GB" sz="900">
                  <a:solidFill>
                    <a:srgbClr val="011E41"/>
                  </a:solidFill>
                  <a:latin typeface="Arial"/>
                </a:endParaRPr>
              </a:p>
            </p:txBody>
          </p:sp>
          <p:sp>
            <p:nvSpPr>
              <p:cNvPr id="225" name="Line 1052">
                <a:extLst>
                  <a:ext uri="{FF2B5EF4-FFF2-40B4-BE49-F238E27FC236}">
                    <a16:creationId xmlns:a16="http://schemas.microsoft.com/office/drawing/2014/main" id="{A5965B4B-05DB-4F5A-80FA-DAB4CF94EC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783083" y="10655220"/>
                <a:ext cx="0" cy="8221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228600"/>
                <a:endParaRPr lang="en-GB" sz="1000">
                  <a:solidFill>
                    <a:srgbClr val="011E41"/>
                  </a:solidFill>
                  <a:latin typeface="Arial"/>
                </a:endParaRPr>
              </a:p>
            </p:txBody>
          </p:sp>
          <p:sp>
            <p:nvSpPr>
              <p:cNvPr id="226" name="Line 1053">
                <a:extLst>
                  <a:ext uri="{FF2B5EF4-FFF2-40B4-BE49-F238E27FC236}">
                    <a16:creationId xmlns:a16="http://schemas.microsoft.com/office/drawing/2014/main" id="{F8A47D18-D1E2-4ABC-AF5A-867B14C3A0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802617" y="3831867"/>
                <a:ext cx="0" cy="682335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228600"/>
                <a:endParaRPr lang="en-GB" sz="900">
                  <a:solidFill>
                    <a:srgbClr val="011E41"/>
                  </a:solidFill>
                  <a:latin typeface="Arial"/>
                </a:endParaRPr>
              </a:p>
            </p:txBody>
          </p:sp>
          <p:sp>
            <p:nvSpPr>
              <p:cNvPr id="227" name="Line 1054">
                <a:extLst>
                  <a:ext uri="{FF2B5EF4-FFF2-40B4-BE49-F238E27FC236}">
                    <a16:creationId xmlns:a16="http://schemas.microsoft.com/office/drawing/2014/main" id="{7FE07996-FBBF-4D11-A2D7-BB100D9313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25262" y="10655220"/>
                <a:ext cx="2657822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228600"/>
                <a:endParaRPr lang="en-GB" sz="900">
                  <a:solidFill>
                    <a:srgbClr val="011E41"/>
                  </a:solidFill>
                  <a:latin typeface="Arial"/>
                </a:endParaRPr>
              </a:p>
            </p:txBody>
          </p:sp>
          <p:sp>
            <p:nvSpPr>
              <p:cNvPr id="240" name="Rectangle 1067">
                <a:extLst>
                  <a:ext uri="{FF2B5EF4-FFF2-40B4-BE49-F238E27FC236}">
                    <a16:creationId xmlns:a16="http://schemas.microsoft.com/office/drawing/2014/main" id="{09C17B41-0389-4BAA-BC03-5C0E4D0C0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93652" y="11180381"/>
                <a:ext cx="1669571" cy="402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/>
                <a:r>
                  <a:rPr lang="en-US" altLang="en-US" sz="1400" dirty="0">
                    <a:solidFill>
                      <a:srgbClr val="000000"/>
                    </a:solidFill>
                    <a:latin typeface="Arial"/>
                  </a:rPr>
                  <a:t>SGLT2i better</a:t>
                </a:r>
                <a:endParaRPr lang="en-US" altLang="en-US" sz="1400" dirty="0">
                  <a:solidFill>
                    <a:srgbClr val="011E41"/>
                  </a:solidFill>
                  <a:latin typeface="Arial"/>
                </a:endParaRPr>
              </a:p>
            </p:txBody>
          </p:sp>
          <p:sp>
            <p:nvSpPr>
              <p:cNvPr id="241" name="Rectangle 1068">
                <a:extLst>
                  <a:ext uri="{FF2B5EF4-FFF2-40B4-BE49-F238E27FC236}">
                    <a16:creationId xmlns:a16="http://schemas.microsoft.com/office/drawing/2014/main" id="{0657199E-B4DE-42AD-AA2F-9030BBE884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24945" y="11176546"/>
                <a:ext cx="1750583" cy="402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457200"/>
                <a:r>
                  <a:rPr lang="en-US" altLang="en-US" sz="1400">
                    <a:solidFill>
                      <a:srgbClr val="000000"/>
                    </a:solidFill>
                    <a:latin typeface="Arial"/>
                  </a:rPr>
                  <a:t>Placebo better</a:t>
                </a:r>
                <a:endParaRPr lang="en-US" altLang="en-US" sz="1400">
                  <a:solidFill>
                    <a:srgbClr val="011E41"/>
                  </a:solidFill>
                  <a:latin typeface="Arial"/>
                </a:endParaRPr>
              </a:p>
            </p:txBody>
          </p:sp>
          <p:sp>
            <p:nvSpPr>
              <p:cNvPr id="247" name="Rectangle 1074">
                <a:extLst>
                  <a:ext uri="{FF2B5EF4-FFF2-40B4-BE49-F238E27FC236}">
                    <a16:creationId xmlns:a16="http://schemas.microsoft.com/office/drawing/2014/main" id="{AA693648-4BF0-46DF-8F29-84A94F629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0465" y="4431391"/>
                <a:ext cx="105646" cy="114291"/>
              </a:xfrm>
              <a:prstGeom prst="rect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228600"/>
                <a:endParaRPr lang="en-GB" sz="900">
                  <a:solidFill>
                    <a:srgbClr val="011E41"/>
                  </a:solidFill>
                  <a:latin typeface="Arial"/>
                </a:endParaRPr>
              </a:p>
            </p:txBody>
          </p:sp>
          <p:sp>
            <p:nvSpPr>
              <p:cNvPr id="248" name="Line 1075">
                <a:extLst>
                  <a:ext uri="{FF2B5EF4-FFF2-40B4-BE49-F238E27FC236}">
                    <a16:creationId xmlns:a16="http://schemas.microsoft.com/office/drawing/2014/main" id="{1F4E7543-84FA-4414-ACC5-C8EF745CBD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05385" y="4489539"/>
                <a:ext cx="1593952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228600"/>
                <a:endParaRPr lang="en-GB" sz="900">
                  <a:solidFill>
                    <a:srgbClr val="011E41"/>
                  </a:solidFill>
                  <a:latin typeface="Arial"/>
                </a:endParaRPr>
              </a:p>
            </p:txBody>
          </p:sp>
          <p:sp>
            <p:nvSpPr>
              <p:cNvPr id="254" name="Rectangle 1081">
                <a:extLst>
                  <a:ext uri="{FF2B5EF4-FFF2-40B4-BE49-F238E27FC236}">
                    <a16:creationId xmlns:a16="http://schemas.microsoft.com/office/drawing/2014/main" id="{A2A471F7-D7C3-40B6-876F-7106712354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92583" y="4820380"/>
                <a:ext cx="146422" cy="158403"/>
              </a:xfrm>
              <a:prstGeom prst="rect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228600"/>
                <a:endParaRPr lang="en-GB" sz="900">
                  <a:solidFill>
                    <a:srgbClr val="011E41"/>
                  </a:solidFill>
                  <a:latin typeface="Arial"/>
                </a:endParaRPr>
              </a:p>
            </p:txBody>
          </p:sp>
          <p:sp>
            <p:nvSpPr>
              <p:cNvPr id="255" name="Line 1082">
                <a:extLst>
                  <a:ext uri="{FF2B5EF4-FFF2-40B4-BE49-F238E27FC236}">
                    <a16:creationId xmlns:a16="http://schemas.microsoft.com/office/drawing/2014/main" id="{61D5E09D-7C98-43C4-BF7B-2F2BB92CC4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57111" y="4898580"/>
                <a:ext cx="819217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228600"/>
                <a:endParaRPr lang="en-GB" sz="900">
                  <a:solidFill>
                    <a:srgbClr val="011E41"/>
                  </a:solidFill>
                  <a:latin typeface="Arial"/>
                </a:endParaRPr>
              </a:p>
            </p:txBody>
          </p:sp>
          <p:sp>
            <p:nvSpPr>
              <p:cNvPr id="261" name="Freeform 1088">
                <a:extLst>
                  <a:ext uri="{FF2B5EF4-FFF2-40B4-BE49-F238E27FC236}">
                    <a16:creationId xmlns:a16="http://schemas.microsoft.com/office/drawing/2014/main" id="{4034275F-2100-4B60-8F84-4C5C5DBFB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7972" y="5229421"/>
                <a:ext cx="722838" cy="162414"/>
              </a:xfrm>
              <a:custGeom>
                <a:avLst/>
                <a:gdLst>
                  <a:gd name="T0" fmla="*/ 0 w 540"/>
                  <a:gd name="T1" fmla="*/ 57 h 113"/>
                  <a:gd name="T2" fmla="*/ 270 w 540"/>
                  <a:gd name="T3" fmla="*/ 113 h 113"/>
                  <a:gd name="T4" fmla="*/ 540 w 540"/>
                  <a:gd name="T5" fmla="*/ 57 h 113"/>
                  <a:gd name="T6" fmla="*/ 270 w 540"/>
                  <a:gd name="T7" fmla="*/ 0 h 113"/>
                  <a:gd name="T8" fmla="*/ 0 w 540"/>
                  <a:gd name="T9" fmla="*/ 5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0" h="113">
                    <a:moveTo>
                      <a:pt x="0" y="57"/>
                    </a:moveTo>
                    <a:lnTo>
                      <a:pt x="270" y="113"/>
                    </a:lnTo>
                    <a:lnTo>
                      <a:pt x="540" y="57"/>
                    </a:lnTo>
                    <a:lnTo>
                      <a:pt x="270" y="0"/>
                    </a:lnTo>
                    <a:lnTo>
                      <a:pt x="0" y="57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228600"/>
                <a:endParaRPr lang="en-GB" sz="900">
                  <a:solidFill>
                    <a:srgbClr val="011E41"/>
                  </a:solidFill>
                  <a:latin typeface="Arial"/>
                </a:endParaRPr>
              </a:p>
            </p:txBody>
          </p:sp>
          <p:sp>
            <p:nvSpPr>
              <p:cNvPr id="262" name="Line 1089">
                <a:extLst>
                  <a:ext uri="{FF2B5EF4-FFF2-40B4-BE49-F238E27FC236}">
                    <a16:creationId xmlns:a16="http://schemas.microsoft.com/office/drawing/2014/main" id="{513729D9-211D-449A-86DE-DB34CA557C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059391" y="4242912"/>
                <a:ext cx="0" cy="98650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228600"/>
                <a:endParaRPr lang="en-GB" sz="900">
                  <a:solidFill>
                    <a:srgbClr val="011E41"/>
                  </a:solidFill>
                  <a:latin typeface="Arial"/>
                </a:endParaRPr>
              </a:p>
            </p:txBody>
          </p:sp>
          <p:sp>
            <p:nvSpPr>
              <p:cNvPr id="269" name="Rectangle 1096">
                <a:extLst>
                  <a:ext uri="{FF2B5EF4-FFF2-40B4-BE49-F238E27FC236}">
                    <a16:creationId xmlns:a16="http://schemas.microsoft.com/office/drawing/2014/main" id="{9E9BE9E8-8EDB-4FA4-9AEC-9F9BCE23FA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22323" y="6073568"/>
                <a:ext cx="107499" cy="11830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228600"/>
                <a:endParaRPr lang="en-GB" sz="900">
                  <a:solidFill>
                    <a:srgbClr val="011E41"/>
                  </a:solidFill>
                  <a:latin typeface="Arial"/>
                </a:endParaRPr>
              </a:p>
            </p:txBody>
          </p:sp>
          <p:sp>
            <p:nvSpPr>
              <p:cNvPr id="270" name="Line 1097">
                <a:extLst>
                  <a:ext uri="{FF2B5EF4-FFF2-40B4-BE49-F238E27FC236}">
                    <a16:creationId xmlns:a16="http://schemas.microsoft.com/office/drawing/2014/main" id="{F19EDEFC-1111-448C-B6B9-850794C87F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19871" y="6131715"/>
                <a:ext cx="151425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228600"/>
                <a:endParaRPr lang="en-GB" sz="900">
                  <a:solidFill>
                    <a:srgbClr val="011E41"/>
                  </a:solidFill>
                  <a:latin typeface="Arial"/>
                </a:endParaRPr>
              </a:p>
            </p:txBody>
          </p:sp>
          <p:sp>
            <p:nvSpPr>
              <p:cNvPr id="9" name="Rectangle 1104">
                <a:extLst>
                  <a:ext uri="{FF2B5EF4-FFF2-40B4-BE49-F238E27FC236}">
                    <a16:creationId xmlns:a16="http://schemas.microsoft.com/office/drawing/2014/main" id="{6A91BD3C-9B84-403A-84D4-B7887EEA87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94435" y="6494639"/>
                <a:ext cx="92672" cy="10025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228600"/>
                <a:endParaRPr lang="en-GB" sz="900">
                  <a:solidFill>
                    <a:srgbClr val="011E41"/>
                  </a:solidFill>
                  <a:latin typeface="Arial"/>
                </a:endParaRPr>
              </a:p>
            </p:txBody>
          </p:sp>
          <p:sp>
            <p:nvSpPr>
              <p:cNvPr id="10" name="Line 1105">
                <a:extLst>
                  <a:ext uri="{FF2B5EF4-FFF2-40B4-BE49-F238E27FC236}">
                    <a16:creationId xmlns:a16="http://schemas.microsoft.com/office/drawing/2014/main" id="{87520594-5A7F-45CF-9520-FA901C382E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125262" y="6542761"/>
                <a:ext cx="1836752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228600"/>
                <a:endParaRPr lang="en-GB" sz="900">
                  <a:solidFill>
                    <a:srgbClr val="011E41"/>
                  </a:solidFill>
                  <a:latin typeface="Arial"/>
                </a:endParaRPr>
              </a:p>
            </p:txBody>
          </p:sp>
          <p:sp>
            <p:nvSpPr>
              <p:cNvPr id="11" name="Freeform 1106">
                <a:extLst>
                  <a:ext uri="{FF2B5EF4-FFF2-40B4-BE49-F238E27FC236}">
                    <a16:creationId xmlns:a16="http://schemas.microsoft.com/office/drawing/2014/main" id="{4541F51F-9E42-4A3A-B42B-D2221595F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5262" y="6460552"/>
                <a:ext cx="133447" cy="166424"/>
              </a:xfrm>
              <a:custGeom>
                <a:avLst/>
                <a:gdLst>
                  <a:gd name="T0" fmla="*/ 100 w 100"/>
                  <a:gd name="T1" fmla="*/ 0 h 115"/>
                  <a:gd name="T2" fmla="*/ 0 w 100"/>
                  <a:gd name="T3" fmla="*/ 57 h 115"/>
                  <a:gd name="T4" fmla="*/ 100 w 100"/>
                  <a:gd name="T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0" h="115">
                    <a:moveTo>
                      <a:pt x="100" y="0"/>
                    </a:moveTo>
                    <a:lnTo>
                      <a:pt x="0" y="57"/>
                    </a:lnTo>
                    <a:lnTo>
                      <a:pt x="100" y="115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228600"/>
                <a:endParaRPr lang="en-GB" sz="900">
                  <a:solidFill>
                    <a:srgbClr val="011E41"/>
                  </a:solidFill>
                  <a:latin typeface="Arial"/>
                </a:endParaRPr>
              </a:p>
            </p:txBody>
          </p:sp>
          <p:sp>
            <p:nvSpPr>
              <p:cNvPr id="17" name="Freeform 1112">
                <a:extLst>
                  <a:ext uri="{FF2B5EF4-FFF2-40B4-BE49-F238E27FC236}">
                    <a16:creationId xmlns:a16="http://schemas.microsoft.com/office/drawing/2014/main" id="{06059196-4757-4B08-BC1E-7621A9638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1422" y="6871598"/>
                <a:ext cx="1201024" cy="164418"/>
              </a:xfrm>
              <a:custGeom>
                <a:avLst/>
                <a:gdLst>
                  <a:gd name="T0" fmla="*/ 0 w 896"/>
                  <a:gd name="T1" fmla="*/ 57 h 113"/>
                  <a:gd name="T2" fmla="*/ 448 w 896"/>
                  <a:gd name="T3" fmla="*/ 113 h 113"/>
                  <a:gd name="T4" fmla="*/ 896 w 896"/>
                  <a:gd name="T5" fmla="*/ 57 h 113"/>
                  <a:gd name="T6" fmla="*/ 448 w 896"/>
                  <a:gd name="T7" fmla="*/ 0 h 113"/>
                  <a:gd name="T8" fmla="*/ 0 w 896"/>
                  <a:gd name="T9" fmla="*/ 5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6" h="113">
                    <a:moveTo>
                      <a:pt x="0" y="57"/>
                    </a:moveTo>
                    <a:lnTo>
                      <a:pt x="448" y="113"/>
                    </a:lnTo>
                    <a:lnTo>
                      <a:pt x="896" y="57"/>
                    </a:lnTo>
                    <a:lnTo>
                      <a:pt x="448" y="0"/>
                    </a:lnTo>
                    <a:lnTo>
                      <a:pt x="0" y="57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228600"/>
                <a:endParaRPr lang="en-GB" sz="900">
                  <a:solidFill>
                    <a:srgbClr val="011E41"/>
                  </a:solidFill>
                  <a:latin typeface="Arial"/>
                </a:endParaRPr>
              </a:p>
            </p:txBody>
          </p:sp>
          <p:sp>
            <p:nvSpPr>
              <p:cNvPr id="18" name="Line 1113">
                <a:extLst>
                  <a:ext uri="{FF2B5EF4-FFF2-40B4-BE49-F238E27FC236}">
                    <a16:creationId xmlns:a16="http://schemas.microsoft.com/office/drawing/2014/main" id="{BD77CA34-4AEA-4478-B455-59C612A36D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001934" y="5885089"/>
                <a:ext cx="0" cy="98650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228600"/>
                <a:endParaRPr lang="en-GB" sz="900">
                  <a:solidFill>
                    <a:srgbClr val="011E41"/>
                  </a:solidFill>
                  <a:latin typeface="Arial"/>
                </a:endParaRPr>
              </a:p>
            </p:txBody>
          </p:sp>
          <p:sp>
            <p:nvSpPr>
              <p:cNvPr id="25" name="Rectangle 1120">
                <a:extLst>
                  <a:ext uri="{FF2B5EF4-FFF2-40B4-BE49-F238E27FC236}">
                    <a16:creationId xmlns:a16="http://schemas.microsoft.com/office/drawing/2014/main" id="{AD525A0C-6D34-469A-81D0-DA6743043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30078" y="7665617"/>
                <a:ext cx="203878" cy="22256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228600"/>
                <a:endParaRPr lang="en-GB" sz="900">
                  <a:solidFill>
                    <a:srgbClr val="011E41"/>
                  </a:solidFill>
                  <a:latin typeface="Arial"/>
                </a:endParaRPr>
              </a:p>
            </p:txBody>
          </p:sp>
          <p:sp>
            <p:nvSpPr>
              <p:cNvPr id="26" name="Line 1121">
                <a:extLst>
                  <a:ext uri="{FF2B5EF4-FFF2-40B4-BE49-F238E27FC236}">
                    <a16:creationId xmlns:a16="http://schemas.microsoft.com/office/drawing/2014/main" id="{62971E13-7E78-49B3-B4F7-38E8877110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18872" y="7775897"/>
                <a:ext cx="426289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228600"/>
                <a:endParaRPr lang="en-GB" sz="900">
                  <a:solidFill>
                    <a:srgbClr val="011E41"/>
                  </a:solidFill>
                  <a:latin typeface="Arial"/>
                </a:endParaRPr>
              </a:p>
            </p:txBody>
          </p:sp>
          <p:sp>
            <p:nvSpPr>
              <p:cNvPr id="32" name="Rectangle 1127">
                <a:extLst>
                  <a:ext uri="{FF2B5EF4-FFF2-40B4-BE49-F238E27FC236}">
                    <a16:creationId xmlns:a16="http://schemas.microsoft.com/office/drawing/2014/main" id="{4CD0E0E2-5AD2-4F83-97ED-43B061DA6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78182" y="8096713"/>
                <a:ext cx="170516" cy="18246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228600"/>
                <a:endParaRPr lang="en-GB" sz="900">
                  <a:solidFill>
                    <a:srgbClr val="011E41"/>
                  </a:solidFill>
                  <a:latin typeface="Arial"/>
                </a:endParaRPr>
              </a:p>
            </p:txBody>
          </p:sp>
          <p:sp>
            <p:nvSpPr>
              <p:cNvPr id="33" name="Line 1128">
                <a:extLst>
                  <a:ext uri="{FF2B5EF4-FFF2-40B4-BE49-F238E27FC236}">
                    <a16:creationId xmlns:a16="http://schemas.microsoft.com/office/drawing/2014/main" id="{0CDDA6B7-F09C-4685-A862-57F80D9D1C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53916" y="8188947"/>
                <a:ext cx="61904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228600"/>
                <a:endParaRPr lang="en-GB" sz="900">
                  <a:solidFill>
                    <a:srgbClr val="011E41"/>
                  </a:solidFill>
                  <a:latin typeface="Arial"/>
                </a:endParaRPr>
              </a:p>
            </p:txBody>
          </p:sp>
          <p:sp>
            <p:nvSpPr>
              <p:cNvPr id="39" name="Freeform 1134">
                <a:extLst>
                  <a:ext uri="{FF2B5EF4-FFF2-40B4-BE49-F238E27FC236}">
                    <a16:creationId xmlns:a16="http://schemas.microsoft.com/office/drawing/2014/main" id="{15035CC4-968F-4DAA-B96C-2CBCA69C1E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9259" y="8515779"/>
                <a:ext cx="342886" cy="166424"/>
              </a:xfrm>
              <a:custGeom>
                <a:avLst/>
                <a:gdLst>
                  <a:gd name="T0" fmla="*/ 0 w 256"/>
                  <a:gd name="T1" fmla="*/ 57 h 114"/>
                  <a:gd name="T2" fmla="*/ 128 w 256"/>
                  <a:gd name="T3" fmla="*/ 114 h 114"/>
                  <a:gd name="T4" fmla="*/ 256 w 256"/>
                  <a:gd name="T5" fmla="*/ 57 h 114"/>
                  <a:gd name="T6" fmla="*/ 128 w 256"/>
                  <a:gd name="T7" fmla="*/ 0 h 114"/>
                  <a:gd name="T8" fmla="*/ 0 w 256"/>
                  <a:gd name="T9" fmla="*/ 5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114">
                    <a:moveTo>
                      <a:pt x="0" y="57"/>
                    </a:moveTo>
                    <a:lnTo>
                      <a:pt x="128" y="114"/>
                    </a:lnTo>
                    <a:lnTo>
                      <a:pt x="256" y="57"/>
                    </a:lnTo>
                    <a:lnTo>
                      <a:pt x="128" y="0"/>
                    </a:lnTo>
                    <a:lnTo>
                      <a:pt x="0" y="57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228600"/>
                <a:endParaRPr lang="en-GB" sz="900">
                  <a:solidFill>
                    <a:srgbClr val="011E41"/>
                  </a:solidFill>
                  <a:latin typeface="Arial"/>
                </a:endParaRPr>
              </a:p>
            </p:txBody>
          </p:sp>
          <p:sp>
            <p:nvSpPr>
              <p:cNvPr id="40" name="Line 1135">
                <a:extLst>
                  <a:ext uri="{FF2B5EF4-FFF2-40B4-BE49-F238E27FC236}">
                    <a16:creationId xmlns:a16="http://schemas.microsoft.com/office/drawing/2014/main" id="{BB1DFA91-C346-4183-8C7A-91660F0691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511629" y="7529270"/>
                <a:ext cx="0" cy="98650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228600"/>
                <a:endParaRPr lang="en-GB" sz="900">
                  <a:solidFill>
                    <a:srgbClr val="011E41"/>
                  </a:solidFill>
                  <a:latin typeface="Arial"/>
                </a:endParaRPr>
              </a:p>
            </p:txBody>
          </p:sp>
          <p:sp>
            <p:nvSpPr>
              <p:cNvPr id="47" name="Rectangle 1142">
                <a:extLst>
                  <a:ext uri="{FF2B5EF4-FFF2-40B4-BE49-F238E27FC236}">
                    <a16:creationId xmlns:a16="http://schemas.microsoft.com/office/drawing/2014/main" id="{CCE40596-B84C-45D1-A11B-3E9334D81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59818" y="9339875"/>
                <a:ext cx="151981" cy="162414"/>
              </a:xfrm>
              <a:prstGeom prst="rect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228600"/>
                <a:endParaRPr lang="en-GB" sz="900">
                  <a:solidFill>
                    <a:srgbClr val="011E41"/>
                  </a:solidFill>
                  <a:latin typeface="Arial"/>
                </a:endParaRPr>
              </a:p>
            </p:txBody>
          </p:sp>
          <p:sp>
            <p:nvSpPr>
              <p:cNvPr id="48" name="Line 1143">
                <a:extLst>
                  <a:ext uri="{FF2B5EF4-FFF2-40B4-BE49-F238E27FC236}">
                    <a16:creationId xmlns:a16="http://schemas.microsoft.com/office/drawing/2014/main" id="{21950F68-8BB0-43FD-B4F0-0084BE91F9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46587" y="9422084"/>
                <a:ext cx="778441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228600"/>
                <a:endParaRPr lang="en-GB" sz="900">
                  <a:solidFill>
                    <a:srgbClr val="011E41"/>
                  </a:solidFill>
                  <a:latin typeface="Arial"/>
                </a:endParaRPr>
              </a:p>
            </p:txBody>
          </p:sp>
          <p:sp>
            <p:nvSpPr>
              <p:cNvPr id="54" name="Rectangle 1149">
                <a:extLst>
                  <a:ext uri="{FF2B5EF4-FFF2-40B4-BE49-F238E27FC236}">
                    <a16:creationId xmlns:a16="http://schemas.microsoft.com/office/drawing/2014/main" id="{F84132A0-D5F7-4989-9086-957B423CE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70597" y="9774982"/>
                <a:ext cx="107499" cy="116296"/>
              </a:xfrm>
              <a:prstGeom prst="rect">
                <a:avLst/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228600"/>
                <a:endParaRPr lang="en-GB" sz="900">
                  <a:solidFill>
                    <a:srgbClr val="011E41"/>
                  </a:solidFill>
                  <a:latin typeface="Arial"/>
                </a:endParaRPr>
              </a:p>
            </p:txBody>
          </p:sp>
          <p:sp>
            <p:nvSpPr>
              <p:cNvPr id="55" name="Line 1150">
                <a:extLst>
                  <a:ext uri="{FF2B5EF4-FFF2-40B4-BE49-F238E27FC236}">
                    <a16:creationId xmlns:a16="http://schemas.microsoft.com/office/drawing/2014/main" id="{0D89B81C-F558-4EF3-9F3D-9275D8FDD6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45905" y="9833129"/>
                <a:ext cx="155688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228600"/>
                <a:endParaRPr lang="en-GB" sz="900">
                  <a:solidFill>
                    <a:srgbClr val="011E41"/>
                  </a:solidFill>
                  <a:latin typeface="Arial"/>
                </a:endParaRPr>
              </a:p>
            </p:txBody>
          </p:sp>
          <p:sp>
            <p:nvSpPr>
              <p:cNvPr id="61" name="Freeform 1156">
                <a:extLst>
                  <a:ext uri="{FF2B5EF4-FFF2-40B4-BE49-F238E27FC236}">
                    <a16:creationId xmlns:a16="http://schemas.microsoft.com/office/drawing/2014/main" id="{32F728B1-FF32-47F3-A4C2-1AD2974B1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6933" y="10161965"/>
                <a:ext cx="696890" cy="164418"/>
              </a:xfrm>
              <a:custGeom>
                <a:avLst/>
                <a:gdLst>
                  <a:gd name="T0" fmla="*/ 0 w 520"/>
                  <a:gd name="T1" fmla="*/ 56 h 113"/>
                  <a:gd name="T2" fmla="*/ 260 w 520"/>
                  <a:gd name="T3" fmla="*/ 113 h 113"/>
                  <a:gd name="T4" fmla="*/ 520 w 520"/>
                  <a:gd name="T5" fmla="*/ 56 h 113"/>
                  <a:gd name="T6" fmla="*/ 260 w 520"/>
                  <a:gd name="T7" fmla="*/ 0 h 113"/>
                  <a:gd name="T8" fmla="*/ 0 w 520"/>
                  <a:gd name="T9" fmla="*/ 5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113">
                    <a:moveTo>
                      <a:pt x="0" y="56"/>
                    </a:moveTo>
                    <a:lnTo>
                      <a:pt x="260" y="113"/>
                    </a:lnTo>
                    <a:lnTo>
                      <a:pt x="520" y="56"/>
                    </a:lnTo>
                    <a:lnTo>
                      <a:pt x="260" y="0"/>
                    </a:lnTo>
                    <a:lnTo>
                      <a:pt x="0" y="56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228600"/>
                <a:endParaRPr lang="en-GB" sz="900">
                  <a:solidFill>
                    <a:srgbClr val="011E41"/>
                  </a:solidFill>
                  <a:latin typeface="Arial"/>
                </a:endParaRPr>
              </a:p>
            </p:txBody>
          </p:sp>
        </p:grpSp>
        <p:sp>
          <p:nvSpPr>
            <p:cNvPr id="62" name="Rectangle 1157">
              <a:extLst>
                <a:ext uri="{FF2B5EF4-FFF2-40B4-BE49-F238E27FC236}">
                  <a16:creationId xmlns:a16="http://schemas.microsoft.com/office/drawing/2014/main" id="{0F6F509B-C499-42EA-951B-A60C50D34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2085" y="9287742"/>
              <a:ext cx="650820" cy="37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457200"/>
              <a:r>
                <a:rPr lang="en-US" altLang="en-US" sz="1300">
                  <a:solidFill>
                    <a:srgbClr val="000000"/>
                  </a:solidFill>
                  <a:latin typeface="Arial"/>
                </a:rPr>
                <a:t>0.35</a:t>
              </a:r>
              <a:endParaRPr lang="en-US" altLang="en-US" sz="1300">
                <a:solidFill>
                  <a:srgbClr val="011E41"/>
                </a:solidFill>
                <a:latin typeface="Arial"/>
              </a:endParaRPr>
            </a:p>
          </p:txBody>
        </p:sp>
      </p:grpSp>
      <p:sp>
        <p:nvSpPr>
          <p:cNvPr id="142" name="Rectangle 1">
            <a:extLst>
              <a:ext uri="{FF2B5EF4-FFF2-40B4-BE49-F238E27FC236}">
                <a16:creationId xmlns:a16="http://schemas.microsoft.com/office/drawing/2014/main" id="{EB48A9B7-CFD6-4A61-B457-38D836B4D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0705" y="6198966"/>
            <a:ext cx="3090590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latin typeface="Muli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dirty="0">
                <a:latin typeface="Mulish" pitchFamily="2" charset="0"/>
              </a:rPr>
              <a:t>JAMA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Mulish" pitchFamily="2" charset="0"/>
              </a:rPr>
              <a:t> 2025 Nov 7:e2520835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Mulish" pitchFamily="2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Mulish" pitchFamily="2" charset="0"/>
            </a:endParaRPr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38E0823B-9F36-44C9-B823-D1186B1EB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63788"/>
            <a:ext cx="3112444" cy="53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0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0F22E39-0D62-4F01-A9A9-F74B337E1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00" y="394110"/>
            <a:ext cx="11567300" cy="457228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  <a:latin typeface="Mulish" pitchFamily="2" charset="0"/>
              </a:rPr>
              <a:t>Relative effects of SGLT2i on safety outcomes</a:t>
            </a:r>
            <a:endParaRPr lang="en-GB" sz="4000" dirty="0">
              <a:solidFill>
                <a:srgbClr val="002060"/>
              </a:solidFill>
              <a:latin typeface="Mulish" pitchFamily="2" charset="0"/>
            </a:endParaRPr>
          </a:p>
        </p:txBody>
      </p:sp>
      <p:sp>
        <p:nvSpPr>
          <p:cNvPr id="75" name="Rectangle 6">
            <a:extLst>
              <a:ext uri="{FF2B5EF4-FFF2-40B4-BE49-F238E27FC236}">
                <a16:creationId xmlns:a16="http://schemas.microsoft.com/office/drawing/2014/main" id="{BDBF3769-31F3-4B66-87B5-772BC25D8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989" y="3788429"/>
            <a:ext cx="3478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0.25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76" name="Rectangle 7">
            <a:extLst>
              <a:ext uri="{FF2B5EF4-FFF2-40B4-BE49-F238E27FC236}">
                <a16:creationId xmlns:a16="http://schemas.microsoft.com/office/drawing/2014/main" id="{538C302F-286F-4C04-AE7E-EC3706024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222" y="3788429"/>
            <a:ext cx="24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0.5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77" name="Rectangle 8">
            <a:extLst>
              <a:ext uri="{FF2B5EF4-FFF2-40B4-BE49-F238E27FC236}">
                <a16:creationId xmlns:a16="http://schemas.microsoft.com/office/drawing/2014/main" id="{19363FE7-9E78-418E-A348-25156CEEC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649" y="3789446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1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78" name="Rectangle 9">
            <a:extLst>
              <a:ext uri="{FF2B5EF4-FFF2-40B4-BE49-F238E27FC236}">
                <a16:creationId xmlns:a16="http://schemas.microsoft.com/office/drawing/2014/main" id="{8EE5A36F-12BE-435F-B506-1EFECC26B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2385" y="3789446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2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79" name="Rectangle 10">
            <a:extLst>
              <a:ext uri="{FF2B5EF4-FFF2-40B4-BE49-F238E27FC236}">
                <a16:creationId xmlns:a16="http://schemas.microsoft.com/office/drawing/2014/main" id="{B33D3E4D-79D0-41DD-B997-31032456C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169" y="3788429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3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80" name="Rectangle 11">
            <a:extLst>
              <a:ext uri="{FF2B5EF4-FFF2-40B4-BE49-F238E27FC236}">
                <a16:creationId xmlns:a16="http://schemas.microsoft.com/office/drawing/2014/main" id="{1DDC781F-3CEB-4560-8D8A-6A869E003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173" y="3789446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4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81" name="Line 12">
            <a:extLst>
              <a:ext uri="{FF2B5EF4-FFF2-40B4-BE49-F238E27FC236}">
                <a16:creationId xmlns:a16="http://schemas.microsoft.com/office/drawing/2014/main" id="{AF290E4D-29F4-4093-B1BE-B2EA80B24D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1569" y="3679510"/>
            <a:ext cx="0" cy="2035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2" name="Line 13">
            <a:extLst>
              <a:ext uri="{FF2B5EF4-FFF2-40B4-BE49-F238E27FC236}">
                <a16:creationId xmlns:a16="http://schemas.microsoft.com/office/drawing/2014/main" id="{08817BF9-9997-433A-B9B2-173833414B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1304" y="3679510"/>
            <a:ext cx="0" cy="2035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3" name="Line 14">
            <a:extLst>
              <a:ext uri="{FF2B5EF4-FFF2-40B4-BE49-F238E27FC236}">
                <a16:creationId xmlns:a16="http://schemas.microsoft.com/office/drawing/2014/main" id="{48E312D2-3D2D-4F05-9964-E8F404CB02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093" y="3679510"/>
            <a:ext cx="0" cy="2035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4" name="Line 15">
            <a:extLst>
              <a:ext uri="{FF2B5EF4-FFF2-40B4-BE49-F238E27FC236}">
                <a16:creationId xmlns:a16="http://schemas.microsoft.com/office/drawing/2014/main" id="{F64D9802-09A4-41E9-AFBF-86FF389762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9828" y="3679510"/>
            <a:ext cx="0" cy="2035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5" name="Line 16">
            <a:extLst>
              <a:ext uri="{FF2B5EF4-FFF2-40B4-BE49-F238E27FC236}">
                <a16:creationId xmlns:a16="http://schemas.microsoft.com/office/drawing/2014/main" id="{66243388-AE23-4E53-8179-183D07E87BD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7613" y="3679510"/>
            <a:ext cx="0" cy="2035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7" name="Line 18">
            <a:extLst>
              <a:ext uri="{FF2B5EF4-FFF2-40B4-BE49-F238E27FC236}">
                <a16:creationId xmlns:a16="http://schemas.microsoft.com/office/drawing/2014/main" id="{41EF9DC5-3AE9-42E5-A736-3FEF75E45B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1569" y="3679510"/>
            <a:ext cx="0" cy="4173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8" name="Line 19">
            <a:extLst>
              <a:ext uri="{FF2B5EF4-FFF2-40B4-BE49-F238E27FC236}">
                <a16:creationId xmlns:a16="http://schemas.microsoft.com/office/drawing/2014/main" id="{D3E3C38C-FE58-4D2D-BB70-66417FC263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1304" y="3679510"/>
            <a:ext cx="0" cy="4173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9" name="Line 20">
            <a:extLst>
              <a:ext uri="{FF2B5EF4-FFF2-40B4-BE49-F238E27FC236}">
                <a16:creationId xmlns:a16="http://schemas.microsoft.com/office/drawing/2014/main" id="{1551331F-FB1D-4C21-AECB-4C50E2D3308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093" y="3679510"/>
            <a:ext cx="0" cy="4173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90" name="Line 21">
            <a:extLst>
              <a:ext uri="{FF2B5EF4-FFF2-40B4-BE49-F238E27FC236}">
                <a16:creationId xmlns:a16="http://schemas.microsoft.com/office/drawing/2014/main" id="{A0092119-E213-4581-9F61-6CF95B209D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9828" y="3679510"/>
            <a:ext cx="0" cy="4173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91" name="Line 22">
            <a:extLst>
              <a:ext uri="{FF2B5EF4-FFF2-40B4-BE49-F238E27FC236}">
                <a16:creationId xmlns:a16="http://schemas.microsoft.com/office/drawing/2014/main" id="{CBE8ADBA-64E5-4EC4-9CA8-97F6F80E3E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7613" y="3679510"/>
            <a:ext cx="0" cy="4173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01" name="Rectangle 32">
            <a:extLst>
              <a:ext uri="{FF2B5EF4-FFF2-40B4-BE49-F238E27FC236}">
                <a16:creationId xmlns:a16="http://schemas.microsoft.com/office/drawing/2014/main" id="{ACA77624-98E6-4AD2-BB20-290C95FF3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819" y="1426257"/>
            <a:ext cx="11669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b="1" dirty="0">
                <a:solidFill>
                  <a:srgbClr val="000000"/>
                </a:solidFill>
              </a:rPr>
              <a:t>DIABETES</a:t>
            </a:r>
            <a:endParaRPr lang="en-US" altLang="en-US" b="1" dirty="0">
              <a:solidFill>
                <a:srgbClr val="011E41"/>
              </a:solidFill>
            </a:endParaRPr>
          </a:p>
        </p:txBody>
      </p:sp>
      <p:sp>
        <p:nvSpPr>
          <p:cNvPr id="102" name="Rectangle 33">
            <a:extLst>
              <a:ext uri="{FF2B5EF4-FFF2-40B4-BE49-F238E27FC236}">
                <a16:creationId xmlns:a16="http://schemas.microsoft.com/office/drawing/2014/main" id="{0470901C-2C56-463F-875A-B72B2C624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8168" y="1397883"/>
            <a:ext cx="9746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400" dirty="0">
                <a:solidFill>
                  <a:srgbClr val="000000"/>
                </a:solidFill>
              </a:rPr>
              <a:t>Hazard ratio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03" name="Rectangle 34">
            <a:extLst>
              <a:ext uri="{FF2B5EF4-FFF2-40B4-BE49-F238E27FC236}">
                <a16:creationId xmlns:a16="http://schemas.microsoft.com/office/drawing/2014/main" id="{F29475B0-A548-423F-BA43-14EE09852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71" y="1578056"/>
            <a:ext cx="7069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400" dirty="0">
                <a:solidFill>
                  <a:srgbClr val="000000"/>
                </a:solidFill>
              </a:rPr>
              <a:t>(95% CI)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06" name="Rectangle 37">
            <a:extLst>
              <a:ext uri="{FF2B5EF4-FFF2-40B4-BE49-F238E27FC236}">
                <a16:creationId xmlns:a16="http://schemas.microsoft.com/office/drawing/2014/main" id="{9A9EF2F2-F884-470D-8F4B-A82FA1B10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437" y="3963334"/>
            <a:ext cx="11007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SGLT2i better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07" name="Rectangle 38">
            <a:extLst>
              <a:ext uri="{FF2B5EF4-FFF2-40B4-BE49-F238E27FC236}">
                <a16:creationId xmlns:a16="http://schemas.microsoft.com/office/drawing/2014/main" id="{591D8C7F-6D21-4C24-B801-1E67350C9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8258" y="3944172"/>
            <a:ext cx="11541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Placebo better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08" name="Line 39">
            <a:extLst>
              <a:ext uri="{FF2B5EF4-FFF2-40B4-BE49-F238E27FC236}">
                <a16:creationId xmlns:a16="http://schemas.microsoft.com/office/drawing/2014/main" id="{87FE35B1-99C2-454A-B502-4D60E76A2226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331" y="1781642"/>
            <a:ext cx="108180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09" name="Line 40">
            <a:extLst>
              <a:ext uri="{FF2B5EF4-FFF2-40B4-BE49-F238E27FC236}">
                <a16:creationId xmlns:a16="http://schemas.microsoft.com/office/drawing/2014/main" id="{78649A73-D5C9-41E3-A11E-0DF049AD82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0093" y="1781642"/>
            <a:ext cx="0" cy="192600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10" name="Line 41">
            <a:extLst>
              <a:ext uri="{FF2B5EF4-FFF2-40B4-BE49-F238E27FC236}">
                <a16:creationId xmlns:a16="http://schemas.microsoft.com/office/drawing/2014/main" id="{04DDE698-1BAC-4AB4-800F-EB0F74816E7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1569" y="3679510"/>
            <a:ext cx="1357048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38" name="Rectangle 69">
            <a:extLst>
              <a:ext uri="{FF2B5EF4-FFF2-40B4-BE49-F238E27FC236}">
                <a16:creationId xmlns:a16="http://schemas.microsoft.com/office/drawing/2014/main" id="{D248DDD1-E0A4-4DDE-99FE-7AD1583F0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629" y="3022468"/>
            <a:ext cx="47432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b="1" dirty="0">
                <a:solidFill>
                  <a:srgbClr val="000000"/>
                </a:solidFill>
              </a:rPr>
              <a:t>Lower limb amputation </a:t>
            </a:r>
            <a:r>
              <a:rPr lang="en-US" altLang="en-US" sz="1400" dirty="0">
                <a:solidFill>
                  <a:srgbClr val="000000"/>
                </a:solidFill>
              </a:rPr>
              <a:t>(Diabetes status het test p=0.31)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56" name="Rectangle 87">
            <a:extLst>
              <a:ext uri="{FF2B5EF4-FFF2-40B4-BE49-F238E27FC236}">
                <a16:creationId xmlns:a16="http://schemas.microsoft.com/office/drawing/2014/main" id="{6CD024B1-FF43-465E-A3E2-3BA52E8BE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331" y="3374599"/>
            <a:ext cx="5674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Overall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61" name="Rectangle 92">
            <a:extLst>
              <a:ext uri="{FF2B5EF4-FFF2-40B4-BE49-F238E27FC236}">
                <a16:creationId xmlns:a16="http://schemas.microsoft.com/office/drawing/2014/main" id="{E2BFA6F2-A3D3-4664-B660-3E71E89BD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4483" y="3365438"/>
            <a:ext cx="13112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400" dirty="0">
                <a:solidFill>
                  <a:srgbClr val="000000"/>
                </a:solidFill>
              </a:rPr>
              <a:t>1.16 (1.01, 1.34)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162" name="Freeform 93">
            <a:extLst>
              <a:ext uri="{FF2B5EF4-FFF2-40B4-BE49-F238E27FC236}">
                <a16:creationId xmlns:a16="http://schemas.microsoft.com/office/drawing/2014/main" id="{9E9940A2-1F70-4A83-B202-1449E53BBBE0}"/>
              </a:ext>
            </a:extLst>
          </p:cNvPr>
          <p:cNvSpPr>
            <a:spLocks/>
          </p:cNvSpPr>
          <p:nvPr/>
        </p:nvSpPr>
        <p:spPr bwMode="auto">
          <a:xfrm>
            <a:off x="6244825" y="3392922"/>
            <a:ext cx="137219" cy="83471"/>
          </a:xfrm>
          <a:custGeom>
            <a:avLst/>
            <a:gdLst>
              <a:gd name="T0" fmla="*/ 0 w 201"/>
              <a:gd name="T1" fmla="*/ 57 h 113"/>
              <a:gd name="T2" fmla="*/ 101 w 201"/>
              <a:gd name="T3" fmla="*/ 113 h 113"/>
              <a:gd name="T4" fmla="*/ 201 w 201"/>
              <a:gd name="T5" fmla="*/ 57 h 113"/>
              <a:gd name="T6" fmla="*/ 101 w 201"/>
              <a:gd name="T7" fmla="*/ 0 h 113"/>
              <a:gd name="T8" fmla="*/ 0 w 201"/>
              <a:gd name="T9" fmla="*/ 57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" h="113">
                <a:moveTo>
                  <a:pt x="0" y="57"/>
                </a:moveTo>
                <a:lnTo>
                  <a:pt x="101" y="113"/>
                </a:lnTo>
                <a:lnTo>
                  <a:pt x="201" y="57"/>
                </a:lnTo>
                <a:lnTo>
                  <a:pt x="101" y="0"/>
                </a:lnTo>
                <a:lnTo>
                  <a:pt x="0" y="57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91" name="Rectangle 122">
            <a:extLst>
              <a:ext uri="{FF2B5EF4-FFF2-40B4-BE49-F238E27FC236}">
                <a16:creationId xmlns:a16="http://schemas.microsoft.com/office/drawing/2014/main" id="{A65D3DCA-E9F2-4231-9689-EDC9C46F5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552" y="2074589"/>
            <a:ext cx="11124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b="1" dirty="0">
                <a:solidFill>
                  <a:srgbClr val="000000"/>
                </a:solidFill>
              </a:rPr>
              <a:t>Ketoacidosis</a:t>
            </a:r>
            <a:endParaRPr lang="en-US" altLang="en-US" sz="1400" b="1" dirty="0">
              <a:solidFill>
                <a:srgbClr val="011E41"/>
              </a:solidFill>
            </a:endParaRPr>
          </a:p>
        </p:txBody>
      </p:sp>
      <p:sp>
        <p:nvSpPr>
          <p:cNvPr id="210" name="Rectangle 141">
            <a:extLst>
              <a:ext uri="{FF2B5EF4-FFF2-40B4-BE49-F238E27FC236}">
                <a16:creationId xmlns:a16="http://schemas.microsoft.com/office/drawing/2014/main" id="{6C624751-B73C-4E2E-9488-EE60F9DE6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331" y="2456448"/>
            <a:ext cx="5674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Overall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215" name="Rectangle 146">
            <a:extLst>
              <a:ext uri="{FF2B5EF4-FFF2-40B4-BE49-F238E27FC236}">
                <a16:creationId xmlns:a16="http://schemas.microsoft.com/office/drawing/2014/main" id="{B8DF58BF-EB90-4245-B4FE-467F5EC99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4483" y="2447287"/>
            <a:ext cx="13112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1400" dirty="0">
                <a:solidFill>
                  <a:srgbClr val="000000"/>
                </a:solidFill>
              </a:rPr>
              <a:t>2.29 (1.42, 3.71)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216" name="Freeform 147">
            <a:extLst>
              <a:ext uri="{FF2B5EF4-FFF2-40B4-BE49-F238E27FC236}">
                <a16:creationId xmlns:a16="http://schemas.microsoft.com/office/drawing/2014/main" id="{3D1D0EC0-17EC-44FC-9C21-86137F7DE2BE}"/>
              </a:ext>
            </a:extLst>
          </p:cNvPr>
          <p:cNvSpPr>
            <a:spLocks/>
          </p:cNvSpPr>
          <p:nvPr/>
        </p:nvSpPr>
        <p:spPr bwMode="auto">
          <a:xfrm>
            <a:off x="6411380" y="2475789"/>
            <a:ext cx="471276" cy="83471"/>
          </a:xfrm>
          <a:custGeom>
            <a:avLst/>
            <a:gdLst>
              <a:gd name="T0" fmla="*/ 0 w 689"/>
              <a:gd name="T1" fmla="*/ 56 h 113"/>
              <a:gd name="T2" fmla="*/ 344 w 689"/>
              <a:gd name="T3" fmla="*/ 113 h 113"/>
              <a:gd name="T4" fmla="*/ 689 w 689"/>
              <a:gd name="T5" fmla="*/ 56 h 113"/>
              <a:gd name="T6" fmla="*/ 344 w 689"/>
              <a:gd name="T7" fmla="*/ 0 h 113"/>
              <a:gd name="T8" fmla="*/ 0 w 689"/>
              <a:gd name="T9" fmla="*/ 5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9" h="113">
                <a:moveTo>
                  <a:pt x="0" y="56"/>
                </a:moveTo>
                <a:lnTo>
                  <a:pt x="344" y="113"/>
                </a:lnTo>
                <a:lnTo>
                  <a:pt x="689" y="56"/>
                </a:lnTo>
                <a:lnTo>
                  <a:pt x="344" y="0"/>
                </a:lnTo>
                <a:lnTo>
                  <a:pt x="0" y="56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19" name="Rectangle 150">
            <a:extLst>
              <a:ext uri="{FF2B5EF4-FFF2-40B4-BE49-F238E27FC236}">
                <a16:creationId xmlns:a16="http://schemas.microsoft.com/office/drawing/2014/main" id="{FAA11942-66EB-4679-9431-4902DA146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5726" y="3788429"/>
            <a:ext cx="3478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0.25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220" name="Rectangle 151">
            <a:extLst>
              <a:ext uri="{FF2B5EF4-FFF2-40B4-BE49-F238E27FC236}">
                <a16:creationId xmlns:a16="http://schemas.microsoft.com/office/drawing/2014/main" id="{620B2AAF-E041-4774-84E5-263BBBC71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1959" y="3788429"/>
            <a:ext cx="24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0.5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221" name="Rectangle 152">
            <a:extLst>
              <a:ext uri="{FF2B5EF4-FFF2-40B4-BE49-F238E27FC236}">
                <a16:creationId xmlns:a16="http://schemas.microsoft.com/office/drawing/2014/main" id="{C11606B5-B6BB-4F23-90F6-547D701A5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3332" y="3789446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1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222" name="Rectangle 153">
            <a:extLst>
              <a:ext uri="{FF2B5EF4-FFF2-40B4-BE49-F238E27FC236}">
                <a16:creationId xmlns:a16="http://schemas.microsoft.com/office/drawing/2014/main" id="{FA5048B6-FF00-4DC1-B7F6-959277E7C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2121" y="3789446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2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223" name="Rectangle 154">
            <a:extLst>
              <a:ext uri="{FF2B5EF4-FFF2-40B4-BE49-F238E27FC236}">
                <a16:creationId xmlns:a16="http://schemas.microsoft.com/office/drawing/2014/main" id="{643D51B3-6471-4815-B8B4-39E3E6F70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9906" y="3788429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3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224" name="Rectangle 155">
            <a:extLst>
              <a:ext uri="{FF2B5EF4-FFF2-40B4-BE49-F238E27FC236}">
                <a16:creationId xmlns:a16="http://schemas.microsoft.com/office/drawing/2014/main" id="{0EAF0CA9-3C13-46E5-9E80-C610A27B0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910" y="3789446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4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225" name="Line 156">
            <a:extLst>
              <a:ext uri="{FF2B5EF4-FFF2-40B4-BE49-F238E27FC236}">
                <a16:creationId xmlns:a16="http://schemas.microsoft.com/office/drawing/2014/main" id="{78CCA3C4-0677-4328-8B84-D4876AFDCB13}"/>
              </a:ext>
            </a:extLst>
          </p:cNvPr>
          <p:cNvSpPr>
            <a:spLocks noChangeShapeType="1"/>
          </p:cNvSpPr>
          <p:nvPr/>
        </p:nvSpPr>
        <p:spPr bwMode="auto">
          <a:xfrm>
            <a:off x="9831306" y="3679510"/>
            <a:ext cx="0" cy="2035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6" name="Line 157">
            <a:extLst>
              <a:ext uri="{FF2B5EF4-FFF2-40B4-BE49-F238E27FC236}">
                <a16:creationId xmlns:a16="http://schemas.microsoft.com/office/drawing/2014/main" id="{995C2398-BEFB-4904-B88B-7935A75BCB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71041" y="3679510"/>
            <a:ext cx="0" cy="2035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7" name="Line 158">
            <a:extLst>
              <a:ext uri="{FF2B5EF4-FFF2-40B4-BE49-F238E27FC236}">
                <a16:creationId xmlns:a16="http://schemas.microsoft.com/office/drawing/2014/main" id="{02309FC9-C47D-4216-831E-5C0C71FD1B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10776" y="3679510"/>
            <a:ext cx="0" cy="2035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8" name="Line 159">
            <a:extLst>
              <a:ext uri="{FF2B5EF4-FFF2-40B4-BE49-F238E27FC236}">
                <a16:creationId xmlns:a16="http://schemas.microsoft.com/office/drawing/2014/main" id="{8311F454-8647-4EE5-8067-B89B7AFA6F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49565" y="3679510"/>
            <a:ext cx="0" cy="2035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9" name="Line 160">
            <a:extLst>
              <a:ext uri="{FF2B5EF4-FFF2-40B4-BE49-F238E27FC236}">
                <a16:creationId xmlns:a16="http://schemas.microsoft.com/office/drawing/2014/main" id="{0458578D-4BA2-48AD-8FEC-165E23CFF4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47349" y="3679510"/>
            <a:ext cx="0" cy="2035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30" name="Line 161">
            <a:extLst>
              <a:ext uri="{FF2B5EF4-FFF2-40B4-BE49-F238E27FC236}">
                <a16:creationId xmlns:a16="http://schemas.microsoft.com/office/drawing/2014/main" id="{D74BFEE4-C549-4C67-822D-9215E1D8F1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88354" y="3679510"/>
            <a:ext cx="0" cy="2035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31" name="Line 162">
            <a:extLst>
              <a:ext uri="{FF2B5EF4-FFF2-40B4-BE49-F238E27FC236}">
                <a16:creationId xmlns:a16="http://schemas.microsoft.com/office/drawing/2014/main" id="{8CF7F73E-AB5A-435F-9F82-4E3041B28A50}"/>
              </a:ext>
            </a:extLst>
          </p:cNvPr>
          <p:cNvSpPr>
            <a:spLocks noChangeShapeType="1"/>
          </p:cNvSpPr>
          <p:nvPr/>
        </p:nvSpPr>
        <p:spPr bwMode="auto">
          <a:xfrm>
            <a:off x="9831306" y="3679510"/>
            <a:ext cx="0" cy="4173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32" name="Line 163">
            <a:extLst>
              <a:ext uri="{FF2B5EF4-FFF2-40B4-BE49-F238E27FC236}">
                <a16:creationId xmlns:a16="http://schemas.microsoft.com/office/drawing/2014/main" id="{75248B7A-D67E-48BC-A57A-CFE913528B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71041" y="3679510"/>
            <a:ext cx="0" cy="4173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33" name="Line 164">
            <a:extLst>
              <a:ext uri="{FF2B5EF4-FFF2-40B4-BE49-F238E27FC236}">
                <a16:creationId xmlns:a16="http://schemas.microsoft.com/office/drawing/2014/main" id="{1B420844-572C-4FA5-8FE6-B7411B089E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10776" y="3679510"/>
            <a:ext cx="0" cy="4173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34" name="Line 165">
            <a:extLst>
              <a:ext uri="{FF2B5EF4-FFF2-40B4-BE49-F238E27FC236}">
                <a16:creationId xmlns:a16="http://schemas.microsoft.com/office/drawing/2014/main" id="{E4075D95-749A-42F2-B721-F950997FDB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49565" y="3679510"/>
            <a:ext cx="0" cy="4173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35" name="Line 166">
            <a:extLst>
              <a:ext uri="{FF2B5EF4-FFF2-40B4-BE49-F238E27FC236}">
                <a16:creationId xmlns:a16="http://schemas.microsoft.com/office/drawing/2014/main" id="{1924D27A-FECC-4C79-847E-E5E47114E1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47349" y="3679510"/>
            <a:ext cx="0" cy="4173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36" name="Line 167">
            <a:extLst>
              <a:ext uri="{FF2B5EF4-FFF2-40B4-BE49-F238E27FC236}">
                <a16:creationId xmlns:a16="http://schemas.microsoft.com/office/drawing/2014/main" id="{8E8DFBCC-86E2-4CC8-94FD-DEBB840E19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88354" y="3679510"/>
            <a:ext cx="0" cy="4173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37" name="Line 168">
            <a:extLst>
              <a:ext uri="{FF2B5EF4-FFF2-40B4-BE49-F238E27FC236}">
                <a16:creationId xmlns:a16="http://schemas.microsoft.com/office/drawing/2014/main" id="{D4C60737-610B-49E9-A404-B0FD11C3A6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510776" y="1781642"/>
            <a:ext cx="0" cy="192600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38" name="Line 169">
            <a:extLst>
              <a:ext uri="{FF2B5EF4-FFF2-40B4-BE49-F238E27FC236}">
                <a16:creationId xmlns:a16="http://schemas.microsoft.com/office/drawing/2014/main" id="{A30F5DDC-8627-4F8E-AE85-9019CCAB6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9831306" y="3679510"/>
            <a:ext cx="1357048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46" name="Rectangle 177">
            <a:extLst>
              <a:ext uri="{FF2B5EF4-FFF2-40B4-BE49-F238E27FC236}">
                <a16:creationId xmlns:a16="http://schemas.microsoft.com/office/drawing/2014/main" id="{487490A5-3CDF-4A84-AB7D-1586D0C87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9192" y="1419259"/>
            <a:ext cx="9746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Hazard ratio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247" name="Rectangle 178">
            <a:extLst>
              <a:ext uri="{FF2B5EF4-FFF2-40B4-BE49-F238E27FC236}">
                <a16:creationId xmlns:a16="http://schemas.microsoft.com/office/drawing/2014/main" id="{1489F2FD-9B54-4956-ACB6-7E71F7992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6313" y="1578056"/>
            <a:ext cx="7069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(95% CI)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250" name="Rectangle 181">
            <a:extLst>
              <a:ext uri="{FF2B5EF4-FFF2-40B4-BE49-F238E27FC236}">
                <a16:creationId xmlns:a16="http://schemas.microsoft.com/office/drawing/2014/main" id="{B60441E0-4B57-4341-8365-F216A6D2C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3263" y="1442159"/>
            <a:ext cx="15773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b="1" dirty="0">
                <a:solidFill>
                  <a:srgbClr val="000000"/>
                </a:solidFill>
              </a:rPr>
              <a:t>NO DIABETES</a:t>
            </a:r>
            <a:endParaRPr lang="en-US" altLang="en-US" b="1" dirty="0">
              <a:solidFill>
                <a:srgbClr val="011E41"/>
              </a:solidFill>
            </a:endParaRPr>
          </a:p>
        </p:txBody>
      </p:sp>
      <p:sp>
        <p:nvSpPr>
          <p:cNvPr id="251" name="Rectangle 182">
            <a:extLst>
              <a:ext uri="{FF2B5EF4-FFF2-40B4-BE49-F238E27FC236}">
                <a16:creationId xmlns:a16="http://schemas.microsoft.com/office/drawing/2014/main" id="{3978F154-7535-4A68-BD2C-5844825E3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9899" y="3963334"/>
            <a:ext cx="11007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SGLT2i better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252" name="Rectangle 183">
            <a:extLst>
              <a:ext uri="{FF2B5EF4-FFF2-40B4-BE49-F238E27FC236}">
                <a16:creationId xmlns:a16="http://schemas.microsoft.com/office/drawing/2014/main" id="{C8841C80-6ECB-4A3F-9C27-D72DADF79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8941" y="3944172"/>
            <a:ext cx="11541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Placebo better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29" name="Rectangle 227">
            <a:extLst>
              <a:ext uri="{FF2B5EF4-FFF2-40B4-BE49-F238E27FC236}">
                <a16:creationId xmlns:a16="http://schemas.microsoft.com/office/drawing/2014/main" id="{289E9793-2A9D-499B-9341-BEA290ACA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7055" y="3365438"/>
            <a:ext cx="13112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dirty="0">
                <a:solidFill>
                  <a:srgbClr val="000000"/>
                </a:solidFill>
              </a:rPr>
              <a:t>0.85 (0.46, 1.54)</a:t>
            </a:r>
            <a:endParaRPr lang="en-US" altLang="en-US" sz="1400" dirty="0">
              <a:solidFill>
                <a:srgbClr val="011E41"/>
              </a:solidFill>
            </a:endParaRPr>
          </a:p>
        </p:txBody>
      </p:sp>
      <p:sp>
        <p:nvSpPr>
          <p:cNvPr id="30" name="Freeform 228">
            <a:extLst>
              <a:ext uri="{FF2B5EF4-FFF2-40B4-BE49-F238E27FC236}">
                <a16:creationId xmlns:a16="http://schemas.microsoft.com/office/drawing/2014/main" id="{947F9CE2-9D58-4501-BD24-1625DE4B3900}"/>
              </a:ext>
            </a:extLst>
          </p:cNvPr>
          <p:cNvSpPr>
            <a:spLocks/>
          </p:cNvSpPr>
          <p:nvPr/>
        </p:nvSpPr>
        <p:spPr bwMode="auto">
          <a:xfrm>
            <a:off x="10135080" y="3392922"/>
            <a:ext cx="585783" cy="83471"/>
          </a:xfrm>
          <a:custGeom>
            <a:avLst/>
            <a:gdLst>
              <a:gd name="T0" fmla="*/ 0 w 856"/>
              <a:gd name="T1" fmla="*/ 57 h 113"/>
              <a:gd name="T2" fmla="*/ 428 w 856"/>
              <a:gd name="T3" fmla="*/ 113 h 113"/>
              <a:gd name="T4" fmla="*/ 856 w 856"/>
              <a:gd name="T5" fmla="*/ 57 h 113"/>
              <a:gd name="T6" fmla="*/ 428 w 856"/>
              <a:gd name="T7" fmla="*/ 0 h 113"/>
              <a:gd name="T8" fmla="*/ 0 w 856"/>
              <a:gd name="T9" fmla="*/ 57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6" h="113">
                <a:moveTo>
                  <a:pt x="0" y="57"/>
                </a:moveTo>
                <a:lnTo>
                  <a:pt x="428" y="113"/>
                </a:lnTo>
                <a:lnTo>
                  <a:pt x="856" y="57"/>
                </a:lnTo>
                <a:lnTo>
                  <a:pt x="428" y="0"/>
                </a:lnTo>
                <a:lnTo>
                  <a:pt x="0" y="57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14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63" name="Rectangle 1">
            <a:extLst>
              <a:ext uri="{FF2B5EF4-FFF2-40B4-BE49-F238E27FC236}">
                <a16:creationId xmlns:a16="http://schemas.microsoft.com/office/drawing/2014/main" id="{0BAA7674-754E-47EE-A5CE-B5B411E2B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0705" y="6198966"/>
            <a:ext cx="3090590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latin typeface="Muli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dirty="0">
                <a:latin typeface="Mulish" pitchFamily="2" charset="0"/>
              </a:rPr>
              <a:t>JAMA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Mulish" pitchFamily="2" charset="0"/>
              </a:rPr>
              <a:t> 2025 Nov 7:e2520835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Mulish" pitchFamily="2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Mulish" pitchFamily="2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EB19812A-DDC0-4E0B-AE04-30A07035C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63788"/>
            <a:ext cx="3112444" cy="53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6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tx1"/>
                </a:solidFill>
                <a:latin typeface="Mulish" pitchFamily="2" charset="0"/>
              </a:rPr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627" y="2095500"/>
            <a:ext cx="11179175" cy="3486150"/>
          </a:xfrm>
        </p:spPr>
        <p:txBody>
          <a:bodyPr>
            <a:noAutofit/>
          </a:bodyPr>
          <a:lstStyle/>
          <a:p>
            <a:pPr algn="just"/>
            <a:r>
              <a:rPr lang="en-GB" sz="2800" dirty="0">
                <a:latin typeface="Mulish" pitchFamily="2" charset="0"/>
              </a:rPr>
              <a:t>I follow CTSU’s long-standing departmental policy of </a:t>
            </a:r>
            <a:r>
              <a:rPr lang="en-GB" sz="2800" u="sng" dirty="0">
                <a:latin typeface="Mulish" pitchFamily="2" charset="0"/>
              </a:rPr>
              <a:t>not accepting any personal honoraria</a:t>
            </a:r>
            <a:r>
              <a:rPr lang="en-GB" sz="2800" dirty="0">
                <a:latin typeface="Mulish" pitchFamily="2" charset="0"/>
              </a:rPr>
              <a:t> payments directly or indirectly from the pharmaceutical and food industries, except for reasonable travel expenses to present at meetings </a:t>
            </a:r>
          </a:p>
          <a:p>
            <a:pPr algn="just"/>
            <a:endParaRPr lang="en-GB" sz="1050" dirty="0">
              <a:latin typeface="Mulish" pitchFamily="2" charset="0"/>
            </a:endParaRPr>
          </a:p>
          <a:p>
            <a:pPr algn="just"/>
            <a:r>
              <a:rPr lang="en-GB" sz="2000" dirty="0">
                <a:latin typeface="Mulish" pitchFamily="2" charset="0"/>
              </a:rPr>
              <a:t>Trial grant funding from Boehringer Ingelheim &amp; Eli Lilly </a:t>
            </a:r>
          </a:p>
          <a:p>
            <a:pPr algn="just"/>
            <a:r>
              <a:rPr lang="en-GB" sz="2000" dirty="0">
                <a:latin typeface="Mulish" pitchFamily="2" charset="0"/>
              </a:rPr>
              <a:t>Other financial support from:</a:t>
            </a:r>
          </a:p>
          <a:p>
            <a:pPr lvl="2" algn="just"/>
            <a:r>
              <a:rPr lang="en-GB" sz="2000" dirty="0">
                <a:latin typeface="Mulish" pitchFamily="2" charset="0"/>
              </a:rPr>
              <a:t>UK Medical Research Council</a:t>
            </a:r>
          </a:p>
          <a:p>
            <a:pPr lvl="2" algn="just"/>
            <a:r>
              <a:rPr lang="en-GB" sz="2000" dirty="0">
                <a:latin typeface="Mulish" pitchFamily="2" charset="0"/>
              </a:rPr>
              <a:t>HDR (UK)</a:t>
            </a:r>
          </a:p>
          <a:p>
            <a:pPr lvl="1" algn="just"/>
            <a:endParaRPr lang="en-GB" sz="2000" dirty="0">
              <a:latin typeface="Mulish" pitchFamily="2" charset="0"/>
            </a:endParaRPr>
          </a:p>
          <a:p>
            <a:pPr lvl="1" algn="just"/>
            <a:endParaRPr lang="en-GB" sz="2000" dirty="0">
              <a:latin typeface="Muli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685" y="6177141"/>
            <a:ext cx="1566001" cy="68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BF6791-6DC2-4AE8-A6E6-F88C27623DFF}"/>
              </a:ext>
            </a:extLst>
          </p:cNvPr>
          <p:cNvSpPr txBox="1"/>
          <p:nvPr/>
        </p:nvSpPr>
        <p:spPr>
          <a:xfrm>
            <a:off x="-1005840" y="6177141"/>
            <a:ext cx="4602480" cy="20383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13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0F22E39-0D62-4F01-A9A9-F74B337E1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2" y="236483"/>
            <a:ext cx="11750575" cy="504525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Mulish" pitchFamily="2" charset="0"/>
              </a:rPr>
              <a:t>Absolute effects of SGLT2i/1000 </a:t>
            </a:r>
            <a:r>
              <a:rPr lang="en-US" sz="4000" dirty="0" err="1">
                <a:solidFill>
                  <a:srgbClr val="002060"/>
                </a:solidFill>
                <a:latin typeface="Mulish" pitchFamily="2" charset="0"/>
              </a:rPr>
              <a:t>pt</a:t>
            </a:r>
            <a:r>
              <a:rPr lang="en-US" sz="4000" dirty="0">
                <a:solidFill>
                  <a:srgbClr val="002060"/>
                </a:solidFill>
                <a:latin typeface="Mulish" pitchFamily="2" charset="0"/>
              </a:rPr>
              <a:t> years of use</a:t>
            </a:r>
            <a:endParaRPr lang="en-GB" sz="4000" dirty="0">
              <a:solidFill>
                <a:srgbClr val="002060"/>
              </a:solidFill>
              <a:latin typeface="Mulish" pitchFamily="2" charset="0"/>
            </a:endParaRPr>
          </a:p>
        </p:txBody>
      </p: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32840F08-96CA-4679-82E2-23D3FF690C10}"/>
              </a:ext>
            </a:extLst>
          </p:cNvPr>
          <p:cNvGrpSpPr/>
          <p:nvPr/>
        </p:nvGrpSpPr>
        <p:grpSpPr>
          <a:xfrm>
            <a:off x="8726658" y="2002631"/>
            <a:ext cx="3376588" cy="3159931"/>
            <a:chOff x="17589501" y="4005262"/>
            <a:chExt cx="6753176" cy="6319861"/>
          </a:xfrm>
        </p:grpSpPr>
        <p:sp>
          <p:nvSpPr>
            <p:cNvPr id="262" name="Rectangle 145">
              <a:extLst>
                <a:ext uri="{FF2B5EF4-FFF2-40B4-BE49-F238E27FC236}">
                  <a16:creationId xmlns:a16="http://schemas.microsoft.com/office/drawing/2014/main" id="{0CF769AD-0989-4240-87A0-7BB5E8B52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4005262"/>
              <a:ext cx="390525" cy="612765"/>
            </a:xfrm>
            <a:prstGeom prst="rect">
              <a:avLst/>
            </a:prstGeom>
            <a:solidFill>
              <a:srgbClr val="00468B"/>
            </a:solidFill>
            <a:ln w="25400">
              <a:solidFill>
                <a:srgbClr val="00468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63" name="Rectangle 146">
              <a:extLst>
                <a:ext uri="{FF2B5EF4-FFF2-40B4-BE49-F238E27FC236}">
                  <a16:creationId xmlns:a16="http://schemas.microsoft.com/office/drawing/2014/main" id="{91B0A7AC-4846-410F-914C-AD57800C4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4005262"/>
              <a:ext cx="390525" cy="61276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64" name="Rectangle 147">
              <a:extLst>
                <a:ext uri="{FF2B5EF4-FFF2-40B4-BE49-F238E27FC236}">
                  <a16:creationId xmlns:a16="http://schemas.microsoft.com/office/drawing/2014/main" id="{3A0C8BEF-87CB-43F4-9F2F-EA47461C7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4821527"/>
              <a:ext cx="390525" cy="612765"/>
            </a:xfrm>
            <a:prstGeom prst="rect">
              <a:avLst/>
            </a:prstGeom>
            <a:solidFill>
              <a:srgbClr val="ED0000"/>
            </a:solidFill>
            <a:ln w="25400">
              <a:solidFill>
                <a:srgbClr val="ED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65" name="Rectangle 148">
              <a:extLst>
                <a:ext uri="{FF2B5EF4-FFF2-40B4-BE49-F238E27FC236}">
                  <a16:creationId xmlns:a16="http://schemas.microsoft.com/office/drawing/2014/main" id="{75E453FB-2780-4D4E-BF81-7555D6B29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4821527"/>
              <a:ext cx="390525" cy="61276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66" name="Rectangle 149">
              <a:extLst>
                <a:ext uri="{FF2B5EF4-FFF2-40B4-BE49-F238E27FC236}">
                  <a16:creationId xmlns:a16="http://schemas.microsoft.com/office/drawing/2014/main" id="{7E1F22D5-C394-4C1E-8CA8-54C28555C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5637793"/>
              <a:ext cx="390525" cy="610503"/>
            </a:xfrm>
            <a:prstGeom prst="rect">
              <a:avLst/>
            </a:prstGeom>
            <a:solidFill>
              <a:srgbClr val="7AE578"/>
            </a:solidFill>
            <a:ln w="25400">
              <a:solidFill>
                <a:srgbClr val="7AE57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67" name="Rectangle 150">
              <a:extLst>
                <a:ext uri="{FF2B5EF4-FFF2-40B4-BE49-F238E27FC236}">
                  <a16:creationId xmlns:a16="http://schemas.microsoft.com/office/drawing/2014/main" id="{A4B1F8C9-6489-41F7-860E-6C981B29F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5637793"/>
              <a:ext cx="390525" cy="61050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68" name="Rectangle 151">
              <a:extLst>
                <a:ext uri="{FF2B5EF4-FFF2-40B4-BE49-F238E27FC236}">
                  <a16:creationId xmlns:a16="http://schemas.microsoft.com/office/drawing/2014/main" id="{8E47C37E-73BB-46D7-AC4D-B427FCC88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6454057"/>
              <a:ext cx="390525" cy="610503"/>
            </a:xfrm>
            <a:prstGeom prst="rect">
              <a:avLst/>
            </a:prstGeom>
            <a:solidFill>
              <a:srgbClr val="42B540"/>
            </a:solidFill>
            <a:ln w="25400">
              <a:solidFill>
                <a:srgbClr val="42B54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69" name="Rectangle 152">
              <a:extLst>
                <a:ext uri="{FF2B5EF4-FFF2-40B4-BE49-F238E27FC236}">
                  <a16:creationId xmlns:a16="http://schemas.microsoft.com/office/drawing/2014/main" id="{06600328-A339-4DBD-8E04-A80167EAC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6454057"/>
              <a:ext cx="390525" cy="61050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70" name="Rectangle 153">
              <a:extLst>
                <a:ext uri="{FF2B5EF4-FFF2-40B4-BE49-F238E27FC236}">
                  <a16:creationId xmlns:a16="http://schemas.microsoft.com/office/drawing/2014/main" id="{70BE1E2C-80DE-4658-897B-4BA47FECC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7268061"/>
              <a:ext cx="390525" cy="612765"/>
            </a:xfrm>
            <a:prstGeom prst="rect">
              <a:avLst/>
            </a:prstGeom>
            <a:solidFill>
              <a:srgbClr val="6ED1ED"/>
            </a:solidFill>
            <a:ln w="25400">
              <a:solidFill>
                <a:srgbClr val="6ED1E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71" name="Rectangle 154">
              <a:extLst>
                <a:ext uri="{FF2B5EF4-FFF2-40B4-BE49-F238E27FC236}">
                  <a16:creationId xmlns:a16="http://schemas.microsoft.com/office/drawing/2014/main" id="{49AA2A5A-9F0A-4EC1-B584-48FBF6ACE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7268061"/>
              <a:ext cx="390525" cy="61276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72" name="Rectangle 155">
              <a:extLst>
                <a:ext uri="{FF2B5EF4-FFF2-40B4-BE49-F238E27FC236}">
                  <a16:creationId xmlns:a16="http://schemas.microsoft.com/office/drawing/2014/main" id="{077FE201-5897-4E0C-930E-13D454FE6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8084327"/>
              <a:ext cx="390525" cy="610503"/>
            </a:xfrm>
            <a:prstGeom prst="rect">
              <a:avLst/>
            </a:prstGeom>
            <a:solidFill>
              <a:srgbClr val="0099B4"/>
            </a:solidFill>
            <a:ln w="25400">
              <a:solidFill>
                <a:srgbClr val="0099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73" name="Rectangle 156">
              <a:extLst>
                <a:ext uri="{FF2B5EF4-FFF2-40B4-BE49-F238E27FC236}">
                  <a16:creationId xmlns:a16="http://schemas.microsoft.com/office/drawing/2014/main" id="{D22BC432-DFB2-4DAA-B23F-C66937F66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8084327"/>
              <a:ext cx="390525" cy="61050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74" name="Rectangle 157">
              <a:extLst>
                <a:ext uri="{FF2B5EF4-FFF2-40B4-BE49-F238E27FC236}">
                  <a16:creationId xmlns:a16="http://schemas.microsoft.com/office/drawing/2014/main" id="{CE6ABADE-4D69-418B-9E92-63FBAC27B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8898331"/>
              <a:ext cx="390525" cy="612765"/>
            </a:xfrm>
            <a:prstGeom prst="rect">
              <a:avLst/>
            </a:prstGeom>
            <a:solidFill>
              <a:srgbClr val="925E9F"/>
            </a:solidFill>
            <a:ln w="25400">
              <a:solidFill>
                <a:srgbClr val="925E9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75" name="Rectangle 158">
              <a:extLst>
                <a:ext uri="{FF2B5EF4-FFF2-40B4-BE49-F238E27FC236}">
                  <a16:creationId xmlns:a16="http://schemas.microsoft.com/office/drawing/2014/main" id="{855C68B9-0CD8-4EF7-BC9D-89A0A082A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8898331"/>
              <a:ext cx="390525" cy="61276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76" name="Rectangle 159">
              <a:extLst>
                <a:ext uri="{FF2B5EF4-FFF2-40B4-BE49-F238E27FC236}">
                  <a16:creationId xmlns:a16="http://schemas.microsoft.com/office/drawing/2014/main" id="{5F490547-A1C9-4531-B101-192DCFA50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9714596"/>
              <a:ext cx="390525" cy="610503"/>
            </a:xfrm>
            <a:prstGeom prst="rect">
              <a:avLst/>
            </a:prstGeom>
            <a:solidFill>
              <a:srgbClr val="FDAF91"/>
            </a:solidFill>
            <a:ln w="25400">
              <a:solidFill>
                <a:srgbClr val="FDAF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77" name="Rectangle 160">
              <a:extLst>
                <a:ext uri="{FF2B5EF4-FFF2-40B4-BE49-F238E27FC236}">
                  <a16:creationId xmlns:a16="http://schemas.microsoft.com/office/drawing/2014/main" id="{8C25F72B-8225-4AD1-8622-E3B3B9B91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9714596"/>
              <a:ext cx="390525" cy="61050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78" name="Rectangle 161">
              <a:extLst>
                <a:ext uri="{FF2B5EF4-FFF2-40B4-BE49-F238E27FC236}">
                  <a16:creationId xmlns:a16="http://schemas.microsoft.com/office/drawing/2014/main" id="{ECCA0CEF-4406-44E8-B058-BFEFDED7B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0201" y="4059530"/>
              <a:ext cx="566821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 dirty="0">
                  <a:solidFill>
                    <a:srgbClr val="000000"/>
                  </a:solidFill>
                  <a:latin typeface="Arial"/>
                </a:rPr>
                <a:t>Kidney disease progression</a:t>
              </a:r>
              <a:endParaRPr lang="en-US" altLang="en-US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79" name="Rectangle 162">
              <a:extLst>
                <a:ext uri="{FF2B5EF4-FFF2-40B4-BE49-F238E27FC236}">
                  <a16:creationId xmlns:a16="http://schemas.microsoft.com/office/drawing/2014/main" id="{73A59137-8175-47A0-B3DF-241A4AA8F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0201" y="4875794"/>
              <a:ext cx="387285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 dirty="0">
                  <a:solidFill>
                    <a:srgbClr val="000000"/>
                  </a:solidFill>
                  <a:latin typeface="Arial"/>
                </a:rPr>
                <a:t>Acute kidney injury</a:t>
              </a:r>
              <a:endParaRPr lang="en-US" altLang="en-US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80" name="Rectangle 163">
              <a:extLst>
                <a:ext uri="{FF2B5EF4-FFF2-40B4-BE49-F238E27FC236}">
                  <a16:creationId xmlns:a16="http://schemas.microsoft.com/office/drawing/2014/main" id="{C0E48D1B-24E5-420E-8E61-1D9E0C3E9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0201" y="5694320"/>
              <a:ext cx="623247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>
                  <a:solidFill>
                    <a:srgbClr val="000000"/>
                  </a:solidFill>
                  <a:latin typeface="Arial"/>
                </a:rPr>
                <a:t>Hospitalization for heart failure</a:t>
              </a:r>
              <a:endParaRPr lang="en-US" altLang="en-US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81" name="Rectangle 164">
              <a:extLst>
                <a:ext uri="{FF2B5EF4-FFF2-40B4-BE49-F238E27FC236}">
                  <a16:creationId xmlns:a16="http://schemas.microsoft.com/office/drawing/2014/main" id="{52F96DE1-214D-4A57-8903-9B2EDE1B0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0201" y="6506064"/>
              <a:ext cx="502701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>
                  <a:solidFill>
                    <a:srgbClr val="000000"/>
                  </a:solidFill>
                  <a:latin typeface="Arial"/>
                </a:rPr>
                <a:t>Any other hospitalization</a:t>
              </a:r>
              <a:endParaRPr lang="en-US" altLang="en-US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82" name="Rectangle 165">
              <a:extLst>
                <a:ext uri="{FF2B5EF4-FFF2-40B4-BE49-F238E27FC236}">
                  <a16:creationId xmlns:a16="http://schemas.microsoft.com/office/drawing/2014/main" id="{9E11664B-E7F6-4068-8312-637ACBBB7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0201" y="7363027"/>
              <a:ext cx="436016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>
                  <a:solidFill>
                    <a:srgbClr val="000000"/>
                  </a:solidFill>
                  <a:latin typeface="Arial"/>
                </a:rPr>
                <a:t>Cardiovascular death</a:t>
              </a:r>
              <a:endParaRPr lang="en-US" altLang="en-US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83" name="Rectangle 166">
              <a:extLst>
                <a:ext uri="{FF2B5EF4-FFF2-40B4-BE49-F238E27FC236}">
                  <a16:creationId xmlns:a16="http://schemas.microsoft.com/office/drawing/2014/main" id="{6C481B1A-CF4B-4193-BDB3-AD70B88EE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0201" y="8138593"/>
              <a:ext cx="325730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 dirty="0">
                  <a:solidFill>
                    <a:srgbClr val="000000"/>
                  </a:solidFill>
                  <a:latin typeface="Arial"/>
                </a:rPr>
                <a:t>Any other death</a:t>
              </a:r>
              <a:endParaRPr lang="en-US" altLang="en-US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84" name="Rectangle 167">
              <a:extLst>
                <a:ext uri="{FF2B5EF4-FFF2-40B4-BE49-F238E27FC236}">
                  <a16:creationId xmlns:a16="http://schemas.microsoft.com/office/drawing/2014/main" id="{3422B028-336F-438D-82FA-88A68A7BF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0201" y="8993297"/>
              <a:ext cx="26161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>
                  <a:solidFill>
                    <a:srgbClr val="000000"/>
                  </a:solidFill>
                  <a:latin typeface="Arial"/>
                </a:rPr>
                <a:t>Ketoacidosis</a:t>
              </a:r>
              <a:endParaRPr lang="en-US" altLang="en-US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85" name="Rectangle 168">
              <a:extLst>
                <a:ext uri="{FF2B5EF4-FFF2-40B4-BE49-F238E27FC236}">
                  <a16:creationId xmlns:a16="http://schemas.microsoft.com/office/drawing/2014/main" id="{42B58D56-D6A8-453C-8297-011942974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0201" y="9771125"/>
              <a:ext cx="464229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>
                  <a:solidFill>
                    <a:srgbClr val="000000"/>
                  </a:solidFill>
                  <a:latin typeface="Arial"/>
                </a:rPr>
                <a:t>Lower limb amputation</a:t>
              </a:r>
              <a:endParaRPr lang="en-US" altLang="en-US">
                <a:solidFill>
                  <a:srgbClr val="011E41"/>
                </a:solidFill>
                <a:latin typeface="Arial"/>
              </a:endParaRPr>
            </a:p>
          </p:txBody>
        </p:sp>
      </p:grpSp>
      <p:sp>
        <p:nvSpPr>
          <p:cNvPr id="123" name="Line 6">
            <a:extLst>
              <a:ext uri="{FF2B5EF4-FFF2-40B4-BE49-F238E27FC236}">
                <a16:creationId xmlns:a16="http://schemas.microsoft.com/office/drawing/2014/main" id="{346F483C-3684-4DF7-9EC5-99794A85B4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9712" y="1843191"/>
            <a:ext cx="2883227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4" name="Line 7">
            <a:extLst>
              <a:ext uri="{FF2B5EF4-FFF2-40B4-BE49-F238E27FC236}">
                <a16:creationId xmlns:a16="http://schemas.microsoft.com/office/drawing/2014/main" id="{7DBED8DF-072F-4AAA-BE16-DBA41624EE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09712" y="1651261"/>
            <a:ext cx="0" cy="192270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5" name="Line 8">
            <a:extLst>
              <a:ext uri="{FF2B5EF4-FFF2-40B4-BE49-F238E27FC236}">
                <a16:creationId xmlns:a16="http://schemas.microsoft.com/office/drawing/2014/main" id="{A4DD15D5-254C-48A4-9CD2-36E2D10869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09712" y="1651261"/>
            <a:ext cx="0" cy="192270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6" name="Line 9">
            <a:extLst>
              <a:ext uri="{FF2B5EF4-FFF2-40B4-BE49-F238E27FC236}">
                <a16:creationId xmlns:a16="http://schemas.microsoft.com/office/drawing/2014/main" id="{E857038F-0FCC-48C1-B37A-E287FA02DD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7602" y="3573971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7" name="Line 10">
            <a:extLst>
              <a:ext uri="{FF2B5EF4-FFF2-40B4-BE49-F238E27FC236}">
                <a16:creationId xmlns:a16="http://schemas.microsoft.com/office/drawing/2014/main" id="{37E1CACC-668D-49E6-8EFF-37347C345D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7602" y="3382041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8" name="Line 11">
            <a:extLst>
              <a:ext uri="{FF2B5EF4-FFF2-40B4-BE49-F238E27FC236}">
                <a16:creationId xmlns:a16="http://schemas.microsoft.com/office/drawing/2014/main" id="{F1919B8F-CF1F-4CF8-85AE-1C288C1A03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7602" y="3190111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9" name="Line 12">
            <a:extLst>
              <a:ext uri="{FF2B5EF4-FFF2-40B4-BE49-F238E27FC236}">
                <a16:creationId xmlns:a16="http://schemas.microsoft.com/office/drawing/2014/main" id="{399CCF6E-87FA-4592-9C30-5AE734EB37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7602" y="2997328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30" name="Line 13">
            <a:extLst>
              <a:ext uri="{FF2B5EF4-FFF2-40B4-BE49-F238E27FC236}">
                <a16:creationId xmlns:a16="http://schemas.microsoft.com/office/drawing/2014/main" id="{AE4D39AB-118C-4812-9BA1-B4AA1AE7FC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7602" y="2805398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31" name="Line 14">
            <a:extLst>
              <a:ext uri="{FF2B5EF4-FFF2-40B4-BE49-F238E27FC236}">
                <a16:creationId xmlns:a16="http://schemas.microsoft.com/office/drawing/2014/main" id="{2FF4FE38-94CC-4514-BB24-E720EB7378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7602" y="2612616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32" name="Line 15">
            <a:extLst>
              <a:ext uri="{FF2B5EF4-FFF2-40B4-BE49-F238E27FC236}">
                <a16:creationId xmlns:a16="http://schemas.microsoft.com/office/drawing/2014/main" id="{DB4FFEC0-19CF-4CE9-A238-96AA3DB6F7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7602" y="2420686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33" name="Line 16">
            <a:extLst>
              <a:ext uri="{FF2B5EF4-FFF2-40B4-BE49-F238E27FC236}">
                <a16:creationId xmlns:a16="http://schemas.microsoft.com/office/drawing/2014/main" id="{01024FC5-E601-4B2D-BC99-20EF66A77F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7602" y="2227903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34" name="Line 17">
            <a:extLst>
              <a:ext uri="{FF2B5EF4-FFF2-40B4-BE49-F238E27FC236}">
                <a16:creationId xmlns:a16="http://schemas.microsoft.com/office/drawing/2014/main" id="{D8DBC191-E177-4230-91AE-D0547C0F53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7602" y="2035973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35" name="Line 18">
            <a:extLst>
              <a:ext uri="{FF2B5EF4-FFF2-40B4-BE49-F238E27FC236}">
                <a16:creationId xmlns:a16="http://schemas.microsoft.com/office/drawing/2014/main" id="{DDEEF5E7-ADAB-46B4-9F64-AB8F8E91DA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7602" y="1843191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36" name="Line 19">
            <a:extLst>
              <a:ext uri="{FF2B5EF4-FFF2-40B4-BE49-F238E27FC236}">
                <a16:creationId xmlns:a16="http://schemas.microsoft.com/office/drawing/2014/main" id="{48441DAC-7AC4-4BEF-AC3C-9F3558E39E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7602" y="1651261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37" name="Rectangle 20">
            <a:extLst>
              <a:ext uri="{FF2B5EF4-FFF2-40B4-BE49-F238E27FC236}">
                <a16:creationId xmlns:a16="http://schemas.microsoft.com/office/drawing/2014/main" id="{329DF711-E4EB-46B4-BA35-4420D7A85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160" y="3512553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-45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38" name="Rectangle 21">
            <a:extLst>
              <a:ext uri="{FF2B5EF4-FFF2-40B4-BE49-F238E27FC236}">
                <a16:creationId xmlns:a16="http://schemas.microsoft.com/office/drawing/2014/main" id="{349B6DB6-4298-4367-8987-1772AD484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160" y="3320623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-40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39" name="Rectangle 22">
            <a:extLst>
              <a:ext uri="{FF2B5EF4-FFF2-40B4-BE49-F238E27FC236}">
                <a16:creationId xmlns:a16="http://schemas.microsoft.com/office/drawing/2014/main" id="{DB581F9F-1BBC-4C75-BE98-D4E6D3DB4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160" y="3128694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-35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40" name="Rectangle 23">
            <a:extLst>
              <a:ext uri="{FF2B5EF4-FFF2-40B4-BE49-F238E27FC236}">
                <a16:creationId xmlns:a16="http://schemas.microsoft.com/office/drawing/2014/main" id="{E09B6699-25EF-41D9-9432-07B478AE4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160" y="2935911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-30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41" name="Rectangle 24">
            <a:extLst>
              <a:ext uri="{FF2B5EF4-FFF2-40B4-BE49-F238E27FC236}">
                <a16:creationId xmlns:a16="http://schemas.microsoft.com/office/drawing/2014/main" id="{8EEF24D9-2DC2-42B2-A6C4-12619D78E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160" y="2743981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-25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42" name="Rectangle 25">
            <a:extLst>
              <a:ext uri="{FF2B5EF4-FFF2-40B4-BE49-F238E27FC236}">
                <a16:creationId xmlns:a16="http://schemas.microsoft.com/office/drawing/2014/main" id="{0C41ED74-6F23-4270-B6F2-C8EDADE5C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160" y="2551198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-20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43" name="Rectangle 26">
            <a:extLst>
              <a:ext uri="{FF2B5EF4-FFF2-40B4-BE49-F238E27FC236}">
                <a16:creationId xmlns:a16="http://schemas.microsoft.com/office/drawing/2014/main" id="{55DA0F0A-8068-4A61-B141-206EBDB27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160" y="2359269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-15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44" name="Rectangle 27">
            <a:extLst>
              <a:ext uri="{FF2B5EF4-FFF2-40B4-BE49-F238E27FC236}">
                <a16:creationId xmlns:a16="http://schemas.microsoft.com/office/drawing/2014/main" id="{5683D99E-D42A-4026-9E66-7523FDE98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160" y="2166486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-10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45" name="Rectangle 28">
            <a:extLst>
              <a:ext uri="{FF2B5EF4-FFF2-40B4-BE49-F238E27FC236}">
                <a16:creationId xmlns:a16="http://schemas.microsoft.com/office/drawing/2014/main" id="{56A165A1-A46E-4599-887B-58FD10D2C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363" y="1974556"/>
            <a:ext cx="11381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-5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46" name="Rectangle 29">
            <a:extLst>
              <a:ext uri="{FF2B5EF4-FFF2-40B4-BE49-F238E27FC236}">
                <a16:creationId xmlns:a16="http://schemas.microsoft.com/office/drawing/2014/main" id="{80CC3329-354D-4436-A7AF-90E39A53A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487" y="1781773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0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47" name="Rectangle 30">
            <a:extLst>
              <a:ext uri="{FF2B5EF4-FFF2-40B4-BE49-F238E27FC236}">
                <a16:creationId xmlns:a16="http://schemas.microsoft.com/office/drawing/2014/main" id="{8B6C52E0-E724-46DB-905F-F0CF3644E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487" y="1589844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5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48" name="Rectangle 31">
            <a:extLst>
              <a:ext uri="{FF2B5EF4-FFF2-40B4-BE49-F238E27FC236}">
                <a16:creationId xmlns:a16="http://schemas.microsoft.com/office/drawing/2014/main" id="{3D97A67F-5863-4BE8-9AC0-BCA6CF56E45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72056" y="2475533"/>
            <a:ext cx="18530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Events avoided/caused per 1000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49" name="Rectangle 32">
            <a:extLst>
              <a:ext uri="{FF2B5EF4-FFF2-40B4-BE49-F238E27FC236}">
                <a16:creationId xmlns:a16="http://schemas.microsoft.com/office/drawing/2014/main" id="{F30F9603-BA64-49E2-A4F8-3295E0E4FC1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0638" y="2476387"/>
            <a:ext cx="194444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sz="1000" dirty="0">
                <a:solidFill>
                  <a:srgbClr val="000000"/>
                </a:solidFill>
                <a:latin typeface="Arial"/>
              </a:rPr>
              <a:t>patient years (SE) in SGLT2i arms</a:t>
            </a:r>
            <a:endParaRPr lang="en-US" altLang="en-US" sz="1000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51" name="Rectangle 34">
            <a:extLst>
              <a:ext uri="{FF2B5EF4-FFF2-40B4-BE49-F238E27FC236}">
                <a16:creationId xmlns:a16="http://schemas.microsoft.com/office/drawing/2014/main" id="{8AB81C91-3617-4EA2-813F-6145D6109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183" y="1843191"/>
            <a:ext cx="289428" cy="140749"/>
          </a:xfrm>
          <a:prstGeom prst="rect">
            <a:avLst/>
          </a:prstGeom>
          <a:solidFill>
            <a:srgbClr val="00468B"/>
          </a:solidFill>
          <a:ln w="25400">
            <a:solidFill>
              <a:srgbClr val="00468B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52" name="Rectangle 35">
            <a:extLst>
              <a:ext uri="{FF2B5EF4-FFF2-40B4-BE49-F238E27FC236}">
                <a16:creationId xmlns:a16="http://schemas.microsoft.com/office/drawing/2014/main" id="{827759FA-FB31-4F03-808B-380683205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183" y="1843191"/>
            <a:ext cx="289428" cy="140749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:a16="http://schemas.microsoft.com/office/drawing/2014/main" id="{128EF894-F863-420D-A7DC-DC8E5E0BB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6558" y="1843191"/>
            <a:ext cx="288424" cy="69095"/>
          </a:xfrm>
          <a:prstGeom prst="rect">
            <a:avLst/>
          </a:prstGeom>
          <a:solidFill>
            <a:srgbClr val="ED0000"/>
          </a:solidFill>
          <a:ln w="25400">
            <a:solidFill>
              <a:srgbClr val="ED0000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54" name="Rectangle 37">
            <a:extLst>
              <a:ext uri="{FF2B5EF4-FFF2-40B4-BE49-F238E27FC236}">
                <a16:creationId xmlns:a16="http://schemas.microsoft.com/office/drawing/2014/main" id="{03904FA9-9BFC-4E5E-8670-83BE50178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6558" y="1843191"/>
            <a:ext cx="288424" cy="69095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55" name="Rectangle 38">
            <a:extLst>
              <a:ext uri="{FF2B5EF4-FFF2-40B4-BE49-F238E27FC236}">
                <a16:creationId xmlns:a16="http://schemas.microsoft.com/office/drawing/2014/main" id="{18D77A83-4850-40E4-9D23-A9282B64C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28" y="1843191"/>
            <a:ext cx="288424" cy="629530"/>
          </a:xfrm>
          <a:prstGeom prst="rect">
            <a:avLst/>
          </a:prstGeom>
          <a:solidFill>
            <a:srgbClr val="42B540"/>
          </a:solidFill>
          <a:ln w="25400">
            <a:solidFill>
              <a:srgbClr val="42B540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56" name="Rectangle 39">
            <a:extLst>
              <a:ext uri="{FF2B5EF4-FFF2-40B4-BE49-F238E27FC236}">
                <a16:creationId xmlns:a16="http://schemas.microsoft.com/office/drawing/2014/main" id="{60633925-7A20-4C91-97CE-0D5C2DC54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28" y="1843191"/>
            <a:ext cx="288424" cy="629530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57" name="Rectangle 40">
            <a:extLst>
              <a:ext uri="{FF2B5EF4-FFF2-40B4-BE49-F238E27FC236}">
                <a16:creationId xmlns:a16="http://schemas.microsoft.com/office/drawing/2014/main" id="{BC7ABBF1-CE70-4A0B-A56B-AA500F9C9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299" y="1843191"/>
            <a:ext cx="288424" cy="138190"/>
          </a:xfrm>
          <a:prstGeom prst="rect">
            <a:avLst/>
          </a:prstGeom>
          <a:solidFill>
            <a:srgbClr val="0099B4"/>
          </a:solidFill>
          <a:ln w="25400">
            <a:solidFill>
              <a:srgbClr val="0099B4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58" name="Rectangle 41">
            <a:extLst>
              <a:ext uri="{FF2B5EF4-FFF2-40B4-BE49-F238E27FC236}">
                <a16:creationId xmlns:a16="http://schemas.microsoft.com/office/drawing/2014/main" id="{8EE25B50-5176-4F93-9B4E-67484FA58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299" y="1843191"/>
            <a:ext cx="288424" cy="138190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59" name="Rectangle 42">
            <a:extLst>
              <a:ext uri="{FF2B5EF4-FFF2-40B4-BE49-F238E27FC236}">
                <a16:creationId xmlns:a16="http://schemas.microsoft.com/office/drawing/2014/main" id="{600C52E0-68E2-45E4-AB0C-51DAAF8A3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669" y="1826130"/>
            <a:ext cx="288424" cy="17061"/>
          </a:xfrm>
          <a:prstGeom prst="rect">
            <a:avLst/>
          </a:prstGeom>
          <a:solidFill>
            <a:srgbClr val="925E9F"/>
          </a:solidFill>
          <a:ln w="25400">
            <a:solidFill>
              <a:srgbClr val="925E9F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60" name="Rectangle 43">
            <a:extLst>
              <a:ext uri="{FF2B5EF4-FFF2-40B4-BE49-F238E27FC236}">
                <a16:creationId xmlns:a16="http://schemas.microsoft.com/office/drawing/2014/main" id="{181CDC7F-49AA-4782-BE28-E66D10526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669" y="1826130"/>
            <a:ext cx="288424" cy="17061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61" name="Rectangle 44">
            <a:extLst>
              <a:ext uri="{FF2B5EF4-FFF2-40B4-BE49-F238E27FC236}">
                <a16:creationId xmlns:a16="http://schemas.microsoft.com/office/drawing/2014/main" id="{4BBB65A2-FF7A-41F0-8140-1C7E886B0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039" y="1822718"/>
            <a:ext cx="288424" cy="20473"/>
          </a:xfrm>
          <a:prstGeom prst="rect">
            <a:avLst/>
          </a:prstGeom>
          <a:solidFill>
            <a:srgbClr val="FDAF91"/>
          </a:solidFill>
          <a:ln w="25400">
            <a:solidFill>
              <a:srgbClr val="FDAF9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62" name="Rectangle 45">
            <a:extLst>
              <a:ext uri="{FF2B5EF4-FFF2-40B4-BE49-F238E27FC236}">
                <a16:creationId xmlns:a16="http://schemas.microsoft.com/office/drawing/2014/main" id="{3DF03F5D-52EE-49CA-98DA-FCE545834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039" y="1822718"/>
            <a:ext cx="288424" cy="20473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63" name="Rectangle 46">
            <a:extLst>
              <a:ext uri="{FF2B5EF4-FFF2-40B4-BE49-F238E27FC236}">
                <a16:creationId xmlns:a16="http://schemas.microsoft.com/office/drawing/2014/main" id="{61E8D51C-72B8-485F-9BD8-9E3630996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28" y="1843191"/>
            <a:ext cx="288424" cy="232875"/>
          </a:xfrm>
          <a:prstGeom prst="rect">
            <a:avLst/>
          </a:prstGeom>
          <a:solidFill>
            <a:srgbClr val="7AE578"/>
          </a:solidFill>
          <a:ln w="25400">
            <a:solidFill>
              <a:srgbClr val="7AE578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64" name="Rectangle 47">
            <a:extLst>
              <a:ext uri="{FF2B5EF4-FFF2-40B4-BE49-F238E27FC236}">
                <a16:creationId xmlns:a16="http://schemas.microsoft.com/office/drawing/2014/main" id="{4E24ACFF-3F93-4865-97BE-F2460F3F9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28" y="1843191"/>
            <a:ext cx="288424" cy="232875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65" name="Rectangle 48">
            <a:extLst>
              <a:ext uri="{FF2B5EF4-FFF2-40B4-BE49-F238E27FC236}">
                <a16:creationId xmlns:a16="http://schemas.microsoft.com/office/drawing/2014/main" id="{1542FBEE-C5DA-4BD4-896A-A3FBBB648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299" y="1843191"/>
            <a:ext cx="288424" cy="87008"/>
          </a:xfrm>
          <a:prstGeom prst="rect">
            <a:avLst/>
          </a:prstGeom>
          <a:solidFill>
            <a:srgbClr val="6ED1ED"/>
          </a:solidFill>
          <a:ln w="25400">
            <a:solidFill>
              <a:srgbClr val="6ED1ED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66" name="Rectangle 49">
            <a:extLst>
              <a:ext uri="{FF2B5EF4-FFF2-40B4-BE49-F238E27FC236}">
                <a16:creationId xmlns:a16="http://schemas.microsoft.com/office/drawing/2014/main" id="{AF64CA97-3836-4885-B60F-E28D1EBE2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299" y="1843191"/>
            <a:ext cx="288424" cy="87008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67" name="Line 50">
            <a:extLst>
              <a:ext uri="{FF2B5EF4-FFF2-40B4-BE49-F238E27FC236}">
                <a16:creationId xmlns:a16="http://schemas.microsoft.com/office/drawing/2014/main" id="{28102006-C65A-4BB4-9115-8E77F42951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9897" y="1983939"/>
            <a:ext cx="0" cy="10237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68" name="Line 51">
            <a:extLst>
              <a:ext uri="{FF2B5EF4-FFF2-40B4-BE49-F238E27FC236}">
                <a16:creationId xmlns:a16="http://schemas.microsoft.com/office/drawing/2014/main" id="{0279562E-CD76-4B2D-983D-587F8A3011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1659" y="1994176"/>
            <a:ext cx="96476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69" name="Line 52">
            <a:extLst>
              <a:ext uri="{FF2B5EF4-FFF2-40B4-BE49-F238E27FC236}">
                <a16:creationId xmlns:a16="http://schemas.microsoft.com/office/drawing/2014/main" id="{EDCA9B3B-AFAD-4D17-8CD8-256D466232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267" y="1912286"/>
            <a:ext cx="0" cy="1364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70" name="Line 53">
            <a:extLst>
              <a:ext uri="{FF2B5EF4-FFF2-40B4-BE49-F238E27FC236}">
                <a16:creationId xmlns:a16="http://schemas.microsoft.com/office/drawing/2014/main" id="{B7B5E4D2-A334-4230-B18A-4F6D206D5E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2029" y="1925934"/>
            <a:ext cx="96476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71" name="Line 54">
            <a:extLst>
              <a:ext uri="{FF2B5EF4-FFF2-40B4-BE49-F238E27FC236}">
                <a16:creationId xmlns:a16="http://schemas.microsoft.com/office/drawing/2014/main" id="{50D9A555-0180-4578-9AA9-C44EB5111C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0638" y="2472720"/>
            <a:ext cx="0" cy="8189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72" name="Line 55">
            <a:extLst>
              <a:ext uri="{FF2B5EF4-FFF2-40B4-BE49-F238E27FC236}">
                <a16:creationId xmlns:a16="http://schemas.microsoft.com/office/drawing/2014/main" id="{D682DE14-44AB-448F-B45F-FCC29A07EC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2400" y="2554610"/>
            <a:ext cx="96476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73" name="Line 56">
            <a:extLst>
              <a:ext uri="{FF2B5EF4-FFF2-40B4-BE49-F238E27FC236}">
                <a16:creationId xmlns:a16="http://schemas.microsoft.com/office/drawing/2014/main" id="{A2526E58-B069-4CC7-9769-E2CAE8A472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1008" y="1981380"/>
            <a:ext cx="0" cy="27297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74" name="Line 57">
            <a:extLst>
              <a:ext uri="{FF2B5EF4-FFF2-40B4-BE49-F238E27FC236}">
                <a16:creationId xmlns:a16="http://schemas.microsoft.com/office/drawing/2014/main" id="{85E7548C-F468-4E34-BB47-D5E5B8BFC4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2770" y="2008677"/>
            <a:ext cx="96476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75" name="Line 58">
            <a:extLst>
              <a:ext uri="{FF2B5EF4-FFF2-40B4-BE49-F238E27FC236}">
                <a16:creationId xmlns:a16="http://schemas.microsoft.com/office/drawing/2014/main" id="{2104453C-23E7-48B4-81ED-C3F9DAD468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1378" y="1818453"/>
            <a:ext cx="0" cy="7678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76" name="Line 59">
            <a:extLst>
              <a:ext uri="{FF2B5EF4-FFF2-40B4-BE49-F238E27FC236}">
                <a16:creationId xmlns:a16="http://schemas.microsoft.com/office/drawing/2014/main" id="{78A57302-FB8C-4A1A-8891-48D985F198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4145" y="1818453"/>
            <a:ext cx="95472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77" name="Line 60">
            <a:extLst>
              <a:ext uri="{FF2B5EF4-FFF2-40B4-BE49-F238E27FC236}">
                <a16:creationId xmlns:a16="http://schemas.microsoft.com/office/drawing/2014/main" id="{7152DB34-293F-4D2D-85B2-BA04C3C399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52753" y="1811629"/>
            <a:ext cx="0" cy="1109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78" name="Line 61">
            <a:extLst>
              <a:ext uri="{FF2B5EF4-FFF2-40B4-BE49-F238E27FC236}">
                <a16:creationId xmlns:a16="http://schemas.microsoft.com/office/drawing/2014/main" id="{F0A965FF-A2CF-4DD3-9D62-FC047BC14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4515" y="1811629"/>
            <a:ext cx="95472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79" name="Rectangle 62">
            <a:extLst>
              <a:ext uri="{FF2B5EF4-FFF2-40B4-BE49-F238E27FC236}">
                <a16:creationId xmlns:a16="http://schemas.microsoft.com/office/drawing/2014/main" id="{1948EF1D-7495-4CFF-9E30-10DF5F1F3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8414" y="2026591"/>
            <a:ext cx="205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dirty="0">
                <a:solidFill>
                  <a:srgbClr val="000000"/>
                </a:solidFill>
                <a:latin typeface="Arial"/>
              </a:rPr>
              <a:t>-4</a:t>
            </a:r>
            <a:endParaRPr lang="en-US" altLang="en-US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80" name="Rectangle 63">
            <a:extLst>
              <a:ext uri="{FF2B5EF4-FFF2-40B4-BE49-F238E27FC236}">
                <a16:creationId xmlns:a16="http://schemas.microsoft.com/office/drawing/2014/main" id="{25391601-E71F-4BC1-8F8A-832A30A63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8785" y="1958349"/>
            <a:ext cx="205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>
                <a:solidFill>
                  <a:srgbClr val="000000"/>
                </a:solidFill>
                <a:latin typeface="Arial"/>
              </a:rPr>
              <a:t>-2</a:t>
            </a:r>
            <a:endParaRPr lang="en-US" altLang="en-US">
              <a:solidFill>
                <a:srgbClr val="011E41"/>
              </a:solidFill>
              <a:latin typeface="Arial"/>
            </a:endParaRPr>
          </a:p>
        </p:txBody>
      </p:sp>
      <p:sp>
        <p:nvSpPr>
          <p:cNvPr id="181" name="Rectangle 64">
            <a:extLst>
              <a:ext uri="{FF2B5EF4-FFF2-40B4-BE49-F238E27FC236}">
                <a16:creationId xmlns:a16="http://schemas.microsoft.com/office/drawing/2014/main" id="{5D567FD5-6903-4688-A9B8-D69C5D52A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044" y="2586172"/>
            <a:ext cx="3334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>
                <a:solidFill>
                  <a:srgbClr val="000000"/>
                </a:solidFill>
                <a:latin typeface="Arial"/>
              </a:rPr>
              <a:t>-16</a:t>
            </a:r>
            <a:endParaRPr lang="en-US" altLang="en-US">
              <a:solidFill>
                <a:srgbClr val="011E41"/>
              </a:solidFill>
              <a:latin typeface="Arial"/>
            </a:endParaRPr>
          </a:p>
        </p:txBody>
      </p:sp>
      <p:sp>
        <p:nvSpPr>
          <p:cNvPr id="182" name="Rectangle 65">
            <a:extLst>
              <a:ext uri="{FF2B5EF4-FFF2-40B4-BE49-F238E27FC236}">
                <a16:creationId xmlns:a16="http://schemas.microsoft.com/office/drawing/2014/main" id="{7993D7F4-5D5C-4D3F-A12E-7EE695A47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9525" y="2041092"/>
            <a:ext cx="205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>
                <a:solidFill>
                  <a:srgbClr val="000000"/>
                </a:solidFill>
                <a:latin typeface="Arial"/>
              </a:rPr>
              <a:t>-4</a:t>
            </a:r>
            <a:endParaRPr lang="en-US" altLang="en-US">
              <a:solidFill>
                <a:srgbClr val="011E41"/>
              </a:solidFill>
              <a:latin typeface="Arial"/>
            </a:endParaRPr>
          </a:p>
        </p:txBody>
      </p:sp>
      <p:sp>
        <p:nvSpPr>
          <p:cNvPr id="183" name="Rectangle 66">
            <a:extLst>
              <a:ext uri="{FF2B5EF4-FFF2-40B4-BE49-F238E27FC236}">
                <a16:creationId xmlns:a16="http://schemas.microsoft.com/office/drawing/2014/main" id="{5C094F81-7F0A-4130-BB3F-673666713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8882" y="1520630"/>
            <a:ext cx="4552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dirty="0">
                <a:solidFill>
                  <a:srgbClr val="000000"/>
                </a:solidFill>
                <a:latin typeface="Arial"/>
              </a:rPr>
              <a:t>+0.4</a:t>
            </a:r>
            <a:endParaRPr lang="en-US" altLang="en-US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84" name="Rectangle 67">
            <a:extLst>
              <a:ext uri="{FF2B5EF4-FFF2-40B4-BE49-F238E27FC236}">
                <a16:creationId xmlns:a16="http://schemas.microsoft.com/office/drawing/2014/main" id="{E75B3ACC-E9CF-4F40-8813-CCFD24658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9252" y="1512953"/>
            <a:ext cx="4552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dirty="0">
                <a:solidFill>
                  <a:srgbClr val="000000"/>
                </a:solidFill>
                <a:latin typeface="Arial"/>
              </a:rPr>
              <a:t>+0.5</a:t>
            </a:r>
            <a:endParaRPr lang="en-US" altLang="en-US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92" name="Rectangle 75">
            <a:extLst>
              <a:ext uri="{FF2B5EF4-FFF2-40B4-BE49-F238E27FC236}">
                <a16:creationId xmlns:a16="http://schemas.microsoft.com/office/drawing/2014/main" id="{F1F4C294-4357-441F-BA6E-78BB8B4E9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770" y="817042"/>
            <a:ext cx="11669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b="1" dirty="0">
                <a:solidFill>
                  <a:srgbClr val="000000"/>
                </a:solidFill>
                <a:latin typeface="Arial"/>
              </a:rPr>
              <a:t>DIABETES</a:t>
            </a:r>
            <a:endParaRPr lang="en-US" altLang="en-US" b="1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95" name="Rectangle 78">
            <a:extLst>
              <a:ext uri="{FF2B5EF4-FFF2-40B4-BE49-F238E27FC236}">
                <a16:creationId xmlns:a16="http://schemas.microsoft.com/office/drawing/2014/main" id="{7E0E143E-BAFF-4CB5-A0D6-E48772EF9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043" y="1182501"/>
            <a:ext cx="17761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b="1" dirty="0" err="1">
                <a:solidFill>
                  <a:srgbClr val="000000"/>
                </a:solidFill>
                <a:latin typeface="Arial"/>
              </a:rPr>
              <a:t>uACR</a:t>
            </a:r>
            <a:r>
              <a:rPr lang="en-US" altLang="en-US" b="1" dirty="0">
                <a:solidFill>
                  <a:srgbClr val="000000"/>
                </a:solidFill>
                <a:latin typeface="Arial"/>
              </a:rPr>
              <a:t> &lt;200mg/g</a:t>
            </a:r>
            <a:endParaRPr lang="en-US" altLang="en-US" b="1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96" name="Line 79">
            <a:extLst>
              <a:ext uri="{FF2B5EF4-FFF2-40B4-BE49-F238E27FC236}">
                <a16:creationId xmlns:a16="http://schemas.microsoft.com/office/drawing/2014/main" id="{300425D7-A566-4D67-B6BB-EE27B09090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2998" y="1843191"/>
            <a:ext cx="2883227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97" name="Line 80">
            <a:extLst>
              <a:ext uri="{FF2B5EF4-FFF2-40B4-BE49-F238E27FC236}">
                <a16:creationId xmlns:a16="http://schemas.microsoft.com/office/drawing/2014/main" id="{FE190FF0-EBB2-4666-88FB-A212383FA8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12998" y="1651261"/>
            <a:ext cx="0" cy="192270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99" name="Line 82">
            <a:extLst>
              <a:ext uri="{FF2B5EF4-FFF2-40B4-BE49-F238E27FC236}">
                <a16:creationId xmlns:a16="http://schemas.microsoft.com/office/drawing/2014/main" id="{E926BE5B-6884-464F-AB65-34C22722E0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0889" y="3573971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00" name="Line 83">
            <a:extLst>
              <a:ext uri="{FF2B5EF4-FFF2-40B4-BE49-F238E27FC236}">
                <a16:creationId xmlns:a16="http://schemas.microsoft.com/office/drawing/2014/main" id="{0F7849B2-3D97-40BC-B461-58C9E28CFD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0889" y="3382041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01" name="Line 84">
            <a:extLst>
              <a:ext uri="{FF2B5EF4-FFF2-40B4-BE49-F238E27FC236}">
                <a16:creationId xmlns:a16="http://schemas.microsoft.com/office/drawing/2014/main" id="{61931747-53B9-4334-BCCD-FA7F931C9D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0889" y="3190111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02" name="Line 85">
            <a:extLst>
              <a:ext uri="{FF2B5EF4-FFF2-40B4-BE49-F238E27FC236}">
                <a16:creationId xmlns:a16="http://schemas.microsoft.com/office/drawing/2014/main" id="{57C5BDCA-50E2-4586-BEDD-DBC4B68E2A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0889" y="2997328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03" name="Line 86">
            <a:extLst>
              <a:ext uri="{FF2B5EF4-FFF2-40B4-BE49-F238E27FC236}">
                <a16:creationId xmlns:a16="http://schemas.microsoft.com/office/drawing/2014/main" id="{3E580F7A-032B-445B-B9A4-1290DCEACB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0889" y="2805398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04" name="Line 87">
            <a:extLst>
              <a:ext uri="{FF2B5EF4-FFF2-40B4-BE49-F238E27FC236}">
                <a16:creationId xmlns:a16="http://schemas.microsoft.com/office/drawing/2014/main" id="{C06A82D0-2516-42E0-9500-D6449C233F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0889" y="2612616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05" name="Line 88">
            <a:extLst>
              <a:ext uri="{FF2B5EF4-FFF2-40B4-BE49-F238E27FC236}">
                <a16:creationId xmlns:a16="http://schemas.microsoft.com/office/drawing/2014/main" id="{3A6DC930-EA83-4B76-A587-7906D9C5C7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0889" y="2420686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06" name="Line 89">
            <a:extLst>
              <a:ext uri="{FF2B5EF4-FFF2-40B4-BE49-F238E27FC236}">
                <a16:creationId xmlns:a16="http://schemas.microsoft.com/office/drawing/2014/main" id="{4E01F6E5-78ED-4152-B095-A4254CB22B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0889" y="2227903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07" name="Line 90">
            <a:extLst>
              <a:ext uri="{FF2B5EF4-FFF2-40B4-BE49-F238E27FC236}">
                <a16:creationId xmlns:a16="http://schemas.microsoft.com/office/drawing/2014/main" id="{D4088F0D-6385-4F37-AF06-4E3EB8645E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0889" y="2035973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08" name="Line 91">
            <a:extLst>
              <a:ext uri="{FF2B5EF4-FFF2-40B4-BE49-F238E27FC236}">
                <a16:creationId xmlns:a16="http://schemas.microsoft.com/office/drawing/2014/main" id="{B9A4893C-5EB1-49A3-9799-AF5B19E5AC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0889" y="1843191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09" name="Line 92">
            <a:extLst>
              <a:ext uri="{FF2B5EF4-FFF2-40B4-BE49-F238E27FC236}">
                <a16:creationId xmlns:a16="http://schemas.microsoft.com/office/drawing/2014/main" id="{B42F1804-08A6-4524-A270-0617B8A285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0889" y="1651261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10" name="Rectangle 93">
            <a:extLst>
              <a:ext uri="{FF2B5EF4-FFF2-40B4-BE49-F238E27FC236}">
                <a16:creationId xmlns:a16="http://schemas.microsoft.com/office/drawing/2014/main" id="{C9C81187-4834-45F4-A065-1D4E573C1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446" y="3512553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-45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11" name="Rectangle 94">
            <a:extLst>
              <a:ext uri="{FF2B5EF4-FFF2-40B4-BE49-F238E27FC236}">
                <a16:creationId xmlns:a16="http://schemas.microsoft.com/office/drawing/2014/main" id="{18608703-5D8D-4A73-A6B5-421CFF809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446" y="3320623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-40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12" name="Rectangle 95">
            <a:extLst>
              <a:ext uri="{FF2B5EF4-FFF2-40B4-BE49-F238E27FC236}">
                <a16:creationId xmlns:a16="http://schemas.microsoft.com/office/drawing/2014/main" id="{CB0B0661-8BCA-4BE9-A65B-0B04143AB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446" y="3128694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-35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13" name="Rectangle 96">
            <a:extLst>
              <a:ext uri="{FF2B5EF4-FFF2-40B4-BE49-F238E27FC236}">
                <a16:creationId xmlns:a16="http://schemas.microsoft.com/office/drawing/2014/main" id="{F6D05E00-B683-470E-8018-21166DD71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446" y="2935911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-30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14" name="Rectangle 97">
            <a:extLst>
              <a:ext uri="{FF2B5EF4-FFF2-40B4-BE49-F238E27FC236}">
                <a16:creationId xmlns:a16="http://schemas.microsoft.com/office/drawing/2014/main" id="{F03B0D3E-7435-4279-A999-BE3A843BA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446" y="2743981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-25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15" name="Rectangle 98">
            <a:extLst>
              <a:ext uri="{FF2B5EF4-FFF2-40B4-BE49-F238E27FC236}">
                <a16:creationId xmlns:a16="http://schemas.microsoft.com/office/drawing/2014/main" id="{3AF0E25B-263F-42AA-A700-7CD54BC30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446" y="2551198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-20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16" name="Rectangle 99">
            <a:extLst>
              <a:ext uri="{FF2B5EF4-FFF2-40B4-BE49-F238E27FC236}">
                <a16:creationId xmlns:a16="http://schemas.microsoft.com/office/drawing/2014/main" id="{B298F47E-C6DF-4714-8231-2F7F76779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446" y="2359269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-15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17" name="Rectangle 100">
            <a:extLst>
              <a:ext uri="{FF2B5EF4-FFF2-40B4-BE49-F238E27FC236}">
                <a16:creationId xmlns:a16="http://schemas.microsoft.com/office/drawing/2014/main" id="{35942C7F-5415-4FDF-A3A0-F8688B9E6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446" y="2166486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-10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18" name="Rectangle 101">
            <a:extLst>
              <a:ext uri="{FF2B5EF4-FFF2-40B4-BE49-F238E27FC236}">
                <a16:creationId xmlns:a16="http://schemas.microsoft.com/office/drawing/2014/main" id="{0C5B18CF-F004-4224-B73D-29AD43555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649" y="1974556"/>
            <a:ext cx="11381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-5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19" name="Rectangle 102">
            <a:extLst>
              <a:ext uri="{FF2B5EF4-FFF2-40B4-BE49-F238E27FC236}">
                <a16:creationId xmlns:a16="http://schemas.microsoft.com/office/drawing/2014/main" id="{04558FBD-0FBA-4E7B-8E76-4F1E21C89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4774" y="1781773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0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0" name="Rectangle 103">
            <a:extLst>
              <a:ext uri="{FF2B5EF4-FFF2-40B4-BE49-F238E27FC236}">
                <a16:creationId xmlns:a16="http://schemas.microsoft.com/office/drawing/2014/main" id="{EBD4851C-0C92-420F-9474-FFA9560A5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4774" y="1589844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5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2" name="Rectangle 105">
            <a:extLst>
              <a:ext uri="{FF2B5EF4-FFF2-40B4-BE49-F238E27FC236}">
                <a16:creationId xmlns:a16="http://schemas.microsoft.com/office/drawing/2014/main" id="{4B000315-AD8C-4BD3-9266-CED458A4F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9474" y="1843191"/>
            <a:ext cx="288424" cy="168046"/>
          </a:xfrm>
          <a:prstGeom prst="rect">
            <a:avLst/>
          </a:prstGeom>
          <a:solidFill>
            <a:srgbClr val="00468B"/>
          </a:solidFill>
          <a:ln w="0">
            <a:solidFill>
              <a:srgbClr val="00468B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3" name="Rectangle 106">
            <a:extLst>
              <a:ext uri="{FF2B5EF4-FFF2-40B4-BE49-F238E27FC236}">
                <a16:creationId xmlns:a16="http://schemas.microsoft.com/office/drawing/2014/main" id="{938F9284-43C6-47DD-AC29-074C523DD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9474" y="1843191"/>
            <a:ext cx="288424" cy="168046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4" name="Rectangle 107">
            <a:extLst>
              <a:ext uri="{FF2B5EF4-FFF2-40B4-BE49-F238E27FC236}">
                <a16:creationId xmlns:a16="http://schemas.microsoft.com/office/drawing/2014/main" id="{881ACF36-8AD9-4E74-A2F1-943FF5954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844" y="1843191"/>
            <a:ext cx="288424" cy="206431"/>
          </a:xfrm>
          <a:prstGeom prst="rect">
            <a:avLst/>
          </a:prstGeom>
          <a:solidFill>
            <a:srgbClr val="ED0000"/>
          </a:solidFill>
          <a:ln w="25400">
            <a:solidFill>
              <a:srgbClr val="ED0000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5" name="Rectangle 108">
            <a:extLst>
              <a:ext uri="{FF2B5EF4-FFF2-40B4-BE49-F238E27FC236}">
                <a16:creationId xmlns:a16="http://schemas.microsoft.com/office/drawing/2014/main" id="{E59AE92E-1E00-4546-A443-3B74AB585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844" y="1843191"/>
            <a:ext cx="288424" cy="206431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6" name="Rectangle 109">
            <a:extLst>
              <a:ext uri="{FF2B5EF4-FFF2-40B4-BE49-F238E27FC236}">
                <a16:creationId xmlns:a16="http://schemas.microsoft.com/office/drawing/2014/main" id="{BDD6C768-02E3-4936-A025-1048720F3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215" y="1843191"/>
            <a:ext cx="288424" cy="1211290"/>
          </a:xfrm>
          <a:prstGeom prst="rect">
            <a:avLst/>
          </a:prstGeom>
          <a:solidFill>
            <a:srgbClr val="42B540"/>
          </a:solidFill>
          <a:ln w="0">
            <a:solidFill>
              <a:srgbClr val="42B540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7" name="Rectangle 110">
            <a:extLst>
              <a:ext uri="{FF2B5EF4-FFF2-40B4-BE49-F238E27FC236}">
                <a16:creationId xmlns:a16="http://schemas.microsoft.com/office/drawing/2014/main" id="{C930EA60-C277-4C39-ADF9-35DCACCF1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215" y="1843191"/>
            <a:ext cx="288424" cy="1211290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8" name="Rectangle 111">
            <a:extLst>
              <a:ext uri="{FF2B5EF4-FFF2-40B4-BE49-F238E27FC236}">
                <a16:creationId xmlns:a16="http://schemas.microsoft.com/office/drawing/2014/main" id="{E40F1644-512F-41B8-87FC-92A146BCC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585" y="1843191"/>
            <a:ext cx="288424" cy="214109"/>
          </a:xfrm>
          <a:prstGeom prst="rect">
            <a:avLst/>
          </a:prstGeom>
          <a:solidFill>
            <a:srgbClr val="0099B4"/>
          </a:solidFill>
          <a:ln w="0">
            <a:solidFill>
              <a:srgbClr val="0099B4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9" name="Rectangle 112">
            <a:extLst>
              <a:ext uri="{FF2B5EF4-FFF2-40B4-BE49-F238E27FC236}">
                <a16:creationId xmlns:a16="http://schemas.microsoft.com/office/drawing/2014/main" id="{48C9D623-6A88-4337-A003-D2CED3FBE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585" y="1843191"/>
            <a:ext cx="288424" cy="214109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30" name="Rectangle 113">
            <a:extLst>
              <a:ext uri="{FF2B5EF4-FFF2-40B4-BE49-F238E27FC236}">
                <a16:creationId xmlns:a16="http://schemas.microsoft.com/office/drawing/2014/main" id="{2327DC98-5615-4E81-8390-C9CF4F788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1326" y="1843191"/>
            <a:ext cx="288424" cy="3412"/>
          </a:xfrm>
          <a:prstGeom prst="rect">
            <a:avLst/>
          </a:prstGeom>
          <a:solidFill>
            <a:srgbClr val="FDAF91"/>
          </a:solidFill>
          <a:ln w="0">
            <a:solidFill>
              <a:srgbClr val="FDAF9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31" name="Rectangle 114">
            <a:extLst>
              <a:ext uri="{FF2B5EF4-FFF2-40B4-BE49-F238E27FC236}">
                <a16:creationId xmlns:a16="http://schemas.microsoft.com/office/drawing/2014/main" id="{630E63B1-55ED-459F-92C4-6CB424A0F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1326" y="1843191"/>
            <a:ext cx="288424" cy="3412"/>
          </a:xfrm>
          <a:prstGeom prst="rect">
            <a:avLst/>
          </a:prstGeom>
          <a:noFill/>
          <a:ln w="1588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32" name="Rectangle 115">
            <a:extLst>
              <a:ext uri="{FF2B5EF4-FFF2-40B4-BE49-F238E27FC236}">
                <a16:creationId xmlns:a16="http://schemas.microsoft.com/office/drawing/2014/main" id="{77325F68-A38C-4C8E-B60F-D5F5747DF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215" y="1843191"/>
            <a:ext cx="288424" cy="538257"/>
          </a:xfrm>
          <a:prstGeom prst="rect">
            <a:avLst/>
          </a:prstGeom>
          <a:solidFill>
            <a:srgbClr val="7AE578"/>
          </a:solidFill>
          <a:ln w="0">
            <a:solidFill>
              <a:srgbClr val="7AE578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33" name="Rectangle 116">
            <a:extLst>
              <a:ext uri="{FF2B5EF4-FFF2-40B4-BE49-F238E27FC236}">
                <a16:creationId xmlns:a16="http://schemas.microsoft.com/office/drawing/2014/main" id="{22A04D71-F6D4-4325-97D6-D4CCC850A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215" y="1843191"/>
            <a:ext cx="288424" cy="538257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34" name="Rectangle 117">
            <a:extLst>
              <a:ext uri="{FF2B5EF4-FFF2-40B4-BE49-F238E27FC236}">
                <a16:creationId xmlns:a16="http://schemas.microsoft.com/office/drawing/2014/main" id="{40796E2D-A633-411A-AAF0-C79EC1B2A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585" y="1843191"/>
            <a:ext cx="288424" cy="167192"/>
          </a:xfrm>
          <a:prstGeom prst="rect">
            <a:avLst/>
          </a:prstGeom>
          <a:solidFill>
            <a:srgbClr val="6ED1ED"/>
          </a:solidFill>
          <a:ln w="0">
            <a:solidFill>
              <a:srgbClr val="6ED1ED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35" name="Rectangle 118">
            <a:extLst>
              <a:ext uri="{FF2B5EF4-FFF2-40B4-BE49-F238E27FC236}">
                <a16:creationId xmlns:a16="http://schemas.microsoft.com/office/drawing/2014/main" id="{E900F169-F870-42E8-B2E9-813B8A912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585" y="1843191"/>
            <a:ext cx="288424" cy="167192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36" name="Line 119">
            <a:extLst>
              <a:ext uri="{FF2B5EF4-FFF2-40B4-BE49-F238E27FC236}">
                <a16:creationId xmlns:a16="http://schemas.microsoft.com/office/drawing/2014/main" id="{77D4FD99-5939-4519-BC4C-25953E5300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3184" y="2011236"/>
            <a:ext cx="0" cy="35827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37" name="Line 120">
            <a:extLst>
              <a:ext uri="{FF2B5EF4-FFF2-40B4-BE49-F238E27FC236}">
                <a16:creationId xmlns:a16="http://schemas.microsoft.com/office/drawing/2014/main" id="{2F395A6F-428B-4AFB-AC1F-1A221677A4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4946" y="2047063"/>
            <a:ext cx="96476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38" name="Line 121">
            <a:extLst>
              <a:ext uri="{FF2B5EF4-FFF2-40B4-BE49-F238E27FC236}">
                <a16:creationId xmlns:a16="http://schemas.microsoft.com/office/drawing/2014/main" id="{2C4F4BE5-7E51-40AD-A9CD-C744A3CE7A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3554" y="2049622"/>
            <a:ext cx="0" cy="65683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39" name="Line 122">
            <a:extLst>
              <a:ext uri="{FF2B5EF4-FFF2-40B4-BE49-F238E27FC236}">
                <a16:creationId xmlns:a16="http://schemas.microsoft.com/office/drawing/2014/main" id="{468FADE4-6FB4-4D48-A65A-AF06B80C34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5316" y="2115305"/>
            <a:ext cx="96476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40" name="Line 123">
            <a:extLst>
              <a:ext uri="{FF2B5EF4-FFF2-40B4-BE49-F238E27FC236}">
                <a16:creationId xmlns:a16="http://schemas.microsoft.com/office/drawing/2014/main" id="{419D6F14-36AA-4400-9CD7-FF0CE98650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3924" y="3054480"/>
            <a:ext cx="0" cy="342915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41" name="Line 124">
            <a:extLst>
              <a:ext uri="{FF2B5EF4-FFF2-40B4-BE49-F238E27FC236}">
                <a16:creationId xmlns:a16="http://schemas.microsoft.com/office/drawing/2014/main" id="{2E51E015-F176-4947-BE23-84D9E2A061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5686" y="3397395"/>
            <a:ext cx="96476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42" name="Line 125">
            <a:extLst>
              <a:ext uri="{FF2B5EF4-FFF2-40B4-BE49-F238E27FC236}">
                <a16:creationId xmlns:a16="http://schemas.microsoft.com/office/drawing/2014/main" id="{5B03FB1C-9E9C-4CE6-AB7D-35574D976F9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4294" y="2057299"/>
            <a:ext cx="0" cy="151838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43" name="Line 126">
            <a:extLst>
              <a:ext uri="{FF2B5EF4-FFF2-40B4-BE49-F238E27FC236}">
                <a16:creationId xmlns:a16="http://schemas.microsoft.com/office/drawing/2014/main" id="{5C2DB7C3-6664-4501-AF69-A8D6A74324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7061" y="2209137"/>
            <a:ext cx="95472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44" name="Line 127">
            <a:extLst>
              <a:ext uri="{FF2B5EF4-FFF2-40B4-BE49-F238E27FC236}">
                <a16:creationId xmlns:a16="http://schemas.microsoft.com/office/drawing/2014/main" id="{5E9A74DC-E8C0-4F3A-B797-B1A99AB64D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56040" y="1841485"/>
            <a:ext cx="0" cy="5118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45" name="Line 128">
            <a:extLst>
              <a:ext uri="{FF2B5EF4-FFF2-40B4-BE49-F238E27FC236}">
                <a16:creationId xmlns:a16="http://schemas.microsoft.com/office/drawing/2014/main" id="{4F431DCE-597E-44EB-934B-6AC556C7C55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7802" y="1841485"/>
            <a:ext cx="95472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46" name="Rectangle 129">
            <a:extLst>
              <a:ext uri="{FF2B5EF4-FFF2-40B4-BE49-F238E27FC236}">
                <a16:creationId xmlns:a16="http://schemas.microsoft.com/office/drawing/2014/main" id="{4030EF07-6AB6-4E9E-8305-2BEDECB54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1954" y="2079478"/>
            <a:ext cx="205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dirty="0">
                <a:solidFill>
                  <a:srgbClr val="000000"/>
                </a:solidFill>
                <a:latin typeface="Arial"/>
              </a:rPr>
              <a:t>-4</a:t>
            </a:r>
            <a:endParaRPr lang="en-US" altLang="en-US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47" name="Rectangle 130">
            <a:extLst>
              <a:ext uri="{FF2B5EF4-FFF2-40B4-BE49-F238E27FC236}">
                <a16:creationId xmlns:a16="http://schemas.microsoft.com/office/drawing/2014/main" id="{265B4889-2F9C-4661-8FD8-A3CE3B7EF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2324" y="2146866"/>
            <a:ext cx="205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>
                <a:solidFill>
                  <a:srgbClr val="000000"/>
                </a:solidFill>
                <a:latin typeface="Arial"/>
              </a:rPr>
              <a:t>-5</a:t>
            </a:r>
            <a:endParaRPr lang="en-US" altLang="en-US">
              <a:solidFill>
                <a:srgbClr val="011E41"/>
              </a:solidFill>
              <a:latin typeface="Arial"/>
            </a:endParaRPr>
          </a:p>
        </p:txBody>
      </p:sp>
      <p:sp>
        <p:nvSpPr>
          <p:cNvPr id="248" name="Rectangle 131">
            <a:extLst>
              <a:ext uri="{FF2B5EF4-FFF2-40B4-BE49-F238E27FC236}">
                <a16:creationId xmlns:a16="http://schemas.microsoft.com/office/drawing/2014/main" id="{4863EE59-BD32-48A0-AFEF-38AFA56E2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4506" y="3428957"/>
            <a:ext cx="33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>
                <a:solidFill>
                  <a:srgbClr val="000000"/>
                </a:solidFill>
                <a:latin typeface="Arial"/>
              </a:rPr>
              <a:t>-31</a:t>
            </a:r>
            <a:endParaRPr lang="en-US" altLang="en-US">
              <a:solidFill>
                <a:srgbClr val="011E41"/>
              </a:solidFill>
              <a:latin typeface="Arial"/>
            </a:endParaRPr>
          </a:p>
        </p:txBody>
      </p:sp>
      <p:sp>
        <p:nvSpPr>
          <p:cNvPr id="249" name="Rectangle 132">
            <a:extLst>
              <a:ext uri="{FF2B5EF4-FFF2-40B4-BE49-F238E27FC236}">
                <a16:creationId xmlns:a16="http://schemas.microsoft.com/office/drawing/2014/main" id="{E06D0A1E-5888-41F8-B855-E9B0DC013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4070" y="2241552"/>
            <a:ext cx="205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>
                <a:solidFill>
                  <a:srgbClr val="000000"/>
                </a:solidFill>
                <a:latin typeface="Arial"/>
              </a:rPr>
              <a:t>-6</a:t>
            </a:r>
            <a:endParaRPr lang="en-US" altLang="en-US">
              <a:solidFill>
                <a:srgbClr val="011E41"/>
              </a:solidFill>
              <a:latin typeface="Arial"/>
            </a:endParaRPr>
          </a:p>
        </p:txBody>
      </p:sp>
      <p:sp>
        <p:nvSpPr>
          <p:cNvPr id="250" name="Line 133">
            <a:extLst>
              <a:ext uri="{FF2B5EF4-FFF2-40B4-BE49-F238E27FC236}">
                <a16:creationId xmlns:a16="http://schemas.microsoft.com/office/drawing/2014/main" id="{1CEA9FD3-9605-45CA-A40B-CF55851209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23412" y="1703295"/>
            <a:ext cx="103511" cy="88714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51" name="Line 134">
            <a:extLst>
              <a:ext uri="{FF2B5EF4-FFF2-40B4-BE49-F238E27FC236}">
                <a16:creationId xmlns:a16="http://schemas.microsoft.com/office/drawing/2014/main" id="{AF1A0E05-1D0F-40AC-8674-464809FC6F0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3412" y="1703295"/>
            <a:ext cx="103511" cy="88714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52" name="Line 135">
            <a:extLst>
              <a:ext uri="{FF2B5EF4-FFF2-40B4-BE49-F238E27FC236}">
                <a16:creationId xmlns:a16="http://schemas.microsoft.com/office/drawing/2014/main" id="{9E08B2BD-698B-43D0-940B-7439EFE41D3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1302" y="1746800"/>
            <a:ext cx="14773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53" name="Line 136">
            <a:extLst>
              <a:ext uri="{FF2B5EF4-FFF2-40B4-BE49-F238E27FC236}">
                <a16:creationId xmlns:a16="http://schemas.microsoft.com/office/drawing/2014/main" id="{FE76E463-03A0-437F-9C20-96A2396014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75669" y="1685382"/>
            <a:ext cx="0" cy="124541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54" name="Rectangle 137">
            <a:extLst>
              <a:ext uri="{FF2B5EF4-FFF2-40B4-BE49-F238E27FC236}">
                <a16:creationId xmlns:a16="http://schemas.microsoft.com/office/drawing/2014/main" id="{B9023454-8658-4878-A30B-444CEAF83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6523" y="1894981"/>
            <a:ext cx="397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dirty="0">
                <a:solidFill>
                  <a:srgbClr val="000000"/>
                </a:solidFill>
                <a:latin typeface="Arial"/>
              </a:rPr>
              <a:t>-0.1</a:t>
            </a:r>
            <a:endParaRPr lang="en-US" altLang="en-US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61" name="Rectangle 144">
            <a:extLst>
              <a:ext uri="{FF2B5EF4-FFF2-40B4-BE49-F238E27FC236}">
                <a16:creationId xmlns:a16="http://schemas.microsoft.com/office/drawing/2014/main" id="{7AC8B599-18F9-4E29-A336-3B220C2EF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4490" y="817563"/>
            <a:ext cx="15773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b="1" dirty="0">
                <a:solidFill>
                  <a:srgbClr val="000000"/>
                </a:solidFill>
                <a:latin typeface="Arial"/>
              </a:rPr>
              <a:t>NO DIABETES</a:t>
            </a:r>
            <a:endParaRPr lang="en-US" altLang="en-US" b="1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50" name="Rectangle 1">
            <a:extLst>
              <a:ext uri="{FF2B5EF4-FFF2-40B4-BE49-F238E27FC236}">
                <a16:creationId xmlns:a16="http://schemas.microsoft.com/office/drawing/2014/main" id="{CB53B1E3-33AE-4BA8-8A19-FB11FF678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0705" y="6198966"/>
            <a:ext cx="3090590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latin typeface="Muli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dirty="0">
                <a:latin typeface="Mulish" pitchFamily="2" charset="0"/>
              </a:rPr>
              <a:t>JAMA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Mulish" pitchFamily="2" charset="0"/>
              </a:rPr>
              <a:t> 2025 Nov 7:e2520835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Mulish" pitchFamily="2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Mulish" pitchFamily="2" charset="0"/>
            </a:endParaRPr>
          </a:p>
        </p:txBody>
      </p:sp>
      <p:pic>
        <p:nvPicPr>
          <p:cNvPr id="185" name="Picture 184">
            <a:extLst>
              <a:ext uri="{FF2B5EF4-FFF2-40B4-BE49-F238E27FC236}">
                <a16:creationId xmlns:a16="http://schemas.microsoft.com/office/drawing/2014/main" id="{7BF81FFC-AD1E-46E7-9770-2E5849AB9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63788"/>
            <a:ext cx="3112444" cy="53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9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roup 336">
            <a:extLst>
              <a:ext uri="{FF2B5EF4-FFF2-40B4-BE49-F238E27FC236}">
                <a16:creationId xmlns:a16="http://schemas.microsoft.com/office/drawing/2014/main" id="{32840F08-96CA-4679-82E2-23D3FF690C10}"/>
              </a:ext>
            </a:extLst>
          </p:cNvPr>
          <p:cNvGrpSpPr/>
          <p:nvPr/>
        </p:nvGrpSpPr>
        <p:grpSpPr>
          <a:xfrm>
            <a:off x="8726658" y="2002631"/>
            <a:ext cx="3376588" cy="3159931"/>
            <a:chOff x="17589501" y="4005262"/>
            <a:chExt cx="6753176" cy="6319861"/>
          </a:xfrm>
        </p:grpSpPr>
        <p:sp>
          <p:nvSpPr>
            <p:cNvPr id="262" name="Rectangle 145">
              <a:extLst>
                <a:ext uri="{FF2B5EF4-FFF2-40B4-BE49-F238E27FC236}">
                  <a16:creationId xmlns:a16="http://schemas.microsoft.com/office/drawing/2014/main" id="{0CF769AD-0989-4240-87A0-7BB5E8B52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4005262"/>
              <a:ext cx="390525" cy="612765"/>
            </a:xfrm>
            <a:prstGeom prst="rect">
              <a:avLst/>
            </a:prstGeom>
            <a:solidFill>
              <a:srgbClr val="00468B"/>
            </a:solidFill>
            <a:ln w="25400">
              <a:solidFill>
                <a:srgbClr val="00468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63" name="Rectangle 146">
              <a:extLst>
                <a:ext uri="{FF2B5EF4-FFF2-40B4-BE49-F238E27FC236}">
                  <a16:creationId xmlns:a16="http://schemas.microsoft.com/office/drawing/2014/main" id="{91B0A7AC-4846-410F-914C-AD57800C4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4005262"/>
              <a:ext cx="390525" cy="61276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64" name="Rectangle 147">
              <a:extLst>
                <a:ext uri="{FF2B5EF4-FFF2-40B4-BE49-F238E27FC236}">
                  <a16:creationId xmlns:a16="http://schemas.microsoft.com/office/drawing/2014/main" id="{3A0C8BEF-87CB-43F4-9F2F-EA47461C7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4821527"/>
              <a:ext cx="390525" cy="612765"/>
            </a:xfrm>
            <a:prstGeom prst="rect">
              <a:avLst/>
            </a:prstGeom>
            <a:solidFill>
              <a:srgbClr val="ED0000"/>
            </a:solidFill>
            <a:ln w="25400">
              <a:solidFill>
                <a:srgbClr val="ED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65" name="Rectangle 148">
              <a:extLst>
                <a:ext uri="{FF2B5EF4-FFF2-40B4-BE49-F238E27FC236}">
                  <a16:creationId xmlns:a16="http://schemas.microsoft.com/office/drawing/2014/main" id="{75E453FB-2780-4D4E-BF81-7555D6B29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4821527"/>
              <a:ext cx="390525" cy="61276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66" name="Rectangle 149">
              <a:extLst>
                <a:ext uri="{FF2B5EF4-FFF2-40B4-BE49-F238E27FC236}">
                  <a16:creationId xmlns:a16="http://schemas.microsoft.com/office/drawing/2014/main" id="{7E1F22D5-C394-4C1E-8CA8-54C28555C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5637793"/>
              <a:ext cx="390525" cy="610503"/>
            </a:xfrm>
            <a:prstGeom prst="rect">
              <a:avLst/>
            </a:prstGeom>
            <a:solidFill>
              <a:srgbClr val="7AE578"/>
            </a:solidFill>
            <a:ln w="25400">
              <a:solidFill>
                <a:srgbClr val="7AE57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67" name="Rectangle 150">
              <a:extLst>
                <a:ext uri="{FF2B5EF4-FFF2-40B4-BE49-F238E27FC236}">
                  <a16:creationId xmlns:a16="http://schemas.microsoft.com/office/drawing/2014/main" id="{A4B1F8C9-6489-41F7-860E-6C981B29F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5637793"/>
              <a:ext cx="390525" cy="61050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68" name="Rectangle 151">
              <a:extLst>
                <a:ext uri="{FF2B5EF4-FFF2-40B4-BE49-F238E27FC236}">
                  <a16:creationId xmlns:a16="http://schemas.microsoft.com/office/drawing/2014/main" id="{8E47C37E-73BB-46D7-AC4D-B427FCC88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6454057"/>
              <a:ext cx="390525" cy="610503"/>
            </a:xfrm>
            <a:prstGeom prst="rect">
              <a:avLst/>
            </a:prstGeom>
            <a:solidFill>
              <a:srgbClr val="42B540"/>
            </a:solidFill>
            <a:ln w="25400">
              <a:solidFill>
                <a:srgbClr val="42B54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69" name="Rectangle 152">
              <a:extLst>
                <a:ext uri="{FF2B5EF4-FFF2-40B4-BE49-F238E27FC236}">
                  <a16:creationId xmlns:a16="http://schemas.microsoft.com/office/drawing/2014/main" id="{06600328-A339-4DBD-8E04-A80167EAC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6454057"/>
              <a:ext cx="390525" cy="61050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70" name="Rectangle 153">
              <a:extLst>
                <a:ext uri="{FF2B5EF4-FFF2-40B4-BE49-F238E27FC236}">
                  <a16:creationId xmlns:a16="http://schemas.microsoft.com/office/drawing/2014/main" id="{70BE1E2C-80DE-4658-897B-4BA47FECC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7268061"/>
              <a:ext cx="390525" cy="612765"/>
            </a:xfrm>
            <a:prstGeom prst="rect">
              <a:avLst/>
            </a:prstGeom>
            <a:solidFill>
              <a:srgbClr val="6ED1ED"/>
            </a:solidFill>
            <a:ln w="25400">
              <a:solidFill>
                <a:srgbClr val="6ED1E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71" name="Rectangle 154">
              <a:extLst>
                <a:ext uri="{FF2B5EF4-FFF2-40B4-BE49-F238E27FC236}">
                  <a16:creationId xmlns:a16="http://schemas.microsoft.com/office/drawing/2014/main" id="{49AA2A5A-9F0A-4EC1-B584-48FBF6ACE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7268061"/>
              <a:ext cx="390525" cy="61276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72" name="Rectangle 155">
              <a:extLst>
                <a:ext uri="{FF2B5EF4-FFF2-40B4-BE49-F238E27FC236}">
                  <a16:creationId xmlns:a16="http://schemas.microsoft.com/office/drawing/2014/main" id="{077FE201-5897-4E0C-930E-13D454FE6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8084327"/>
              <a:ext cx="390525" cy="610503"/>
            </a:xfrm>
            <a:prstGeom prst="rect">
              <a:avLst/>
            </a:prstGeom>
            <a:solidFill>
              <a:srgbClr val="0099B4"/>
            </a:solidFill>
            <a:ln w="25400">
              <a:solidFill>
                <a:srgbClr val="0099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73" name="Rectangle 156">
              <a:extLst>
                <a:ext uri="{FF2B5EF4-FFF2-40B4-BE49-F238E27FC236}">
                  <a16:creationId xmlns:a16="http://schemas.microsoft.com/office/drawing/2014/main" id="{D22BC432-DFB2-4DAA-B23F-C66937F66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8084327"/>
              <a:ext cx="390525" cy="61050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74" name="Rectangle 157">
              <a:extLst>
                <a:ext uri="{FF2B5EF4-FFF2-40B4-BE49-F238E27FC236}">
                  <a16:creationId xmlns:a16="http://schemas.microsoft.com/office/drawing/2014/main" id="{CE6ABADE-4D69-418B-9E92-63FBAC27B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8898331"/>
              <a:ext cx="390525" cy="612765"/>
            </a:xfrm>
            <a:prstGeom prst="rect">
              <a:avLst/>
            </a:prstGeom>
            <a:solidFill>
              <a:srgbClr val="925E9F"/>
            </a:solidFill>
            <a:ln w="25400">
              <a:solidFill>
                <a:srgbClr val="925E9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75" name="Rectangle 158">
              <a:extLst>
                <a:ext uri="{FF2B5EF4-FFF2-40B4-BE49-F238E27FC236}">
                  <a16:creationId xmlns:a16="http://schemas.microsoft.com/office/drawing/2014/main" id="{855C68B9-0CD8-4EF7-BC9D-89A0A082A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8898331"/>
              <a:ext cx="390525" cy="61276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76" name="Rectangle 159">
              <a:extLst>
                <a:ext uri="{FF2B5EF4-FFF2-40B4-BE49-F238E27FC236}">
                  <a16:creationId xmlns:a16="http://schemas.microsoft.com/office/drawing/2014/main" id="{5F490547-A1C9-4531-B101-192DCFA50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9714596"/>
              <a:ext cx="390525" cy="610503"/>
            </a:xfrm>
            <a:prstGeom prst="rect">
              <a:avLst/>
            </a:prstGeom>
            <a:solidFill>
              <a:srgbClr val="FDAF91"/>
            </a:solidFill>
            <a:ln w="25400">
              <a:solidFill>
                <a:srgbClr val="FDAF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77" name="Rectangle 160">
              <a:extLst>
                <a:ext uri="{FF2B5EF4-FFF2-40B4-BE49-F238E27FC236}">
                  <a16:creationId xmlns:a16="http://schemas.microsoft.com/office/drawing/2014/main" id="{8C25F72B-8225-4AD1-8622-E3B3B9B91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9714596"/>
              <a:ext cx="390525" cy="61050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78" name="Rectangle 161">
              <a:extLst>
                <a:ext uri="{FF2B5EF4-FFF2-40B4-BE49-F238E27FC236}">
                  <a16:creationId xmlns:a16="http://schemas.microsoft.com/office/drawing/2014/main" id="{ECCA0CEF-4406-44E8-B058-BFEFDED7B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0201" y="4059530"/>
              <a:ext cx="566821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 dirty="0">
                  <a:solidFill>
                    <a:srgbClr val="000000"/>
                  </a:solidFill>
                  <a:latin typeface="Arial"/>
                </a:rPr>
                <a:t>Kidney disease progression</a:t>
              </a:r>
              <a:endParaRPr lang="en-US" altLang="en-US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79" name="Rectangle 162">
              <a:extLst>
                <a:ext uri="{FF2B5EF4-FFF2-40B4-BE49-F238E27FC236}">
                  <a16:creationId xmlns:a16="http://schemas.microsoft.com/office/drawing/2014/main" id="{73A59137-8175-47A0-B3DF-241A4AA8F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0201" y="4875794"/>
              <a:ext cx="387285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 dirty="0">
                  <a:solidFill>
                    <a:srgbClr val="000000"/>
                  </a:solidFill>
                  <a:latin typeface="Arial"/>
                </a:rPr>
                <a:t>Acute kidney injury</a:t>
              </a:r>
              <a:endParaRPr lang="en-US" altLang="en-US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80" name="Rectangle 163">
              <a:extLst>
                <a:ext uri="{FF2B5EF4-FFF2-40B4-BE49-F238E27FC236}">
                  <a16:creationId xmlns:a16="http://schemas.microsoft.com/office/drawing/2014/main" id="{C0E48D1B-24E5-420E-8E61-1D9E0C3E9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0201" y="5694320"/>
              <a:ext cx="623247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>
                  <a:solidFill>
                    <a:srgbClr val="000000"/>
                  </a:solidFill>
                  <a:latin typeface="Arial"/>
                </a:rPr>
                <a:t>Hospitalization for heart failure</a:t>
              </a:r>
              <a:endParaRPr lang="en-US" altLang="en-US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81" name="Rectangle 164">
              <a:extLst>
                <a:ext uri="{FF2B5EF4-FFF2-40B4-BE49-F238E27FC236}">
                  <a16:creationId xmlns:a16="http://schemas.microsoft.com/office/drawing/2014/main" id="{52F96DE1-214D-4A57-8903-9B2EDE1B0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0201" y="6506064"/>
              <a:ext cx="502701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>
                  <a:solidFill>
                    <a:srgbClr val="000000"/>
                  </a:solidFill>
                  <a:latin typeface="Arial"/>
                </a:rPr>
                <a:t>Any other hospitalization</a:t>
              </a:r>
              <a:endParaRPr lang="en-US" altLang="en-US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82" name="Rectangle 165">
              <a:extLst>
                <a:ext uri="{FF2B5EF4-FFF2-40B4-BE49-F238E27FC236}">
                  <a16:creationId xmlns:a16="http://schemas.microsoft.com/office/drawing/2014/main" id="{9E11664B-E7F6-4068-8312-637ACBBB7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0201" y="7363027"/>
              <a:ext cx="436016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>
                  <a:solidFill>
                    <a:srgbClr val="000000"/>
                  </a:solidFill>
                  <a:latin typeface="Arial"/>
                </a:rPr>
                <a:t>Cardiovascular death</a:t>
              </a:r>
              <a:endParaRPr lang="en-US" altLang="en-US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83" name="Rectangle 166">
              <a:extLst>
                <a:ext uri="{FF2B5EF4-FFF2-40B4-BE49-F238E27FC236}">
                  <a16:creationId xmlns:a16="http://schemas.microsoft.com/office/drawing/2014/main" id="{6C481B1A-CF4B-4193-BDB3-AD70B88EE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0201" y="8138593"/>
              <a:ext cx="325730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 dirty="0">
                  <a:solidFill>
                    <a:srgbClr val="000000"/>
                  </a:solidFill>
                  <a:latin typeface="Arial"/>
                </a:rPr>
                <a:t>Any other death</a:t>
              </a:r>
              <a:endParaRPr lang="en-US" altLang="en-US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84" name="Rectangle 167">
              <a:extLst>
                <a:ext uri="{FF2B5EF4-FFF2-40B4-BE49-F238E27FC236}">
                  <a16:creationId xmlns:a16="http://schemas.microsoft.com/office/drawing/2014/main" id="{3422B028-336F-438D-82FA-88A68A7BF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0201" y="8993297"/>
              <a:ext cx="26161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>
                  <a:solidFill>
                    <a:srgbClr val="000000"/>
                  </a:solidFill>
                  <a:latin typeface="Arial"/>
                </a:rPr>
                <a:t>Ketoacidosis</a:t>
              </a:r>
              <a:endParaRPr lang="en-US" altLang="en-US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85" name="Rectangle 168">
              <a:extLst>
                <a:ext uri="{FF2B5EF4-FFF2-40B4-BE49-F238E27FC236}">
                  <a16:creationId xmlns:a16="http://schemas.microsoft.com/office/drawing/2014/main" id="{42B58D56-D6A8-453C-8297-011942974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0201" y="9771125"/>
              <a:ext cx="464229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>
                  <a:solidFill>
                    <a:srgbClr val="000000"/>
                  </a:solidFill>
                  <a:latin typeface="Arial"/>
                </a:rPr>
                <a:t>Lower limb amputation</a:t>
              </a:r>
              <a:endParaRPr lang="en-US" altLang="en-US">
                <a:solidFill>
                  <a:srgbClr val="011E41"/>
                </a:solidFill>
                <a:latin typeface="Arial"/>
              </a:endParaRPr>
            </a:p>
          </p:txBody>
        </p:sp>
      </p:grpSp>
      <p:sp>
        <p:nvSpPr>
          <p:cNvPr id="123" name="Line 6">
            <a:extLst>
              <a:ext uri="{FF2B5EF4-FFF2-40B4-BE49-F238E27FC236}">
                <a16:creationId xmlns:a16="http://schemas.microsoft.com/office/drawing/2014/main" id="{346F483C-3684-4DF7-9EC5-99794A85B4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9712" y="1843191"/>
            <a:ext cx="2883227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4" name="Line 7">
            <a:extLst>
              <a:ext uri="{FF2B5EF4-FFF2-40B4-BE49-F238E27FC236}">
                <a16:creationId xmlns:a16="http://schemas.microsoft.com/office/drawing/2014/main" id="{7DBED8DF-072F-4AAA-BE16-DBA41624EE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09712" y="1651261"/>
            <a:ext cx="0" cy="192270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5" name="Line 8">
            <a:extLst>
              <a:ext uri="{FF2B5EF4-FFF2-40B4-BE49-F238E27FC236}">
                <a16:creationId xmlns:a16="http://schemas.microsoft.com/office/drawing/2014/main" id="{A4DD15D5-254C-48A4-9CD2-36E2D10869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09712" y="1651261"/>
            <a:ext cx="0" cy="192270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6" name="Line 9">
            <a:extLst>
              <a:ext uri="{FF2B5EF4-FFF2-40B4-BE49-F238E27FC236}">
                <a16:creationId xmlns:a16="http://schemas.microsoft.com/office/drawing/2014/main" id="{E857038F-0FCC-48C1-B37A-E287FA02DD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7602" y="3573971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7" name="Line 10">
            <a:extLst>
              <a:ext uri="{FF2B5EF4-FFF2-40B4-BE49-F238E27FC236}">
                <a16:creationId xmlns:a16="http://schemas.microsoft.com/office/drawing/2014/main" id="{37E1CACC-668D-49E6-8EFF-37347C345D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7602" y="3382041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8" name="Line 11">
            <a:extLst>
              <a:ext uri="{FF2B5EF4-FFF2-40B4-BE49-F238E27FC236}">
                <a16:creationId xmlns:a16="http://schemas.microsoft.com/office/drawing/2014/main" id="{F1919B8F-CF1F-4CF8-85AE-1C288C1A03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7602" y="3190111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9" name="Line 12">
            <a:extLst>
              <a:ext uri="{FF2B5EF4-FFF2-40B4-BE49-F238E27FC236}">
                <a16:creationId xmlns:a16="http://schemas.microsoft.com/office/drawing/2014/main" id="{399CCF6E-87FA-4592-9C30-5AE734EB37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7602" y="2997328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30" name="Line 13">
            <a:extLst>
              <a:ext uri="{FF2B5EF4-FFF2-40B4-BE49-F238E27FC236}">
                <a16:creationId xmlns:a16="http://schemas.microsoft.com/office/drawing/2014/main" id="{AE4D39AB-118C-4812-9BA1-B4AA1AE7FC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7602" y="2805398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31" name="Line 14">
            <a:extLst>
              <a:ext uri="{FF2B5EF4-FFF2-40B4-BE49-F238E27FC236}">
                <a16:creationId xmlns:a16="http://schemas.microsoft.com/office/drawing/2014/main" id="{2FF4FE38-94CC-4514-BB24-E720EB7378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7602" y="2612616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32" name="Line 15">
            <a:extLst>
              <a:ext uri="{FF2B5EF4-FFF2-40B4-BE49-F238E27FC236}">
                <a16:creationId xmlns:a16="http://schemas.microsoft.com/office/drawing/2014/main" id="{DB4FFEC0-19CF-4CE9-A238-96AA3DB6F7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7602" y="2420686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33" name="Line 16">
            <a:extLst>
              <a:ext uri="{FF2B5EF4-FFF2-40B4-BE49-F238E27FC236}">
                <a16:creationId xmlns:a16="http://schemas.microsoft.com/office/drawing/2014/main" id="{01024FC5-E601-4B2D-BC99-20EF66A77F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7602" y="2227903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34" name="Line 17">
            <a:extLst>
              <a:ext uri="{FF2B5EF4-FFF2-40B4-BE49-F238E27FC236}">
                <a16:creationId xmlns:a16="http://schemas.microsoft.com/office/drawing/2014/main" id="{D8DBC191-E177-4230-91AE-D0547C0F53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7602" y="2035973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35" name="Line 18">
            <a:extLst>
              <a:ext uri="{FF2B5EF4-FFF2-40B4-BE49-F238E27FC236}">
                <a16:creationId xmlns:a16="http://schemas.microsoft.com/office/drawing/2014/main" id="{DDEEF5E7-ADAB-46B4-9F64-AB8F8E91DA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7602" y="1843191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36" name="Line 19">
            <a:extLst>
              <a:ext uri="{FF2B5EF4-FFF2-40B4-BE49-F238E27FC236}">
                <a16:creationId xmlns:a16="http://schemas.microsoft.com/office/drawing/2014/main" id="{48441DAC-7AC4-4BEF-AC3C-9F3558E39E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7602" y="1651261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37" name="Rectangle 20">
            <a:extLst>
              <a:ext uri="{FF2B5EF4-FFF2-40B4-BE49-F238E27FC236}">
                <a16:creationId xmlns:a16="http://schemas.microsoft.com/office/drawing/2014/main" id="{329DF711-E4EB-46B4-BA35-4420D7A85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160" y="3512553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-45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38" name="Rectangle 21">
            <a:extLst>
              <a:ext uri="{FF2B5EF4-FFF2-40B4-BE49-F238E27FC236}">
                <a16:creationId xmlns:a16="http://schemas.microsoft.com/office/drawing/2014/main" id="{349B6DB6-4298-4367-8987-1772AD484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160" y="3320623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-40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39" name="Rectangle 22">
            <a:extLst>
              <a:ext uri="{FF2B5EF4-FFF2-40B4-BE49-F238E27FC236}">
                <a16:creationId xmlns:a16="http://schemas.microsoft.com/office/drawing/2014/main" id="{DB581F9F-1BBC-4C75-BE98-D4E6D3DB4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160" y="3128694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-35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40" name="Rectangle 23">
            <a:extLst>
              <a:ext uri="{FF2B5EF4-FFF2-40B4-BE49-F238E27FC236}">
                <a16:creationId xmlns:a16="http://schemas.microsoft.com/office/drawing/2014/main" id="{E09B6699-25EF-41D9-9432-07B478AE4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160" y="2935911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-30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41" name="Rectangle 24">
            <a:extLst>
              <a:ext uri="{FF2B5EF4-FFF2-40B4-BE49-F238E27FC236}">
                <a16:creationId xmlns:a16="http://schemas.microsoft.com/office/drawing/2014/main" id="{8EEF24D9-2DC2-42B2-A6C4-12619D78E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160" y="2743981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-25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42" name="Rectangle 25">
            <a:extLst>
              <a:ext uri="{FF2B5EF4-FFF2-40B4-BE49-F238E27FC236}">
                <a16:creationId xmlns:a16="http://schemas.microsoft.com/office/drawing/2014/main" id="{0C41ED74-6F23-4270-B6F2-C8EDADE5C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160" y="2551198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-20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43" name="Rectangle 26">
            <a:extLst>
              <a:ext uri="{FF2B5EF4-FFF2-40B4-BE49-F238E27FC236}">
                <a16:creationId xmlns:a16="http://schemas.microsoft.com/office/drawing/2014/main" id="{55DA0F0A-8068-4A61-B141-206EBDB27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160" y="2359269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-15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44" name="Rectangle 27">
            <a:extLst>
              <a:ext uri="{FF2B5EF4-FFF2-40B4-BE49-F238E27FC236}">
                <a16:creationId xmlns:a16="http://schemas.microsoft.com/office/drawing/2014/main" id="{5683D99E-D42A-4026-9E66-7523FDE98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160" y="2166486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-10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45" name="Rectangle 28">
            <a:extLst>
              <a:ext uri="{FF2B5EF4-FFF2-40B4-BE49-F238E27FC236}">
                <a16:creationId xmlns:a16="http://schemas.microsoft.com/office/drawing/2014/main" id="{56A165A1-A46E-4599-887B-58FD10D2C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363" y="1974556"/>
            <a:ext cx="11381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-5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46" name="Rectangle 29">
            <a:extLst>
              <a:ext uri="{FF2B5EF4-FFF2-40B4-BE49-F238E27FC236}">
                <a16:creationId xmlns:a16="http://schemas.microsoft.com/office/drawing/2014/main" id="{80CC3329-354D-4436-A7AF-90E39A53A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487" y="1781773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0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47" name="Rectangle 30">
            <a:extLst>
              <a:ext uri="{FF2B5EF4-FFF2-40B4-BE49-F238E27FC236}">
                <a16:creationId xmlns:a16="http://schemas.microsoft.com/office/drawing/2014/main" id="{8B6C52E0-E724-46DB-905F-F0CF3644E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487" y="1589844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5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48" name="Rectangle 31">
            <a:extLst>
              <a:ext uri="{FF2B5EF4-FFF2-40B4-BE49-F238E27FC236}">
                <a16:creationId xmlns:a16="http://schemas.microsoft.com/office/drawing/2014/main" id="{3D97A67F-5863-4BE8-9AC0-BCA6CF56E45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72056" y="2475533"/>
            <a:ext cx="18530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Events avoided/caused per 1000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49" name="Rectangle 32">
            <a:extLst>
              <a:ext uri="{FF2B5EF4-FFF2-40B4-BE49-F238E27FC236}">
                <a16:creationId xmlns:a16="http://schemas.microsoft.com/office/drawing/2014/main" id="{F30F9603-BA64-49E2-A4F8-3295E0E4FC1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0638" y="2476387"/>
            <a:ext cx="194444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sz="1000" dirty="0">
                <a:solidFill>
                  <a:srgbClr val="000000"/>
                </a:solidFill>
                <a:latin typeface="Arial"/>
              </a:rPr>
              <a:t>patient years (SE) in SGLT2i arms</a:t>
            </a:r>
            <a:endParaRPr lang="en-US" altLang="en-US" sz="1000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51" name="Rectangle 34">
            <a:extLst>
              <a:ext uri="{FF2B5EF4-FFF2-40B4-BE49-F238E27FC236}">
                <a16:creationId xmlns:a16="http://schemas.microsoft.com/office/drawing/2014/main" id="{8AB81C91-3617-4EA2-813F-6145D6109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183" y="1843191"/>
            <a:ext cx="289428" cy="140749"/>
          </a:xfrm>
          <a:prstGeom prst="rect">
            <a:avLst/>
          </a:prstGeom>
          <a:solidFill>
            <a:srgbClr val="00468B"/>
          </a:solidFill>
          <a:ln w="25400">
            <a:solidFill>
              <a:srgbClr val="00468B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52" name="Rectangle 35">
            <a:extLst>
              <a:ext uri="{FF2B5EF4-FFF2-40B4-BE49-F238E27FC236}">
                <a16:creationId xmlns:a16="http://schemas.microsoft.com/office/drawing/2014/main" id="{827759FA-FB31-4F03-808B-380683205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183" y="1843191"/>
            <a:ext cx="289428" cy="140749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:a16="http://schemas.microsoft.com/office/drawing/2014/main" id="{128EF894-F863-420D-A7DC-DC8E5E0BB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6558" y="1843191"/>
            <a:ext cx="288424" cy="69095"/>
          </a:xfrm>
          <a:prstGeom prst="rect">
            <a:avLst/>
          </a:prstGeom>
          <a:solidFill>
            <a:srgbClr val="ED0000"/>
          </a:solidFill>
          <a:ln w="25400">
            <a:solidFill>
              <a:srgbClr val="ED0000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54" name="Rectangle 37">
            <a:extLst>
              <a:ext uri="{FF2B5EF4-FFF2-40B4-BE49-F238E27FC236}">
                <a16:creationId xmlns:a16="http://schemas.microsoft.com/office/drawing/2014/main" id="{03904FA9-9BFC-4E5E-8670-83BE50178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6558" y="1843191"/>
            <a:ext cx="288424" cy="69095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55" name="Rectangle 38">
            <a:extLst>
              <a:ext uri="{FF2B5EF4-FFF2-40B4-BE49-F238E27FC236}">
                <a16:creationId xmlns:a16="http://schemas.microsoft.com/office/drawing/2014/main" id="{18D77A83-4850-40E4-9D23-A9282B64C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28" y="1843191"/>
            <a:ext cx="288424" cy="629530"/>
          </a:xfrm>
          <a:prstGeom prst="rect">
            <a:avLst/>
          </a:prstGeom>
          <a:solidFill>
            <a:srgbClr val="42B540"/>
          </a:solidFill>
          <a:ln w="25400">
            <a:solidFill>
              <a:srgbClr val="42B540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56" name="Rectangle 39">
            <a:extLst>
              <a:ext uri="{FF2B5EF4-FFF2-40B4-BE49-F238E27FC236}">
                <a16:creationId xmlns:a16="http://schemas.microsoft.com/office/drawing/2014/main" id="{60633925-7A20-4C91-97CE-0D5C2DC54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28" y="1843191"/>
            <a:ext cx="288424" cy="629530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57" name="Rectangle 40">
            <a:extLst>
              <a:ext uri="{FF2B5EF4-FFF2-40B4-BE49-F238E27FC236}">
                <a16:creationId xmlns:a16="http://schemas.microsoft.com/office/drawing/2014/main" id="{BC7ABBF1-CE70-4A0B-A56B-AA500F9C9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299" y="1843191"/>
            <a:ext cx="288424" cy="138190"/>
          </a:xfrm>
          <a:prstGeom prst="rect">
            <a:avLst/>
          </a:prstGeom>
          <a:solidFill>
            <a:srgbClr val="0099B4"/>
          </a:solidFill>
          <a:ln w="25400">
            <a:solidFill>
              <a:srgbClr val="0099B4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58" name="Rectangle 41">
            <a:extLst>
              <a:ext uri="{FF2B5EF4-FFF2-40B4-BE49-F238E27FC236}">
                <a16:creationId xmlns:a16="http://schemas.microsoft.com/office/drawing/2014/main" id="{8EE25B50-5176-4F93-9B4E-67484FA58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299" y="1843191"/>
            <a:ext cx="288424" cy="138190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59" name="Rectangle 42">
            <a:extLst>
              <a:ext uri="{FF2B5EF4-FFF2-40B4-BE49-F238E27FC236}">
                <a16:creationId xmlns:a16="http://schemas.microsoft.com/office/drawing/2014/main" id="{600C52E0-68E2-45E4-AB0C-51DAAF8A3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669" y="1826130"/>
            <a:ext cx="288424" cy="17061"/>
          </a:xfrm>
          <a:prstGeom prst="rect">
            <a:avLst/>
          </a:prstGeom>
          <a:solidFill>
            <a:srgbClr val="925E9F"/>
          </a:solidFill>
          <a:ln w="25400">
            <a:solidFill>
              <a:srgbClr val="925E9F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60" name="Rectangle 43">
            <a:extLst>
              <a:ext uri="{FF2B5EF4-FFF2-40B4-BE49-F238E27FC236}">
                <a16:creationId xmlns:a16="http://schemas.microsoft.com/office/drawing/2014/main" id="{181CDC7F-49AA-4782-BE28-E66D10526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669" y="1826130"/>
            <a:ext cx="288424" cy="17061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61" name="Rectangle 44">
            <a:extLst>
              <a:ext uri="{FF2B5EF4-FFF2-40B4-BE49-F238E27FC236}">
                <a16:creationId xmlns:a16="http://schemas.microsoft.com/office/drawing/2014/main" id="{4BBB65A2-FF7A-41F0-8140-1C7E886B0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039" y="1822718"/>
            <a:ext cx="288424" cy="20473"/>
          </a:xfrm>
          <a:prstGeom prst="rect">
            <a:avLst/>
          </a:prstGeom>
          <a:solidFill>
            <a:srgbClr val="FDAF91"/>
          </a:solidFill>
          <a:ln w="25400">
            <a:solidFill>
              <a:srgbClr val="FDAF9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62" name="Rectangle 45">
            <a:extLst>
              <a:ext uri="{FF2B5EF4-FFF2-40B4-BE49-F238E27FC236}">
                <a16:creationId xmlns:a16="http://schemas.microsoft.com/office/drawing/2014/main" id="{3DF03F5D-52EE-49CA-98DA-FCE545834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039" y="1822718"/>
            <a:ext cx="288424" cy="20473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63" name="Rectangle 46">
            <a:extLst>
              <a:ext uri="{FF2B5EF4-FFF2-40B4-BE49-F238E27FC236}">
                <a16:creationId xmlns:a16="http://schemas.microsoft.com/office/drawing/2014/main" id="{61E8D51C-72B8-485F-9BD8-9E3630996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28" y="1843191"/>
            <a:ext cx="288424" cy="232875"/>
          </a:xfrm>
          <a:prstGeom prst="rect">
            <a:avLst/>
          </a:prstGeom>
          <a:solidFill>
            <a:srgbClr val="7AE578"/>
          </a:solidFill>
          <a:ln w="25400">
            <a:solidFill>
              <a:srgbClr val="7AE578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64" name="Rectangle 47">
            <a:extLst>
              <a:ext uri="{FF2B5EF4-FFF2-40B4-BE49-F238E27FC236}">
                <a16:creationId xmlns:a16="http://schemas.microsoft.com/office/drawing/2014/main" id="{4E24ACFF-3F93-4865-97BE-F2460F3F9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28" y="1843191"/>
            <a:ext cx="288424" cy="232875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65" name="Rectangle 48">
            <a:extLst>
              <a:ext uri="{FF2B5EF4-FFF2-40B4-BE49-F238E27FC236}">
                <a16:creationId xmlns:a16="http://schemas.microsoft.com/office/drawing/2014/main" id="{1542FBEE-C5DA-4BD4-896A-A3FBBB648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299" y="1843191"/>
            <a:ext cx="288424" cy="87008"/>
          </a:xfrm>
          <a:prstGeom prst="rect">
            <a:avLst/>
          </a:prstGeom>
          <a:solidFill>
            <a:srgbClr val="6ED1ED"/>
          </a:solidFill>
          <a:ln w="25400">
            <a:solidFill>
              <a:srgbClr val="6ED1ED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66" name="Rectangle 49">
            <a:extLst>
              <a:ext uri="{FF2B5EF4-FFF2-40B4-BE49-F238E27FC236}">
                <a16:creationId xmlns:a16="http://schemas.microsoft.com/office/drawing/2014/main" id="{AF64CA97-3836-4885-B60F-E28D1EBE2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299" y="1843191"/>
            <a:ext cx="288424" cy="87008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67" name="Line 50">
            <a:extLst>
              <a:ext uri="{FF2B5EF4-FFF2-40B4-BE49-F238E27FC236}">
                <a16:creationId xmlns:a16="http://schemas.microsoft.com/office/drawing/2014/main" id="{28102006-C65A-4BB4-9115-8E77F42951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9897" y="1983939"/>
            <a:ext cx="0" cy="10237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68" name="Line 51">
            <a:extLst>
              <a:ext uri="{FF2B5EF4-FFF2-40B4-BE49-F238E27FC236}">
                <a16:creationId xmlns:a16="http://schemas.microsoft.com/office/drawing/2014/main" id="{0279562E-CD76-4B2D-983D-587F8A3011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1659" y="1994176"/>
            <a:ext cx="96476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69" name="Line 52">
            <a:extLst>
              <a:ext uri="{FF2B5EF4-FFF2-40B4-BE49-F238E27FC236}">
                <a16:creationId xmlns:a16="http://schemas.microsoft.com/office/drawing/2014/main" id="{EDCA9B3B-AFAD-4D17-8CD8-256D466232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267" y="1912286"/>
            <a:ext cx="0" cy="1364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70" name="Line 53">
            <a:extLst>
              <a:ext uri="{FF2B5EF4-FFF2-40B4-BE49-F238E27FC236}">
                <a16:creationId xmlns:a16="http://schemas.microsoft.com/office/drawing/2014/main" id="{B7B5E4D2-A334-4230-B18A-4F6D206D5E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2029" y="1925934"/>
            <a:ext cx="96476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71" name="Line 54">
            <a:extLst>
              <a:ext uri="{FF2B5EF4-FFF2-40B4-BE49-F238E27FC236}">
                <a16:creationId xmlns:a16="http://schemas.microsoft.com/office/drawing/2014/main" id="{50D9A555-0180-4578-9AA9-C44EB5111C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0638" y="2472720"/>
            <a:ext cx="0" cy="8189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72" name="Line 55">
            <a:extLst>
              <a:ext uri="{FF2B5EF4-FFF2-40B4-BE49-F238E27FC236}">
                <a16:creationId xmlns:a16="http://schemas.microsoft.com/office/drawing/2014/main" id="{D682DE14-44AB-448F-B45F-FCC29A07EC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2400" y="2554610"/>
            <a:ext cx="96476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73" name="Line 56">
            <a:extLst>
              <a:ext uri="{FF2B5EF4-FFF2-40B4-BE49-F238E27FC236}">
                <a16:creationId xmlns:a16="http://schemas.microsoft.com/office/drawing/2014/main" id="{A2526E58-B069-4CC7-9769-E2CAE8A472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1008" y="1981380"/>
            <a:ext cx="0" cy="27297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74" name="Line 57">
            <a:extLst>
              <a:ext uri="{FF2B5EF4-FFF2-40B4-BE49-F238E27FC236}">
                <a16:creationId xmlns:a16="http://schemas.microsoft.com/office/drawing/2014/main" id="{85E7548C-F468-4E34-BB47-D5E5B8BFC4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2770" y="2008677"/>
            <a:ext cx="96476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75" name="Line 58">
            <a:extLst>
              <a:ext uri="{FF2B5EF4-FFF2-40B4-BE49-F238E27FC236}">
                <a16:creationId xmlns:a16="http://schemas.microsoft.com/office/drawing/2014/main" id="{2104453C-23E7-48B4-81ED-C3F9DAD468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1378" y="1818453"/>
            <a:ext cx="0" cy="7678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76" name="Line 59">
            <a:extLst>
              <a:ext uri="{FF2B5EF4-FFF2-40B4-BE49-F238E27FC236}">
                <a16:creationId xmlns:a16="http://schemas.microsoft.com/office/drawing/2014/main" id="{78A57302-FB8C-4A1A-8891-48D985F198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4145" y="1818453"/>
            <a:ext cx="95472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77" name="Line 60">
            <a:extLst>
              <a:ext uri="{FF2B5EF4-FFF2-40B4-BE49-F238E27FC236}">
                <a16:creationId xmlns:a16="http://schemas.microsoft.com/office/drawing/2014/main" id="{7152DB34-293F-4D2D-85B2-BA04C3C399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52753" y="1811629"/>
            <a:ext cx="0" cy="1109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78" name="Line 61">
            <a:extLst>
              <a:ext uri="{FF2B5EF4-FFF2-40B4-BE49-F238E27FC236}">
                <a16:creationId xmlns:a16="http://schemas.microsoft.com/office/drawing/2014/main" id="{F0A965FF-A2CF-4DD3-9D62-FC047BC14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4515" y="1811629"/>
            <a:ext cx="95472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79" name="Rectangle 62">
            <a:extLst>
              <a:ext uri="{FF2B5EF4-FFF2-40B4-BE49-F238E27FC236}">
                <a16:creationId xmlns:a16="http://schemas.microsoft.com/office/drawing/2014/main" id="{1948EF1D-7495-4CFF-9E30-10DF5F1F3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8414" y="2026591"/>
            <a:ext cx="205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dirty="0">
                <a:solidFill>
                  <a:srgbClr val="000000"/>
                </a:solidFill>
                <a:latin typeface="Arial"/>
              </a:rPr>
              <a:t>-4</a:t>
            </a:r>
            <a:endParaRPr lang="en-US" altLang="en-US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80" name="Rectangle 63">
            <a:extLst>
              <a:ext uri="{FF2B5EF4-FFF2-40B4-BE49-F238E27FC236}">
                <a16:creationId xmlns:a16="http://schemas.microsoft.com/office/drawing/2014/main" id="{25391601-E71F-4BC1-8F8A-832A30A63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8785" y="1958349"/>
            <a:ext cx="205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>
                <a:solidFill>
                  <a:srgbClr val="000000"/>
                </a:solidFill>
                <a:latin typeface="Arial"/>
              </a:rPr>
              <a:t>-2</a:t>
            </a:r>
            <a:endParaRPr lang="en-US" altLang="en-US">
              <a:solidFill>
                <a:srgbClr val="011E41"/>
              </a:solidFill>
              <a:latin typeface="Arial"/>
            </a:endParaRPr>
          </a:p>
        </p:txBody>
      </p:sp>
      <p:sp>
        <p:nvSpPr>
          <p:cNvPr id="181" name="Rectangle 64">
            <a:extLst>
              <a:ext uri="{FF2B5EF4-FFF2-40B4-BE49-F238E27FC236}">
                <a16:creationId xmlns:a16="http://schemas.microsoft.com/office/drawing/2014/main" id="{5D567FD5-6903-4688-A9B8-D69C5D52A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044" y="2586172"/>
            <a:ext cx="3334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>
                <a:solidFill>
                  <a:srgbClr val="000000"/>
                </a:solidFill>
                <a:latin typeface="Arial"/>
              </a:rPr>
              <a:t>-16</a:t>
            </a:r>
            <a:endParaRPr lang="en-US" altLang="en-US">
              <a:solidFill>
                <a:srgbClr val="011E41"/>
              </a:solidFill>
              <a:latin typeface="Arial"/>
            </a:endParaRPr>
          </a:p>
        </p:txBody>
      </p:sp>
      <p:sp>
        <p:nvSpPr>
          <p:cNvPr id="182" name="Rectangle 65">
            <a:extLst>
              <a:ext uri="{FF2B5EF4-FFF2-40B4-BE49-F238E27FC236}">
                <a16:creationId xmlns:a16="http://schemas.microsoft.com/office/drawing/2014/main" id="{7993D7F4-5D5C-4D3F-A12E-7EE695A47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9525" y="2041092"/>
            <a:ext cx="205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>
                <a:solidFill>
                  <a:srgbClr val="000000"/>
                </a:solidFill>
                <a:latin typeface="Arial"/>
              </a:rPr>
              <a:t>-4</a:t>
            </a:r>
            <a:endParaRPr lang="en-US" altLang="en-US">
              <a:solidFill>
                <a:srgbClr val="011E41"/>
              </a:solidFill>
              <a:latin typeface="Arial"/>
            </a:endParaRPr>
          </a:p>
        </p:txBody>
      </p:sp>
      <p:sp>
        <p:nvSpPr>
          <p:cNvPr id="183" name="Rectangle 66">
            <a:extLst>
              <a:ext uri="{FF2B5EF4-FFF2-40B4-BE49-F238E27FC236}">
                <a16:creationId xmlns:a16="http://schemas.microsoft.com/office/drawing/2014/main" id="{5C094F81-7F0A-4130-BB3F-673666713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8882" y="1520630"/>
            <a:ext cx="4552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dirty="0">
                <a:solidFill>
                  <a:srgbClr val="000000"/>
                </a:solidFill>
                <a:latin typeface="Arial"/>
              </a:rPr>
              <a:t>+0.4</a:t>
            </a:r>
            <a:endParaRPr lang="en-US" altLang="en-US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84" name="Rectangle 67">
            <a:extLst>
              <a:ext uri="{FF2B5EF4-FFF2-40B4-BE49-F238E27FC236}">
                <a16:creationId xmlns:a16="http://schemas.microsoft.com/office/drawing/2014/main" id="{E75B3ACC-E9CF-4F40-8813-CCFD24658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9252" y="1512953"/>
            <a:ext cx="4552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dirty="0">
                <a:solidFill>
                  <a:srgbClr val="000000"/>
                </a:solidFill>
                <a:latin typeface="Arial"/>
              </a:rPr>
              <a:t>+0.5</a:t>
            </a:r>
            <a:endParaRPr lang="en-US" altLang="en-US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92" name="Rectangle 75">
            <a:extLst>
              <a:ext uri="{FF2B5EF4-FFF2-40B4-BE49-F238E27FC236}">
                <a16:creationId xmlns:a16="http://schemas.microsoft.com/office/drawing/2014/main" id="{F1F4C294-4357-441F-BA6E-78BB8B4E9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770" y="817042"/>
            <a:ext cx="11669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b="1" dirty="0">
                <a:solidFill>
                  <a:srgbClr val="000000"/>
                </a:solidFill>
                <a:latin typeface="Arial"/>
              </a:rPr>
              <a:t>DIABETES</a:t>
            </a:r>
            <a:endParaRPr lang="en-US" altLang="en-US" b="1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95" name="Rectangle 78">
            <a:extLst>
              <a:ext uri="{FF2B5EF4-FFF2-40B4-BE49-F238E27FC236}">
                <a16:creationId xmlns:a16="http://schemas.microsoft.com/office/drawing/2014/main" id="{7E0E143E-BAFF-4CB5-A0D6-E48772EF9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043" y="1182501"/>
            <a:ext cx="17761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b="1" dirty="0" err="1">
                <a:solidFill>
                  <a:srgbClr val="000000"/>
                </a:solidFill>
                <a:latin typeface="Arial"/>
              </a:rPr>
              <a:t>uACR</a:t>
            </a:r>
            <a:r>
              <a:rPr lang="en-US" altLang="en-US" b="1" dirty="0">
                <a:solidFill>
                  <a:srgbClr val="000000"/>
                </a:solidFill>
                <a:latin typeface="Arial"/>
              </a:rPr>
              <a:t> &lt;200mg/g</a:t>
            </a:r>
            <a:endParaRPr lang="en-US" altLang="en-US" b="1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96" name="Line 79">
            <a:extLst>
              <a:ext uri="{FF2B5EF4-FFF2-40B4-BE49-F238E27FC236}">
                <a16:creationId xmlns:a16="http://schemas.microsoft.com/office/drawing/2014/main" id="{300425D7-A566-4D67-B6BB-EE27B09090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2998" y="1843191"/>
            <a:ext cx="2883227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97" name="Line 80">
            <a:extLst>
              <a:ext uri="{FF2B5EF4-FFF2-40B4-BE49-F238E27FC236}">
                <a16:creationId xmlns:a16="http://schemas.microsoft.com/office/drawing/2014/main" id="{FE190FF0-EBB2-4666-88FB-A212383FA8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12998" y="1651261"/>
            <a:ext cx="0" cy="192270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99" name="Line 82">
            <a:extLst>
              <a:ext uri="{FF2B5EF4-FFF2-40B4-BE49-F238E27FC236}">
                <a16:creationId xmlns:a16="http://schemas.microsoft.com/office/drawing/2014/main" id="{E926BE5B-6884-464F-AB65-34C22722E0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0889" y="3573971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00" name="Line 83">
            <a:extLst>
              <a:ext uri="{FF2B5EF4-FFF2-40B4-BE49-F238E27FC236}">
                <a16:creationId xmlns:a16="http://schemas.microsoft.com/office/drawing/2014/main" id="{0F7849B2-3D97-40BC-B461-58C9E28CFD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0889" y="3382041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01" name="Line 84">
            <a:extLst>
              <a:ext uri="{FF2B5EF4-FFF2-40B4-BE49-F238E27FC236}">
                <a16:creationId xmlns:a16="http://schemas.microsoft.com/office/drawing/2014/main" id="{61931747-53B9-4334-BCCD-FA7F931C9D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0889" y="3190111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02" name="Line 85">
            <a:extLst>
              <a:ext uri="{FF2B5EF4-FFF2-40B4-BE49-F238E27FC236}">
                <a16:creationId xmlns:a16="http://schemas.microsoft.com/office/drawing/2014/main" id="{57C5BDCA-50E2-4586-BEDD-DBC4B68E2A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0889" y="2997328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03" name="Line 86">
            <a:extLst>
              <a:ext uri="{FF2B5EF4-FFF2-40B4-BE49-F238E27FC236}">
                <a16:creationId xmlns:a16="http://schemas.microsoft.com/office/drawing/2014/main" id="{3E580F7A-032B-445B-B9A4-1290DCEACB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0889" y="2805398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04" name="Line 87">
            <a:extLst>
              <a:ext uri="{FF2B5EF4-FFF2-40B4-BE49-F238E27FC236}">
                <a16:creationId xmlns:a16="http://schemas.microsoft.com/office/drawing/2014/main" id="{C06A82D0-2516-42E0-9500-D6449C233F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0889" y="2612616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05" name="Line 88">
            <a:extLst>
              <a:ext uri="{FF2B5EF4-FFF2-40B4-BE49-F238E27FC236}">
                <a16:creationId xmlns:a16="http://schemas.microsoft.com/office/drawing/2014/main" id="{3A6DC930-EA83-4B76-A587-7906D9C5C7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0889" y="2420686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06" name="Line 89">
            <a:extLst>
              <a:ext uri="{FF2B5EF4-FFF2-40B4-BE49-F238E27FC236}">
                <a16:creationId xmlns:a16="http://schemas.microsoft.com/office/drawing/2014/main" id="{4E01F6E5-78ED-4152-B095-A4254CB22B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0889" y="2227903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07" name="Line 90">
            <a:extLst>
              <a:ext uri="{FF2B5EF4-FFF2-40B4-BE49-F238E27FC236}">
                <a16:creationId xmlns:a16="http://schemas.microsoft.com/office/drawing/2014/main" id="{D4088F0D-6385-4F37-AF06-4E3EB8645E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0889" y="2035973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08" name="Line 91">
            <a:extLst>
              <a:ext uri="{FF2B5EF4-FFF2-40B4-BE49-F238E27FC236}">
                <a16:creationId xmlns:a16="http://schemas.microsoft.com/office/drawing/2014/main" id="{B9A4893C-5EB1-49A3-9799-AF5B19E5AC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0889" y="1843191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09" name="Line 92">
            <a:extLst>
              <a:ext uri="{FF2B5EF4-FFF2-40B4-BE49-F238E27FC236}">
                <a16:creationId xmlns:a16="http://schemas.microsoft.com/office/drawing/2014/main" id="{B42F1804-08A6-4524-A270-0617B8A285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0889" y="1651261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10" name="Rectangle 93">
            <a:extLst>
              <a:ext uri="{FF2B5EF4-FFF2-40B4-BE49-F238E27FC236}">
                <a16:creationId xmlns:a16="http://schemas.microsoft.com/office/drawing/2014/main" id="{C9C81187-4834-45F4-A065-1D4E573C1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446" y="3512553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-45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11" name="Rectangle 94">
            <a:extLst>
              <a:ext uri="{FF2B5EF4-FFF2-40B4-BE49-F238E27FC236}">
                <a16:creationId xmlns:a16="http://schemas.microsoft.com/office/drawing/2014/main" id="{18608703-5D8D-4A73-A6B5-421CFF809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446" y="3320623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-40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12" name="Rectangle 95">
            <a:extLst>
              <a:ext uri="{FF2B5EF4-FFF2-40B4-BE49-F238E27FC236}">
                <a16:creationId xmlns:a16="http://schemas.microsoft.com/office/drawing/2014/main" id="{CB0B0661-8BCA-4BE9-A65B-0B04143AB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446" y="3128694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-35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13" name="Rectangle 96">
            <a:extLst>
              <a:ext uri="{FF2B5EF4-FFF2-40B4-BE49-F238E27FC236}">
                <a16:creationId xmlns:a16="http://schemas.microsoft.com/office/drawing/2014/main" id="{F6D05E00-B683-470E-8018-21166DD71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446" y="2935911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-30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14" name="Rectangle 97">
            <a:extLst>
              <a:ext uri="{FF2B5EF4-FFF2-40B4-BE49-F238E27FC236}">
                <a16:creationId xmlns:a16="http://schemas.microsoft.com/office/drawing/2014/main" id="{F03B0D3E-7435-4279-A999-BE3A843BA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446" y="2743981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-25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15" name="Rectangle 98">
            <a:extLst>
              <a:ext uri="{FF2B5EF4-FFF2-40B4-BE49-F238E27FC236}">
                <a16:creationId xmlns:a16="http://schemas.microsoft.com/office/drawing/2014/main" id="{3AF0E25B-263F-42AA-A700-7CD54BC30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446" y="2551198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-20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16" name="Rectangle 99">
            <a:extLst>
              <a:ext uri="{FF2B5EF4-FFF2-40B4-BE49-F238E27FC236}">
                <a16:creationId xmlns:a16="http://schemas.microsoft.com/office/drawing/2014/main" id="{B298F47E-C6DF-4714-8231-2F7F76779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446" y="2359269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-15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17" name="Rectangle 100">
            <a:extLst>
              <a:ext uri="{FF2B5EF4-FFF2-40B4-BE49-F238E27FC236}">
                <a16:creationId xmlns:a16="http://schemas.microsoft.com/office/drawing/2014/main" id="{35942C7F-5415-4FDF-A3A0-F8688B9E6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446" y="2166486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-10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18" name="Rectangle 101">
            <a:extLst>
              <a:ext uri="{FF2B5EF4-FFF2-40B4-BE49-F238E27FC236}">
                <a16:creationId xmlns:a16="http://schemas.microsoft.com/office/drawing/2014/main" id="{0C5B18CF-F004-4224-B73D-29AD43555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649" y="1974556"/>
            <a:ext cx="11381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-5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19" name="Rectangle 102">
            <a:extLst>
              <a:ext uri="{FF2B5EF4-FFF2-40B4-BE49-F238E27FC236}">
                <a16:creationId xmlns:a16="http://schemas.microsoft.com/office/drawing/2014/main" id="{04558FBD-0FBA-4E7B-8E76-4F1E21C89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4774" y="1781773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0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0" name="Rectangle 103">
            <a:extLst>
              <a:ext uri="{FF2B5EF4-FFF2-40B4-BE49-F238E27FC236}">
                <a16:creationId xmlns:a16="http://schemas.microsoft.com/office/drawing/2014/main" id="{EBD4851C-0C92-420F-9474-FFA9560A5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4774" y="1589844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5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2" name="Rectangle 105">
            <a:extLst>
              <a:ext uri="{FF2B5EF4-FFF2-40B4-BE49-F238E27FC236}">
                <a16:creationId xmlns:a16="http://schemas.microsoft.com/office/drawing/2014/main" id="{4B000315-AD8C-4BD3-9266-CED458A4F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9474" y="1843191"/>
            <a:ext cx="288424" cy="168046"/>
          </a:xfrm>
          <a:prstGeom prst="rect">
            <a:avLst/>
          </a:prstGeom>
          <a:solidFill>
            <a:srgbClr val="00468B"/>
          </a:solidFill>
          <a:ln w="0">
            <a:solidFill>
              <a:srgbClr val="00468B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3" name="Rectangle 106">
            <a:extLst>
              <a:ext uri="{FF2B5EF4-FFF2-40B4-BE49-F238E27FC236}">
                <a16:creationId xmlns:a16="http://schemas.microsoft.com/office/drawing/2014/main" id="{938F9284-43C6-47DD-AC29-074C523DD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9474" y="1843191"/>
            <a:ext cx="288424" cy="168046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4" name="Rectangle 107">
            <a:extLst>
              <a:ext uri="{FF2B5EF4-FFF2-40B4-BE49-F238E27FC236}">
                <a16:creationId xmlns:a16="http://schemas.microsoft.com/office/drawing/2014/main" id="{881ACF36-8AD9-4E74-A2F1-943FF5954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844" y="1843191"/>
            <a:ext cx="288424" cy="206431"/>
          </a:xfrm>
          <a:prstGeom prst="rect">
            <a:avLst/>
          </a:prstGeom>
          <a:solidFill>
            <a:srgbClr val="ED0000"/>
          </a:solidFill>
          <a:ln w="25400">
            <a:solidFill>
              <a:srgbClr val="ED0000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5" name="Rectangle 108">
            <a:extLst>
              <a:ext uri="{FF2B5EF4-FFF2-40B4-BE49-F238E27FC236}">
                <a16:creationId xmlns:a16="http://schemas.microsoft.com/office/drawing/2014/main" id="{E59AE92E-1E00-4546-A443-3B74AB585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844" y="1843191"/>
            <a:ext cx="288424" cy="206431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6" name="Rectangle 109">
            <a:extLst>
              <a:ext uri="{FF2B5EF4-FFF2-40B4-BE49-F238E27FC236}">
                <a16:creationId xmlns:a16="http://schemas.microsoft.com/office/drawing/2014/main" id="{BDD6C768-02E3-4936-A025-1048720F3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215" y="1843191"/>
            <a:ext cx="288424" cy="1211290"/>
          </a:xfrm>
          <a:prstGeom prst="rect">
            <a:avLst/>
          </a:prstGeom>
          <a:solidFill>
            <a:srgbClr val="42B540"/>
          </a:solidFill>
          <a:ln w="0">
            <a:solidFill>
              <a:srgbClr val="42B540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7" name="Rectangle 110">
            <a:extLst>
              <a:ext uri="{FF2B5EF4-FFF2-40B4-BE49-F238E27FC236}">
                <a16:creationId xmlns:a16="http://schemas.microsoft.com/office/drawing/2014/main" id="{C930EA60-C277-4C39-ADF9-35DCACCF1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215" y="1843191"/>
            <a:ext cx="288424" cy="1211290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8" name="Rectangle 111">
            <a:extLst>
              <a:ext uri="{FF2B5EF4-FFF2-40B4-BE49-F238E27FC236}">
                <a16:creationId xmlns:a16="http://schemas.microsoft.com/office/drawing/2014/main" id="{E40F1644-512F-41B8-87FC-92A146BCC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585" y="1843191"/>
            <a:ext cx="288424" cy="214109"/>
          </a:xfrm>
          <a:prstGeom prst="rect">
            <a:avLst/>
          </a:prstGeom>
          <a:solidFill>
            <a:srgbClr val="0099B4"/>
          </a:solidFill>
          <a:ln w="0">
            <a:solidFill>
              <a:srgbClr val="0099B4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9" name="Rectangle 112">
            <a:extLst>
              <a:ext uri="{FF2B5EF4-FFF2-40B4-BE49-F238E27FC236}">
                <a16:creationId xmlns:a16="http://schemas.microsoft.com/office/drawing/2014/main" id="{48C9D623-6A88-4337-A003-D2CED3FBE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585" y="1843191"/>
            <a:ext cx="288424" cy="214109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30" name="Rectangle 113">
            <a:extLst>
              <a:ext uri="{FF2B5EF4-FFF2-40B4-BE49-F238E27FC236}">
                <a16:creationId xmlns:a16="http://schemas.microsoft.com/office/drawing/2014/main" id="{2327DC98-5615-4E81-8390-C9CF4F788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1326" y="1843191"/>
            <a:ext cx="288424" cy="3412"/>
          </a:xfrm>
          <a:prstGeom prst="rect">
            <a:avLst/>
          </a:prstGeom>
          <a:solidFill>
            <a:srgbClr val="FDAF91"/>
          </a:solidFill>
          <a:ln w="0">
            <a:solidFill>
              <a:srgbClr val="FDAF9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31" name="Rectangle 114">
            <a:extLst>
              <a:ext uri="{FF2B5EF4-FFF2-40B4-BE49-F238E27FC236}">
                <a16:creationId xmlns:a16="http://schemas.microsoft.com/office/drawing/2014/main" id="{630E63B1-55ED-459F-92C4-6CB424A0F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1326" y="1843191"/>
            <a:ext cx="288424" cy="3412"/>
          </a:xfrm>
          <a:prstGeom prst="rect">
            <a:avLst/>
          </a:prstGeom>
          <a:noFill/>
          <a:ln w="1588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32" name="Rectangle 115">
            <a:extLst>
              <a:ext uri="{FF2B5EF4-FFF2-40B4-BE49-F238E27FC236}">
                <a16:creationId xmlns:a16="http://schemas.microsoft.com/office/drawing/2014/main" id="{77325F68-A38C-4C8E-B60F-D5F5747DF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215" y="1843191"/>
            <a:ext cx="288424" cy="538257"/>
          </a:xfrm>
          <a:prstGeom prst="rect">
            <a:avLst/>
          </a:prstGeom>
          <a:solidFill>
            <a:srgbClr val="7AE578"/>
          </a:solidFill>
          <a:ln w="0">
            <a:solidFill>
              <a:srgbClr val="7AE578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33" name="Rectangle 116">
            <a:extLst>
              <a:ext uri="{FF2B5EF4-FFF2-40B4-BE49-F238E27FC236}">
                <a16:creationId xmlns:a16="http://schemas.microsoft.com/office/drawing/2014/main" id="{22A04D71-F6D4-4325-97D6-D4CCC850A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215" y="1843191"/>
            <a:ext cx="288424" cy="538257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34" name="Rectangle 117">
            <a:extLst>
              <a:ext uri="{FF2B5EF4-FFF2-40B4-BE49-F238E27FC236}">
                <a16:creationId xmlns:a16="http://schemas.microsoft.com/office/drawing/2014/main" id="{40796E2D-A633-411A-AAF0-C79EC1B2A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585" y="1843191"/>
            <a:ext cx="288424" cy="167192"/>
          </a:xfrm>
          <a:prstGeom prst="rect">
            <a:avLst/>
          </a:prstGeom>
          <a:solidFill>
            <a:srgbClr val="6ED1ED"/>
          </a:solidFill>
          <a:ln w="0">
            <a:solidFill>
              <a:srgbClr val="6ED1ED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35" name="Rectangle 118">
            <a:extLst>
              <a:ext uri="{FF2B5EF4-FFF2-40B4-BE49-F238E27FC236}">
                <a16:creationId xmlns:a16="http://schemas.microsoft.com/office/drawing/2014/main" id="{E900F169-F870-42E8-B2E9-813B8A912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585" y="1843191"/>
            <a:ext cx="288424" cy="167192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36" name="Line 119">
            <a:extLst>
              <a:ext uri="{FF2B5EF4-FFF2-40B4-BE49-F238E27FC236}">
                <a16:creationId xmlns:a16="http://schemas.microsoft.com/office/drawing/2014/main" id="{77D4FD99-5939-4519-BC4C-25953E5300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3184" y="2011236"/>
            <a:ext cx="0" cy="35827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37" name="Line 120">
            <a:extLst>
              <a:ext uri="{FF2B5EF4-FFF2-40B4-BE49-F238E27FC236}">
                <a16:creationId xmlns:a16="http://schemas.microsoft.com/office/drawing/2014/main" id="{2F395A6F-428B-4AFB-AC1F-1A221677A4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4946" y="2047063"/>
            <a:ext cx="96476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38" name="Line 121">
            <a:extLst>
              <a:ext uri="{FF2B5EF4-FFF2-40B4-BE49-F238E27FC236}">
                <a16:creationId xmlns:a16="http://schemas.microsoft.com/office/drawing/2014/main" id="{2C4F4BE5-7E51-40AD-A9CD-C744A3CE7A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3554" y="2049622"/>
            <a:ext cx="0" cy="65683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39" name="Line 122">
            <a:extLst>
              <a:ext uri="{FF2B5EF4-FFF2-40B4-BE49-F238E27FC236}">
                <a16:creationId xmlns:a16="http://schemas.microsoft.com/office/drawing/2014/main" id="{468FADE4-6FB4-4D48-A65A-AF06B80C34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5316" y="2115305"/>
            <a:ext cx="96476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40" name="Line 123">
            <a:extLst>
              <a:ext uri="{FF2B5EF4-FFF2-40B4-BE49-F238E27FC236}">
                <a16:creationId xmlns:a16="http://schemas.microsoft.com/office/drawing/2014/main" id="{419D6F14-36AA-4400-9CD7-FF0CE98650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3924" y="3054480"/>
            <a:ext cx="0" cy="342915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41" name="Line 124">
            <a:extLst>
              <a:ext uri="{FF2B5EF4-FFF2-40B4-BE49-F238E27FC236}">
                <a16:creationId xmlns:a16="http://schemas.microsoft.com/office/drawing/2014/main" id="{2E51E015-F176-4947-BE23-84D9E2A061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5686" y="3397395"/>
            <a:ext cx="96476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42" name="Line 125">
            <a:extLst>
              <a:ext uri="{FF2B5EF4-FFF2-40B4-BE49-F238E27FC236}">
                <a16:creationId xmlns:a16="http://schemas.microsoft.com/office/drawing/2014/main" id="{5B03FB1C-9E9C-4CE6-AB7D-35574D976F9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4294" y="2057299"/>
            <a:ext cx="0" cy="151838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43" name="Line 126">
            <a:extLst>
              <a:ext uri="{FF2B5EF4-FFF2-40B4-BE49-F238E27FC236}">
                <a16:creationId xmlns:a16="http://schemas.microsoft.com/office/drawing/2014/main" id="{5C2DB7C3-6664-4501-AF69-A8D6A74324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7061" y="2209137"/>
            <a:ext cx="95472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44" name="Line 127">
            <a:extLst>
              <a:ext uri="{FF2B5EF4-FFF2-40B4-BE49-F238E27FC236}">
                <a16:creationId xmlns:a16="http://schemas.microsoft.com/office/drawing/2014/main" id="{5E9A74DC-E8C0-4F3A-B797-B1A99AB64D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56040" y="1841485"/>
            <a:ext cx="0" cy="5118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45" name="Line 128">
            <a:extLst>
              <a:ext uri="{FF2B5EF4-FFF2-40B4-BE49-F238E27FC236}">
                <a16:creationId xmlns:a16="http://schemas.microsoft.com/office/drawing/2014/main" id="{4F431DCE-597E-44EB-934B-6AC556C7C55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7802" y="1841485"/>
            <a:ext cx="95472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46" name="Rectangle 129">
            <a:extLst>
              <a:ext uri="{FF2B5EF4-FFF2-40B4-BE49-F238E27FC236}">
                <a16:creationId xmlns:a16="http://schemas.microsoft.com/office/drawing/2014/main" id="{4030EF07-6AB6-4E9E-8305-2BEDECB54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1954" y="2079478"/>
            <a:ext cx="205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dirty="0">
                <a:solidFill>
                  <a:srgbClr val="000000"/>
                </a:solidFill>
                <a:latin typeface="Arial"/>
              </a:rPr>
              <a:t>-4</a:t>
            </a:r>
            <a:endParaRPr lang="en-US" altLang="en-US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47" name="Rectangle 130">
            <a:extLst>
              <a:ext uri="{FF2B5EF4-FFF2-40B4-BE49-F238E27FC236}">
                <a16:creationId xmlns:a16="http://schemas.microsoft.com/office/drawing/2014/main" id="{265B4889-2F9C-4661-8FD8-A3CE3B7EF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2324" y="2146866"/>
            <a:ext cx="205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>
                <a:solidFill>
                  <a:srgbClr val="000000"/>
                </a:solidFill>
                <a:latin typeface="Arial"/>
              </a:rPr>
              <a:t>-5</a:t>
            </a:r>
            <a:endParaRPr lang="en-US" altLang="en-US">
              <a:solidFill>
                <a:srgbClr val="011E41"/>
              </a:solidFill>
              <a:latin typeface="Arial"/>
            </a:endParaRPr>
          </a:p>
        </p:txBody>
      </p:sp>
      <p:sp>
        <p:nvSpPr>
          <p:cNvPr id="248" name="Rectangle 131">
            <a:extLst>
              <a:ext uri="{FF2B5EF4-FFF2-40B4-BE49-F238E27FC236}">
                <a16:creationId xmlns:a16="http://schemas.microsoft.com/office/drawing/2014/main" id="{4863EE59-BD32-48A0-AFEF-38AFA56E2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4506" y="3428957"/>
            <a:ext cx="33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>
                <a:solidFill>
                  <a:srgbClr val="000000"/>
                </a:solidFill>
                <a:latin typeface="Arial"/>
              </a:rPr>
              <a:t>-31</a:t>
            </a:r>
            <a:endParaRPr lang="en-US" altLang="en-US">
              <a:solidFill>
                <a:srgbClr val="011E41"/>
              </a:solidFill>
              <a:latin typeface="Arial"/>
            </a:endParaRPr>
          </a:p>
        </p:txBody>
      </p:sp>
      <p:sp>
        <p:nvSpPr>
          <p:cNvPr id="249" name="Rectangle 132">
            <a:extLst>
              <a:ext uri="{FF2B5EF4-FFF2-40B4-BE49-F238E27FC236}">
                <a16:creationId xmlns:a16="http://schemas.microsoft.com/office/drawing/2014/main" id="{E06D0A1E-5888-41F8-B855-E9B0DC013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4070" y="2241552"/>
            <a:ext cx="205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>
                <a:solidFill>
                  <a:srgbClr val="000000"/>
                </a:solidFill>
                <a:latin typeface="Arial"/>
              </a:rPr>
              <a:t>-6</a:t>
            </a:r>
            <a:endParaRPr lang="en-US" altLang="en-US">
              <a:solidFill>
                <a:srgbClr val="011E41"/>
              </a:solidFill>
              <a:latin typeface="Arial"/>
            </a:endParaRPr>
          </a:p>
        </p:txBody>
      </p:sp>
      <p:sp>
        <p:nvSpPr>
          <p:cNvPr id="250" name="Line 133">
            <a:extLst>
              <a:ext uri="{FF2B5EF4-FFF2-40B4-BE49-F238E27FC236}">
                <a16:creationId xmlns:a16="http://schemas.microsoft.com/office/drawing/2014/main" id="{1CEA9FD3-9605-45CA-A40B-CF55851209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23412" y="1703295"/>
            <a:ext cx="103511" cy="88714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51" name="Line 134">
            <a:extLst>
              <a:ext uri="{FF2B5EF4-FFF2-40B4-BE49-F238E27FC236}">
                <a16:creationId xmlns:a16="http://schemas.microsoft.com/office/drawing/2014/main" id="{AF1A0E05-1D0F-40AC-8674-464809FC6F0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3412" y="1703295"/>
            <a:ext cx="103511" cy="88714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52" name="Line 135">
            <a:extLst>
              <a:ext uri="{FF2B5EF4-FFF2-40B4-BE49-F238E27FC236}">
                <a16:creationId xmlns:a16="http://schemas.microsoft.com/office/drawing/2014/main" id="{9E08B2BD-698B-43D0-940B-7439EFE41D3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1302" y="1746800"/>
            <a:ext cx="14773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53" name="Line 136">
            <a:extLst>
              <a:ext uri="{FF2B5EF4-FFF2-40B4-BE49-F238E27FC236}">
                <a16:creationId xmlns:a16="http://schemas.microsoft.com/office/drawing/2014/main" id="{FE76E463-03A0-437F-9C20-96A2396014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75669" y="1685382"/>
            <a:ext cx="0" cy="124541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54" name="Rectangle 137">
            <a:extLst>
              <a:ext uri="{FF2B5EF4-FFF2-40B4-BE49-F238E27FC236}">
                <a16:creationId xmlns:a16="http://schemas.microsoft.com/office/drawing/2014/main" id="{B9023454-8658-4878-A30B-444CEAF83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6523" y="1894981"/>
            <a:ext cx="397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dirty="0">
                <a:solidFill>
                  <a:srgbClr val="000000"/>
                </a:solidFill>
                <a:latin typeface="Arial"/>
              </a:rPr>
              <a:t>-0.1</a:t>
            </a:r>
            <a:endParaRPr lang="en-US" altLang="en-US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61" name="Rectangle 144">
            <a:extLst>
              <a:ext uri="{FF2B5EF4-FFF2-40B4-BE49-F238E27FC236}">
                <a16:creationId xmlns:a16="http://schemas.microsoft.com/office/drawing/2014/main" id="{7AC8B599-18F9-4E29-A336-3B220C2EF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4490" y="817563"/>
            <a:ext cx="15773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b="1" dirty="0">
                <a:solidFill>
                  <a:srgbClr val="000000"/>
                </a:solidFill>
                <a:latin typeface="Arial"/>
              </a:rPr>
              <a:t>NO DIABETES</a:t>
            </a:r>
            <a:endParaRPr lang="en-US" altLang="en-US" b="1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86" name="Line 169">
            <a:extLst>
              <a:ext uri="{FF2B5EF4-FFF2-40B4-BE49-F238E27FC236}">
                <a16:creationId xmlns:a16="http://schemas.microsoft.com/office/drawing/2014/main" id="{7FD1E45D-B81D-40B0-9CF1-3097CC0CBC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9712" y="4478288"/>
            <a:ext cx="2883227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87" name="Line 170">
            <a:extLst>
              <a:ext uri="{FF2B5EF4-FFF2-40B4-BE49-F238E27FC236}">
                <a16:creationId xmlns:a16="http://schemas.microsoft.com/office/drawing/2014/main" id="{5EC74829-5449-465F-A0FE-8315979918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09712" y="4285506"/>
            <a:ext cx="0" cy="192270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88" name="Line 171">
            <a:extLst>
              <a:ext uri="{FF2B5EF4-FFF2-40B4-BE49-F238E27FC236}">
                <a16:creationId xmlns:a16="http://schemas.microsoft.com/office/drawing/2014/main" id="{5E8A23CC-57B7-4FA9-90E0-EB7663DC9B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09712" y="4285506"/>
            <a:ext cx="0" cy="192270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89" name="Line 172">
            <a:extLst>
              <a:ext uri="{FF2B5EF4-FFF2-40B4-BE49-F238E27FC236}">
                <a16:creationId xmlns:a16="http://schemas.microsoft.com/office/drawing/2014/main" id="{C0543278-B7CD-4900-8F12-583FAD6D25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7602" y="6208215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90" name="Line 173">
            <a:extLst>
              <a:ext uri="{FF2B5EF4-FFF2-40B4-BE49-F238E27FC236}">
                <a16:creationId xmlns:a16="http://schemas.microsoft.com/office/drawing/2014/main" id="{BAED2B06-E203-46E3-8394-471D870806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7602" y="6016285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91" name="Line 174">
            <a:extLst>
              <a:ext uri="{FF2B5EF4-FFF2-40B4-BE49-F238E27FC236}">
                <a16:creationId xmlns:a16="http://schemas.microsoft.com/office/drawing/2014/main" id="{7753BFF8-0F60-4892-BB71-84C420F218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7602" y="5823502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92" name="Line 175">
            <a:extLst>
              <a:ext uri="{FF2B5EF4-FFF2-40B4-BE49-F238E27FC236}">
                <a16:creationId xmlns:a16="http://schemas.microsoft.com/office/drawing/2014/main" id="{429032EA-F4B8-42D2-B565-F4098C2A29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7602" y="5631573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93" name="Line 176">
            <a:extLst>
              <a:ext uri="{FF2B5EF4-FFF2-40B4-BE49-F238E27FC236}">
                <a16:creationId xmlns:a16="http://schemas.microsoft.com/office/drawing/2014/main" id="{662E47C2-48A7-419C-8C01-BBC4A669BC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7602" y="5438790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94" name="Line 177">
            <a:extLst>
              <a:ext uri="{FF2B5EF4-FFF2-40B4-BE49-F238E27FC236}">
                <a16:creationId xmlns:a16="http://schemas.microsoft.com/office/drawing/2014/main" id="{7D3FCD80-908D-403B-8FCF-B26F74D6B1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7602" y="5246860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95" name="Line 178">
            <a:extLst>
              <a:ext uri="{FF2B5EF4-FFF2-40B4-BE49-F238E27FC236}">
                <a16:creationId xmlns:a16="http://schemas.microsoft.com/office/drawing/2014/main" id="{5FA5AFE5-E487-4581-A04E-56B635D1B5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7602" y="5054930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96" name="Line 179">
            <a:extLst>
              <a:ext uri="{FF2B5EF4-FFF2-40B4-BE49-F238E27FC236}">
                <a16:creationId xmlns:a16="http://schemas.microsoft.com/office/drawing/2014/main" id="{3970394D-65FC-41FA-9530-1A8525300C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7602" y="4863000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97" name="Line 180">
            <a:extLst>
              <a:ext uri="{FF2B5EF4-FFF2-40B4-BE49-F238E27FC236}">
                <a16:creationId xmlns:a16="http://schemas.microsoft.com/office/drawing/2014/main" id="{0ED8B427-8DC4-4A95-A4EB-A7EADF181D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7602" y="4670218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98" name="Line 181">
            <a:extLst>
              <a:ext uri="{FF2B5EF4-FFF2-40B4-BE49-F238E27FC236}">
                <a16:creationId xmlns:a16="http://schemas.microsoft.com/office/drawing/2014/main" id="{EC975BAF-01A4-4105-A649-5F627AB545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7602" y="4478288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99" name="Line 182">
            <a:extLst>
              <a:ext uri="{FF2B5EF4-FFF2-40B4-BE49-F238E27FC236}">
                <a16:creationId xmlns:a16="http://schemas.microsoft.com/office/drawing/2014/main" id="{30A1553F-05D1-4146-B88F-355AA76065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7602" y="4285506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00" name="Rectangle 183">
            <a:extLst>
              <a:ext uri="{FF2B5EF4-FFF2-40B4-BE49-F238E27FC236}">
                <a16:creationId xmlns:a16="http://schemas.microsoft.com/office/drawing/2014/main" id="{7D01CA79-9A85-49FA-810E-E48BDA4A8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701" y="6146797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-45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01" name="Rectangle 184">
            <a:extLst>
              <a:ext uri="{FF2B5EF4-FFF2-40B4-BE49-F238E27FC236}">
                <a16:creationId xmlns:a16="http://schemas.microsoft.com/office/drawing/2014/main" id="{B31AAB47-E8FC-4281-B0BB-ADD88FE11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701" y="5954867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-40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02" name="Rectangle 185">
            <a:extLst>
              <a:ext uri="{FF2B5EF4-FFF2-40B4-BE49-F238E27FC236}">
                <a16:creationId xmlns:a16="http://schemas.microsoft.com/office/drawing/2014/main" id="{5F1DD120-E66C-48C4-A2CD-6899A0424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701" y="5762085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-35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03" name="Rectangle 186">
            <a:extLst>
              <a:ext uri="{FF2B5EF4-FFF2-40B4-BE49-F238E27FC236}">
                <a16:creationId xmlns:a16="http://schemas.microsoft.com/office/drawing/2014/main" id="{9E337781-25CD-4517-851E-6CF1F9A73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701" y="5570155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-30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04" name="Rectangle 187">
            <a:extLst>
              <a:ext uri="{FF2B5EF4-FFF2-40B4-BE49-F238E27FC236}">
                <a16:creationId xmlns:a16="http://schemas.microsoft.com/office/drawing/2014/main" id="{AA467011-BDFA-4DCC-9594-F59C3D12A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701" y="5378225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-25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05" name="Rectangle 188">
            <a:extLst>
              <a:ext uri="{FF2B5EF4-FFF2-40B4-BE49-F238E27FC236}">
                <a16:creationId xmlns:a16="http://schemas.microsoft.com/office/drawing/2014/main" id="{57141A78-6710-4E11-ABBE-BFED10AD0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701" y="5185442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-20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06" name="Rectangle 189">
            <a:extLst>
              <a:ext uri="{FF2B5EF4-FFF2-40B4-BE49-F238E27FC236}">
                <a16:creationId xmlns:a16="http://schemas.microsoft.com/office/drawing/2014/main" id="{DCD97F98-EAA3-404E-B5F6-D599FBAC0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701" y="4993513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-15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07" name="Rectangle 190">
            <a:extLst>
              <a:ext uri="{FF2B5EF4-FFF2-40B4-BE49-F238E27FC236}">
                <a16:creationId xmlns:a16="http://schemas.microsoft.com/office/drawing/2014/main" id="{2D36CC78-00FC-4537-B39A-1DFE9CD16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701" y="4801583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-10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08" name="Rectangle 191">
            <a:extLst>
              <a:ext uri="{FF2B5EF4-FFF2-40B4-BE49-F238E27FC236}">
                <a16:creationId xmlns:a16="http://schemas.microsoft.com/office/drawing/2014/main" id="{266AEB28-8A05-42C0-B4E5-0B1EE918B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460" y="4608800"/>
            <a:ext cx="11381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-5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09" name="Rectangle 192">
            <a:extLst>
              <a:ext uri="{FF2B5EF4-FFF2-40B4-BE49-F238E27FC236}">
                <a16:creationId xmlns:a16="http://schemas.microsoft.com/office/drawing/2014/main" id="{E13C8C67-9A8D-43C1-AB89-B44D7D904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2598" y="4416871"/>
            <a:ext cx="7053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0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10" name="Rectangle 193">
            <a:extLst>
              <a:ext uri="{FF2B5EF4-FFF2-40B4-BE49-F238E27FC236}">
                <a16:creationId xmlns:a16="http://schemas.microsoft.com/office/drawing/2014/main" id="{78454CFF-E6CB-490E-AC8E-1025F2BA4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2598" y="4224088"/>
            <a:ext cx="7053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5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11" name="Rectangle 194">
            <a:extLst>
              <a:ext uri="{FF2B5EF4-FFF2-40B4-BE49-F238E27FC236}">
                <a16:creationId xmlns:a16="http://schemas.microsoft.com/office/drawing/2014/main" id="{A5786F93-27F3-4007-AAA9-5CDEDF37999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72056" y="5109778"/>
            <a:ext cx="18530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Events avoided/caused per 1000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12" name="Rectangle 195">
            <a:extLst>
              <a:ext uri="{FF2B5EF4-FFF2-40B4-BE49-F238E27FC236}">
                <a16:creationId xmlns:a16="http://schemas.microsoft.com/office/drawing/2014/main" id="{0FCB8E62-CB37-4AE1-8FB7-9EE3D00C616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0638" y="5110631"/>
            <a:ext cx="194444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patient years (SE) in SGLT2i arms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14" name="Rectangle 197">
            <a:extLst>
              <a:ext uri="{FF2B5EF4-FFF2-40B4-BE49-F238E27FC236}">
                <a16:creationId xmlns:a16="http://schemas.microsoft.com/office/drawing/2014/main" id="{37A5C7E0-17FB-498F-ACED-4DBC44120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183" y="4477435"/>
            <a:ext cx="289428" cy="1178022"/>
          </a:xfrm>
          <a:prstGeom prst="rect">
            <a:avLst/>
          </a:prstGeom>
          <a:solidFill>
            <a:srgbClr val="00468B"/>
          </a:solidFill>
          <a:ln w="25400">
            <a:solidFill>
              <a:srgbClr val="00468B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15" name="Rectangle 198">
            <a:extLst>
              <a:ext uri="{FF2B5EF4-FFF2-40B4-BE49-F238E27FC236}">
                <a16:creationId xmlns:a16="http://schemas.microsoft.com/office/drawing/2014/main" id="{D0D68733-603D-42C1-B5E9-DCD9AFDE5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183" y="4477435"/>
            <a:ext cx="289428" cy="1178022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16" name="Rectangle 199">
            <a:extLst>
              <a:ext uri="{FF2B5EF4-FFF2-40B4-BE49-F238E27FC236}">
                <a16:creationId xmlns:a16="http://schemas.microsoft.com/office/drawing/2014/main" id="{4F79F4D3-1986-442A-85E1-01F8B11AE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6558" y="4477435"/>
            <a:ext cx="288424" cy="207285"/>
          </a:xfrm>
          <a:prstGeom prst="rect">
            <a:avLst/>
          </a:prstGeom>
          <a:solidFill>
            <a:srgbClr val="ED0000"/>
          </a:solidFill>
          <a:ln w="0">
            <a:solidFill>
              <a:srgbClr val="ED0000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17" name="Rectangle 200">
            <a:extLst>
              <a:ext uri="{FF2B5EF4-FFF2-40B4-BE49-F238E27FC236}">
                <a16:creationId xmlns:a16="http://schemas.microsoft.com/office/drawing/2014/main" id="{4CA49422-230D-47C8-A9CB-B5C1E3F61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6558" y="4477435"/>
            <a:ext cx="288424" cy="207285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18" name="Rectangle 201">
            <a:extLst>
              <a:ext uri="{FF2B5EF4-FFF2-40B4-BE49-F238E27FC236}">
                <a16:creationId xmlns:a16="http://schemas.microsoft.com/office/drawing/2014/main" id="{1F0698C8-E7E6-42EE-A1C4-D663BD955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28" y="4478288"/>
            <a:ext cx="288424" cy="891407"/>
          </a:xfrm>
          <a:prstGeom prst="rect">
            <a:avLst/>
          </a:prstGeom>
          <a:solidFill>
            <a:srgbClr val="42B540"/>
          </a:solidFill>
          <a:ln w="0">
            <a:solidFill>
              <a:srgbClr val="42B540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19" name="Rectangle 202">
            <a:extLst>
              <a:ext uri="{FF2B5EF4-FFF2-40B4-BE49-F238E27FC236}">
                <a16:creationId xmlns:a16="http://schemas.microsoft.com/office/drawing/2014/main" id="{C7D1E81C-48F2-4113-97D9-51E416EBB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28" y="4478288"/>
            <a:ext cx="288424" cy="891407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20" name="Rectangle 203">
            <a:extLst>
              <a:ext uri="{FF2B5EF4-FFF2-40B4-BE49-F238E27FC236}">
                <a16:creationId xmlns:a16="http://schemas.microsoft.com/office/drawing/2014/main" id="{6E0771F9-872E-4FDA-89C2-E74AF4034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299" y="4478288"/>
            <a:ext cx="288424" cy="261878"/>
          </a:xfrm>
          <a:prstGeom prst="rect">
            <a:avLst/>
          </a:prstGeom>
          <a:solidFill>
            <a:srgbClr val="0099B4"/>
          </a:solidFill>
          <a:ln w="0">
            <a:solidFill>
              <a:srgbClr val="0099B4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21" name="Rectangle 204">
            <a:extLst>
              <a:ext uri="{FF2B5EF4-FFF2-40B4-BE49-F238E27FC236}">
                <a16:creationId xmlns:a16="http://schemas.microsoft.com/office/drawing/2014/main" id="{ACEFEC1C-90D3-4396-AD21-650E4F38D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299" y="4478288"/>
            <a:ext cx="288424" cy="261878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" name="Rectangle 206">
            <a:extLst>
              <a:ext uri="{FF2B5EF4-FFF2-40B4-BE49-F238E27FC236}">
                <a16:creationId xmlns:a16="http://schemas.microsoft.com/office/drawing/2014/main" id="{B47CBA7A-F41D-4C9C-B051-D7BA3FD9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669" y="4443314"/>
            <a:ext cx="288424" cy="34974"/>
          </a:xfrm>
          <a:prstGeom prst="rect">
            <a:avLst/>
          </a:prstGeom>
          <a:solidFill>
            <a:srgbClr val="925E9F"/>
          </a:solidFill>
          <a:ln w="0">
            <a:solidFill>
              <a:srgbClr val="925E9F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9" name="Rectangle 207">
            <a:extLst>
              <a:ext uri="{FF2B5EF4-FFF2-40B4-BE49-F238E27FC236}">
                <a16:creationId xmlns:a16="http://schemas.microsoft.com/office/drawing/2014/main" id="{0DD613D6-F3B0-4F5B-ACEF-CADB3D815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669" y="4443314"/>
            <a:ext cx="288424" cy="34974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0" name="Rectangle 208">
            <a:extLst>
              <a:ext uri="{FF2B5EF4-FFF2-40B4-BE49-F238E27FC236}">
                <a16:creationId xmlns:a16="http://schemas.microsoft.com/office/drawing/2014/main" id="{281A4024-3812-4BD1-9FFB-DA230E615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039" y="4407487"/>
            <a:ext cx="288424" cy="70801"/>
          </a:xfrm>
          <a:prstGeom prst="rect">
            <a:avLst/>
          </a:prstGeom>
          <a:solidFill>
            <a:srgbClr val="FDAF91"/>
          </a:solidFill>
          <a:ln w="0">
            <a:solidFill>
              <a:srgbClr val="FDAF9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1" name="Rectangle 209">
            <a:extLst>
              <a:ext uri="{FF2B5EF4-FFF2-40B4-BE49-F238E27FC236}">
                <a16:creationId xmlns:a16="http://schemas.microsoft.com/office/drawing/2014/main" id="{991AA687-49A3-466F-BB74-3F3074E3F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039" y="4407487"/>
            <a:ext cx="288424" cy="70801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" name="Rectangle 210">
            <a:extLst>
              <a:ext uri="{FF2B5EF4-FFF2-40B4-BE49-F238E27FC236}">
                <a16:creationId xmlns:a16="http://schemas.microsoft.com/office/drawing/2014/main" id="{3FE76388-7C11-4DC8-95B4-0579BDB4D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28" y="4477435"/>
            <a:ext cx="288424" cy="463191"/>
          </a:xfrm>
          <a:prstGeom prst="rect">
            <a:avLst/>
          </a:prstGeom>
          <a:solidFill>
            <a:srgbClr val="7AE578"/>
          </a:solidFill>
          <a:ln w="0">
            <a:solidFill>
              <a:srgbClr val="7AE578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3" name="Rectangle 211">
            <a:extLst>
              <a:ext uri="{FF2B5EF4-FFF2-40B4-BE49-F238E27FC236}">
                <a16:creationId xmlns:a16="http://schemas.microsoft.com/office/drawing/2014/main" id="{74E90669-B18D-4D00-84D9-05D47318B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28" y="4477435"/>
            <a:ext cx="288424" cy="463191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4" name="Rectangle 212">
            <a:extLst>
              <a:ext uri="{FF2B5EF4-FFF2-40B4-BE49-F238E27FC236}">
                <a16:creationId xmlns:a16="http://schemas.microsoft.com/office/drawing/2014/main" id="{E55B6907-E31C-4267-A41A-0534BB445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299" y="4478288"/>
            <a:ext cx="288424" cy="147573"/>
          </a:xfrm>
          <a:prstGeom prst="rect">
            <a:avLst/>
          </a:prstGeom>
          <a:solidFill>
            <a:srgbClr val="6ED1ED"/>
          </a:solidFill>
          <a:ln w="0">
            <a:solidFill>
              <a:srgbClr val="6ED1ED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5" name="Rectangle 213">
            <a:extLst>
              <a:ext uri="{FF2B5EF4-FFF2-40B4-BE49-F238E27FC236}">
                <a16:creationId xmlns:a16="http://schemas.microsoft.com/office/drawing/2014/main" id="{D2399146-873C-4508-A602-2D66A19CE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299" y="4478288"/>
            <a:ext cx="288424" cy="147573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6" name="Line 214">
            <a:extLst>
              <a:ext uri="{FF2B5EF4-FFF2-40B4-BE49-F238E27FC236}">
                <a16:creationId xmlns:a16="http://schemas.microsoft.com/office/drawing/2014/main" id="{56E59193-2E85-449F-A131-AA6A21D56B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9897" y="5655457"/>
            <a:ext cx="0" cy="82744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7" name="Line 215">
            <a:extLst>
              <a:ext uri="{FF2B5EF4-FFF2-40B4-BE49-F238E27FC236}">
                <a16:creationId xmlns:a16="http://schemas.microsoft.com/office/drawing/2014/main" id="{31EC02A9-0AEE-4B29-BA70-A9D3C2D1F3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1659" y="5738200"/>
            <a:ext cx="96476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8" name="Line 216">
            <a:extLst>
              <a:ext uri="{FF2B5EF4-FFF2-40B4-BE49-F238E27FC236}">
                <a16:creationId xmlns:a16="http://schemas.microsoft.com/office/drawing/2014/main" id="{7CB9EFED-561E-42C9-AC72-B380772490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267" y="4684719"/>
            <a:ext cx="0" cy="42651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9" name="Line 217">
            <a:extLst>
              <a:ext uri="{FF2B5EF4-FFF2-40B4-BE49-F238E27FC236}">
                <a16:creationId xmlns:a16="http://schemas.microsoft.com/office/drawing/2014/main" id="{D2563389-FE00-4B41-9B31-B06837CCEE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2029" y="4727370"/>
            <a:ext cx="96476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0" name="Line 218">
            <a:extLst>
              <a:ext uri="{FF2B5EF4-FFF2-40B4-BE49-F238E27FC236}">
                <a16:creationId xmlns:a16="http://schemas.microsoft.com/office/drawing/2014/main" id="{806CA9A1-2F18-4173-9A75-CD6B1C1F13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0638" y="5369695"/>
            <a:ext cx="0" cy="116011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1" name="Line 219">
            <a:extLst>
              <a:ext uri="{FF2B5EF4-FFF2-40B4-BE49-F238E27FC236}">
                <a16:creationId xmlns:a16="http://schemas.microsoft.com/office/drawing/2014/main" id="{FF82D366-D9A8-49A2-9206-978DE287F2B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2400" y="5485706"/>
            <a:ext cx="96476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" name="Line 220">
            <a:extLst>
              <a:ext uri="{FF2B5EF4-FFF2-40B4-BE49-F238E27FC236}">
                <a16:creationId xmlns:a16="http://schemas.microsoft.com/office/drawing/2014/main" id="{8CE917E0-32B5-4771-A1A0-6FD4283C39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1008" y="4740165"/>
            <a:ext cx="0" cy="52035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3" name="Line 221">
            <a:extLst>
              <a:ext uri="{FF2B5EF4-FFF2-40B4-BE49-F238E27FC236}">
                <a16:creationId xmlns:a16="http://schemas.microsoft.com/office/drawing/2014/main" id="{B8F020F7-3F8C-4B7D-AF55-0FDEEE7652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2770" y="4792200"/>
            <a:ext cx="96476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4" name="Line 222">
            <a:extLst>
              <a:ext uri="{FF2B5EF4-FFF2-40B4-BE49-F238E27FC236}">
                <a16:creationId xmlns:a16="http://schemas.microsoft.com/office/drawing/2014/main" id="{AB155C61-1E4E-4A8D-89ED-EB0E50F446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1378" y="4427960"/>
            <a:ext cx="0" cy="15355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5" name="Line 223">
            <a:extLst>
              <a:ext uri="{FF2B5EF4-FFF2-40B4-BE49-F238E27FC236}">
                <a16:creationId xmlns:a16="http://schemas.microsoft.com/office/drawing/2014/main" id="{44475385-AC5F-4E54-83E7-9A5B4BB0A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4145" y="4427960"/>
            <a:ext cx="95472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6" name="Line 224">
            <a:extLst>
              <a:ext uri="{FF2B5EF4-FFF2-40B4-BE49-F238E27FC236}">
                <a16:creationId xmlns:a16="http://schemas.microsoft.com/office/drawing/2014/main" id="{9260CAFD-6814-4FF0-8B58-1DB71189AB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52753" y="4371660"/>
            <a:ext cx="0" cy="35827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7" name="Line 225">
            <a:extLst>
              <a:ext uri="{FF2B5EF4-FFF2-40B4-BE49-F238E27FC236}">
                <a16:creationId xmlns:a16="http://schemas.microsoft.com/office/drawing/2014/main" id="{35C2661F-2D2F-4F36-9569-EC91666ECE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4515" y="4371660"/>
            <a:ext cx="95472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8" name="Rectangle 226">
            <a:extLst>
              <a:ext uri="{FF2B5EF4-FFF2-40B4-BE49-F238E27FC236}">
                <a16:creationId xmlns:a16="http://schemas.microsoft.com/office/drawing/2014/main" id="{39C585A7-E09F-4B31-8672-EB47D0539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831" y="5769762"/>
            <a:ext cx="33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dirty="0">
                <a:solidFill>
                  <a:srgbClr val="000000"/>
                </a:solidFill>
                <a:latin typeface="Arial"/>
              </a:rPr>
              <a:t>-31</a:t>
            </a:r>
            <a:endParaRPr lang="en-US" altLang="en-US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9" name="Rectangle 227">
            <a:extLst>
              <a:ext uri="{FF2B5EF4-FFF2-40B4-BE49-F238E27FC236}">
                <a16:creationId xmlns:a16="http://schemas.microsoft.com/office/drawing/2014/main" id="{834C6D47-00B6-47C4-994B-3DF886542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862" y="4758079"/>
            <a:ext cx="205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>
                <a:solidFill>
                  <a:srgbClr val="000000"/>
                </a:solidFill>
                <a:latin typeface="Arial"/>
              </a:rPr>
              <a:t>-5</a:t>
            </a:r>
            <a:endParaRPr lang="en-US" altLang="en-US">
              <a:solidFill>
                <a:srgbClr val="011E41"/>
              </a:solidFill>
              <a:latin typeface="Arial"/>
            </a:endParaRPr>
          </a:p>
        </p:txBody>
      </p:sp>
      <p:sp>
        <p:nvSpPr>
          <p:cNvPr id="30" name="Rectangle 228">
            <a:extLst>
              <a:ext uri="{FF2B5EF4-FFF2-40B4-BE49-F238E27FC236}">
                <a16:creationId xmlns:a16="http://schemas.microsoft.com/office/drawing/2014/main" id="{228E28E3-64E9-4641-B2DA-837294411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571" y="5518121"/>
            <a:ext cx="33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>
                <a:solidFill>
                  <a:srgbClr val="000000"/>
                </a:solidFill>
                <a:latin typeface="Arial"/>
              </a:rPr>
              <a:t>-23</a:t>
            </a:r>
            <a:endParaRPr lang="en-US" altLang="en-US">
              <a:solidFill>
                <a:srgbClr val="011E41"/>
              </a:solidFill>
              <a:latin typeface="Arial"/>
            </a:endParaRPr>
          </a:p>
        </p:txBody>
      </p:sp>
      <p:sp>
        <p:nvSpPr>
          <p:cNvPr id="31" name="Rectangle 229">
            <a:extLst>
              <a:ext uri="{FF2B5EF4-FFF2-40B4-BE49-F238E27FC236}">
                <a16:creationId xmlns:a16="http://schemas.microsoft.com/office/drawing/2014/main" id="{3C70C8C2-3165-47C3-BAAC-C4CF965BB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6602" y="4823761"/>
            <a:ext cx="205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>
                <a:solidFill>
                  <a:srgbClr val="000000"/>
                </a:solidFill>
                <a:latin typeface="Arial"/>
              </a:rPr>
              <a:t>-7</a:t>
            </a:r>
            <a:endParaRPr lang="en-US" altLang="en-US">
              <a:solidFill>
                <a:srgbClr val="011E41"/>
              </a:solidFill>
              <a:latin typeface="Arial"/>
            </a:endParaRPr>
          </a:p>
        </p:txBody>
      </p:sp>
      <p:sp>
        <p:nvSpPr>
          <p:cNvPr id="32" name="Rectangle 230">
            <a:extLst>
              <a:ext uri="{FF2B5EF4-FFF2-40B4-BE49-F238E27FC236}">
                <a16:creationId xmlns:a16="http://schemas.microsoft.com/office/drawing/2014/main" id="{24BF0646-855E-46A4-9691-0B4C8A8BC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241" y="4138203"/>
            <a:ext cx="4552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dirty="0">
                <a:solidFill>
                  <a:srgbClr val="000000"/>
                </a:solidFill>
                <a:latin typeface="Arial"/>
              </a:rPr>
              <a:t>+0.9</a:t>
            </a:r>
            <a:endParaRPr lang="en-US" altLang="en-US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3" name="Rectangle 231">
            <a:extLst>
              <a:ext uri="{FF2B5EF4-FFF2-40B4-BE49-F238E27FC236}">
                <a16:creationId xmlns:a16="http://schemas.microsoft.com/office/drawing/2014/main" id="{71985E0B-7760-4891-926A-51C2B28B3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0259" y="4082757"/>
            <a:ext cx="2628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dirty="0">
                <a:solidFill>
                  <a:srgbClr val="000000"/>
                </a:solidFill>
                <a:latin typeface="Arial"/>
              </a:rPr>
              <a:t>+2</a:t>
            </a:r>
            <a:endParaRPr lang="en-US" altLang="en-US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41" name="Rectangle 239">
            <a:extLst>
              <a:ext uri="{FF2B5EF4-FFF2-40B4-BE49-F238E27FC236}">
                <a16:creationId xmlns:a16="http://schemas.microsoft.com/office/drawing/2014/main" id="{03CA594F-86E8-4889-97F0-D8604189E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043" y="3836941"/>
            <a:ext cx="18963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b="1" dirty="0" err="1">
                <a:solidFill>
                  <a:srgbClr val="000000"/>
                </a:solidFill>
                <a:latin typeface="Arial"/>
              </a:rPr>
              <a:t>uACR</a:t>
            </a:r>
            <a:r>
              <a:rPr lang="en-US" altLang="en-US" b="1" dirty="0">
                <a:solidFill>
                  <a:srgbClr val="000000"/>
                </a:solidFill>
                <a:latin typeface="Arial"/>
              </a:rPr>
              <a:t> ≥200 mg/g </a:t>
            </a:r>
            <a:endParaRPr lang="en-US" altLang="en-US" b="1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57" name="Line 255">
            <a:extLst>
              <a:ext uri="{FF2B5EF4-FFF2-40B4-BE49-F238E27FC236}">
                <a16:creationId xmlns:a16="http://schemas.microsoft.com/office/drawing/2014/main" id="{24B06383-3BBC-4F55-8BD8-98EDB9ABFC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2998" y="4478288"/>
            <a:ext cx="2883227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58" name="Line 256">
            <a:extLst>
              <a:ext uri="{FF2B5EF4-FFF2-40B4-BE49-F238E27FC236}">
                <a16:creationId xmlns:a16="http://schemas.microsoft.com/office/drawing/2014/main" id="{AE77ED5C-1951-401A-9749-54A3301EF5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12998" y="4285506"/>
            <a:ext cx="0" cy="192270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59" name="Line 257">
            <a:extLst>
              <a:ext uri="{FF2B5EF4-FFF2-40B4-BE49-F238E27FC236}">
                <a16:creationId xmlns:a16="http://schemas.microsoft.com/office/drawing/2014/main" id="{9748B651-8ABE-43BC-8814-1C64B6DF15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12998" y="4285506"/>
            <a:ext cx="0" cy="192270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60" name="Line 258">
            <a:extLst>
              <a:ext uri="{FF2B5EF4-FFF2-40B4-BE49-F238E27FC236}">
                <a16:creationId xmlns:a16="http://schemas.microsoft.com/office/drawing/2014/main" id="{3A435DF4-DEAF-4A2E-9AE9-C9D56AC3CD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0889" y="6208215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61" name="Line 259">
            <a:extLst>
              <a:ext uri="{FF2B5EF4-FFF2-40B4-BE49-F238E27FC236}">
                <a16:creationId xmlns:a16="http://schemas.microsoft.com/office/drawing/2014/main" id="{163D97A5-C8D9-46DD-8C3A-5DAEDD6407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0889" y="6016285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62" name="Line 260">
            <a:extLst>
              <a:ext uri="{FF2B5EF4-FFF2-40B4-BE49-F238E27FC236}">
                <a16:creationId xmlns:a16="http://schemas.microsoft.com/office/drawing/2014/main" id="{2F41F277-A6C8-4C73-93FB-5F284AF2F3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0889" y="5823502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63" name="Line 261">
            <a:extLst>
              <a:ext uri="{FF2B5EF4-FFF2-40B4-BE49-F238E27FC236}">
                <a16:creationId xmlns:a16="http://schemas.microsoft.com/office/drawing/2014/main" id="{8222C969-2AF5-4B92-8330-1072475006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0889" y="5631573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64" name="Line 262">
            <a:extLst>
              <a:ext uri="{FF2B5EF4-FFF2-40B4-BE49-F238E27FC236}">
                <a16:creationId xmlns:a16="http://schemas.microsoft.com/office/drawing/2014/main" id="{54A29BF8-2F42-4A4B-9507-95C4623ACD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0889" y="5438790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65" name="Line 263">
            <a:extLst>
              <a:ext uri="{FF2B5EF4-FFF2-40B4-BE49-F238E27FC236}">
                <a16:creationId xmlns:a16="http://schemas.microsoft.com/office/drawing/2014/main" id="{824B9C8E-195A-484A-A220-23B05627FC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0889" y="5246860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66" name="Line 264">
            <a:extLst>
              <a:ext uri="{FF2B5EF4-FFF2-40B4-BE49-F238E27FC236}">
                <a16:creationId xmlns:a16="http://schemas.microsoft.com/office/drawing/2014/main" id="{BA5765BA-B229-4891-84FF-457167F058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0889" y="5054930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67" name="Line 265">
            <a:extLst>
              <a:ext uri="{FF2B5EF4-FFF2-40B4-BE49-F238E27FC236}">
                <a16:creationId xmlns:a16="http://schemas.microsoft.com/office/drawing/2014/main" id="{F32B12F8-F203-4BBE-8B80-8FDB7E30E0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0889" y="4863000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68" name="Line 266">
            <a:extLst>
              <a:ext uri="{FF2B5EF4-FFF2-40B4-BE49-F238E27FC236}">
                <a16:creationId xmlns:a16="http://schemas.microsoft.com/office/drawing/2014/main" id="{24D3642D-5A7F-48C8-9E7E-6DF1D315DB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0889" y="4670218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69" name="Line 267">
            <a:extLst>
              <a:ext uri="{FF2B5EF4-FFF2-40B4-BE49-F238E27FC236}">
                <a16:creationId xmlns:a16="http://schemas.microsoft.com/office/drawing/2014/main" id="{A7A787B7-EB49-40EF-8958-538CBA8E43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0889" y="4478288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70" name="Line 268">
            <a:extLst>
              <a:ext uri="{FF2B5EF4-FFF2-40B4-BE49-F238E27FC236}">
                <a16:creationId xmlns:a16="http://schemas.microsoft.com/office/drawing/2014/main" id="{2DE18007-EB16-4042-AD7B-BE8E5DC339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0889" y="4285506"/>
            <a:ext cx="221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71" name="Rectangle 269">
            <a:extLst>
              <a:ext uri="{FF2B5EF4-FFF2-40B4-BE49-F238E27FC236}">
                <a16:creationId xmlns:a16="http://schemas.microsoft.com/office/drawing/2014/main" id="{AF4CF915-7AD9-44CD-BDD1-A95AC6A18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446" y="6146797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-45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72" name="Rectangle 270">
            <a:extLst>
              <a:ext uri="{FF2B5EF4-FFF2-40B4-BE49-F238E27FC236}">
                <a16:creationId xmlns:a16="http://schemas.microsoft.com/office/drawing/2014/main" id="{8F16DEEA-1A35-4011-B327-BBB3F6CE4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446" y="5954867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-40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73" name="Rectangle 271">
            <a:extLst>
              <a:ext uri="{FF2B5EF4-FFF2-40B4-BE49-F238E27FC236}">
                <a16:creationId xmlns:a16="http://schemas.microsoft.com/office/drawing/2014/main" id="{E64FCB24-AA7B-4F51-9794-0FA257BB5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446" y="5762085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-35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74" name="Rectangle 272">
            <a:extLst>
              <a:ext uri="{FF2B5EF4-FFF2-40B4-BE49-F238E27FC236}">
                <a16:creationId xmlns:a16="http://schemas.microsoft.com/office/drawing/2014/main" id="{138CFD8E-584B-403B-BF34-7035BB677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446" y="5570155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-30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75" name="Rectangle 273">
            <a:extLst>
              <a:ext uri="{FF2B5EF4-FFF2-40B4-BE49-F238E27FC236}">
                <a16:creationId xmlns:a16="http://schemas.microsoft.com/office/drawing/2014/main" id="{39CACE77-AD0F-47F4-8E72-76AB9E609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446" y="5378225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-25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76" name="Rectangle 274">
            <a:extLst>
              <a:ext uri="{FF2B5EF4-FFF2-40B4-BE49-F238E27FC236}">
                <a16:creationId xmlns:a16="http://schemas.microsoft.com/office/drawing/2014/main" id="{68A39D72-B740-41A9-8FA3-BCEF363F8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446" y="5185442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-20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77" name="Rectangle 275">
            <a:extLst>
              <a:ext uri="{FF2B5EF4-FFF2-40B4-BE49-F238E27FC236}">
                <a16:creationId xmlns:a16="http://schemas.microsoft.com/office/drawing/2014/main" id="{BC0AAAF7-CA39-4B9D-8073-C4E50D5C4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446" y="4993513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-15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78" name="Rectangle 276">
            <a:extLst>
              <a:ext uri="{FF2B5EF4-FFF2-40B4-BE49-F238E27FC236}">
                <a16:creationId xmlns:a16="http://schemas.microsoft.com/office/drawing/2014/main" id="{98449B06-CAA8-43B7-97F6-9183462AF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446" y="4801583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-10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79" name="Rectangle 277">
            <a:extLst>
              <a:ext uri="{FF2B5EF4-FFF2-40B4-BE49-F238E27FC236}">
                <a16:creationId xmlns:a16="http://schemas.microsoft.com/office/drawing/2014/main" id="{8439AB83-D854-45E3-8FE4-B3CB47183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649" y="4608800"/>
            <a:ext cx="11381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-5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0" name="Rectangle 278">
            <a:extLst>
              <a:ext uri="{FF2B5EF4-FFF2-40B4-BE49-F238E27FC236}">
                <a16:creationId xmlns:a16="http://schemas.microsoft.com/office/drawing/2014/main" id="{BCDD450C-8F7E-4F57-ACF2-58190D4BE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4774" y="4416871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0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1" name="Rectangle 279">
            <a:extLst>
              <a:ext uri="{FF2B5EF4-FFF2-40B4-BE49-F238E27FC236}">
                <a16:creationId xmlns:a16="http://schemas.microsoft.com/office/drawing/2014/main" id="{94E7144F-65D7-42F3-A6E0-B76E23CAB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4774" y="4224088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>
                <a:solidFill>
                  <a:srgbClr val="000000"/>
                </a:solidFill>
                <a:latin typeface="Arial"/>
              </a:rPr>
              <a:t>5</a:t>
            </a:r>
            <a:endParaRPr lang="en-US" altLang="en-US" sz="10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3" name="Rectangle 281">
            <a:extLst>
              <a:ext uri="{FF2B5EF4-FFF2-40B4-BE49-F238E27FC236}">
                <a16:creationId xmlns:a16="http://schemas.microsoft.com/office/drawing/2014/main" id="{6C0F191C-7861-4598-8E97-0386A80E2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9474" y="4478288"/>
            <a:ext cx="288424" cy="906762"/>
          </a:xfrm>
          <a:prstGeom prst="rect">
            <a:avLst/>
          </a:prstGeom>
          <a:solidFill>
            <a:srgbClr val="00468B"/>
          </a:solidFill>
          <a:ln w="0">
            <a:solidFill>
              <a:srgbClr val="00468B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4" name="Rectangle 282">
            <a:extLst>
              <a:ext uri="{FF2B5EF4-FFF2-40B4-BE49-F238E27FC236}">
                <a16:creationId xmlns:a16="http://schemas.microsoft.com/office/drawing/2014/main" id="{2DEA5E2E-17D6-49F1-8A10-CB1C3324D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9474" y="4478288"/>
            <a:ext cx="288424" cy="906762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5" name="Rectangle 283">
            <a:extLst>
              <a:ext uri="{FF2B5EF4-FFF2-40B4-BE49-F238E27FC236}">
                <a16:creationId xmlns:a16="http://schemas.microsoft.com/office/drawing/2014/main" id="{B6E483D4-BD35-4622-A5DA-41DB24D1C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844" y="4478288"/>
            <a:ext cx="288424" cy="156103"/>
          </a:xfrm>
          <a:prstGeom prst="rect">
            <a:avLst/>
          </a:prstGeom>
          <a:solidFill>
            <a:srgbClr val="ED0000"/>
          </a:solidFill>
          <a:ln w="0">
            <a:solidFill>
              <a:srgbClr val="ED0000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6" name="Rectangle 284">
            <a:extLst>
              <a:ext uri="{FF2B5EF4-FFF2-40B4-BE49-F238E27FC236}">
                <a16:creationId xmlns:a16="http://schemas.microsoft.com/office/drawing/2014/main" id="{774A0C64-6FB5-4342-97B0-A92E4AF66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844" y="4478288"/>
            <a:ext cx="288424" cy="156103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7" name="Rectangle 285">
            <a:extLst>
              <a:ext uri="{FF2B5EF4-FFF2-40B4-BE49-F238E27FC236}">
                <a16:creationId xmlns:a16="http://schemas.microsoft.com/office/drawing/2014/main" id="{B595A13C-5B8B-467B-B5B0-7E9CF1A01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215" y="4478288"/>
            <a:ext cx="288424" cy="725068"/>
          </a:xfrm>
          <a:prstGeom prst="rect">
            <a:avLst/>
          </a:prstGeom>
          <a:solidFill>
            <a:srgbClr val="42B540"/>
          </a:solidFill>
          <a:ln w="0">
            <a:solidFill>
              <a:srgbClr val="42B540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8" name="Rectangle 286">
            <a:extLst>
              <a:ext uri="{FF2B5EF4-FFF2-40B4-BE49-F238E27FC236}">
                <a16:creationId xmlns:a16="http://schemas.microsoft.com/office/drawing/2014/main" id="{F58B627D-ABE6-49FF-AB3C-C9204E403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215" y="4478288"/>
            <a:ext cx="288424" cy="725068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9" name="Rectangle 287">
            <a:extLst>
              <a:ext uri="{FF2B5EF4-FFF2-40B4-BE49-F238E27FC236}">
                <a16:creationId xmlns:a16="http://schemas.microsoft.com/office/drawing/2014/main" id="{DB4B55FE-119A-4693-AE72-D3CEB1087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585" y="4478288"/>
            <a:ext cx="288424" cy="84450"/>
          </a:xfrm>
          <a:prstGeom prst="rect">
            <a:avLst/>
          </a:prstGeom>
          <a:solidFill>
            <a:srgbClr val="0099B4"/>
          </a:solidFill>
          <a:ln w="0">
            <a:solidFill>
              <a:srgbClr val="0099B4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90" name="Rectangle 288">
            <a:extLst>
              <a:ext uri="{FF2B5EF4-FFF2-40B4-BE49-F238E27FC236}">
                <a16:creationId xmlns:a16="http://schemas.microsoft.com/office/drawing/2014/main" id="{17BF729F-3A3F-43BD-B84D-24C0D234B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585" y="4478288"/>
            <a:ext cx="288424" cy="84450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91" name="Rectangle 289">
            <a:extLst>
              <a:ext uri="{FF2B5EF4-FFF2-40B4-BE49-F238E27FC236}">
                <a16:creationId xmlns:a16="http://schemas.microsoft.com/office/drawing/2014/main" id="{82797F56-E4F7-49F4-B8A8-14AFCD160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1326" y="4478288"/>
            <a:ext cx="288424" cy="5118"/>
          </a:xfrm>
          <a:prstGeom prst="rect">
            <a:avLst/>
          </a:prstGeom>
          <a:solidFill>
            <a:srgbClr val="FDAF91"/>
          </a:solidFill>
          <a:ln w="0">
            <a:solidFill>
              <a:srgbClr val="FDAF9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92" name="Rectangle 290">
            <a:extLst>
              <a:ext uri="{FF2B5EF4-FFF2-40B4-BE49-F238E27FC236}">
                <a16:creationId xmlns:a16="http://schemas.microsoft.com/office/drawing/2014/main" id="{A0615570-F00F-4180-8AC0-B5F1DFC18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1326" y="4478288"/>
            <a:ext cx="288424" cy="5118"/>
          </a:xfrm>
          <a:prstGeom prst="rect">
            <a:avLst/>
          </a:prstGeom>
          <a:noFill/>
          <a:ln w="1588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93" name="Rectangle 291">
            <a:extLst>
              <a:ext uri="{FF2B5EF4-FFF2-40B4-BE49-F238E27FC236}">
                <a16:creationId xmlns:a16="http://schemas.microsoft.com/office/drawing/2014/main" id="{288155B8-019F-40F9-B56E-83DE8F79A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215" y="4477435"/>
            <a:ext cx="288424" cy="215815"/>
          </a:xfrm>
          <a:prstGeom prst="rect">
            <a:avLst/>
          </a:prstGeom>
          <a:solidFill>
            <a:srgbClr val="7AE578"/>
          </a:solidFill>
          <a:ln w="0">
            <a:solidFill>
              <a:srgbClr val="7AE578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94" name="Rectangle 292">
            <a:extLst>
              <a:ext uri="{FF2B5EF4-FFF2-40B4-BE49-F238E27FC236}">
                <a16:creationId xmlns:a16="http://schemas.microsoft.com/office/drawing/2014/main" id="{FCBFF0B8-6A1D-4BE2-A9DB-4CFBB811D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215" y="4477435"/>
            <a:ext cx="288424" cy="215815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95" name="Rectangle 293">
            <a:extLst>
              <a:ext uri="{FF2B5EF4-FFF2-40B4-BE49-F238E27FC236}">
                <a16:creationId xmlns:a16="http://schemas.microsoft.com/office/drawing/2014/main" id="{EC448D5C-FD20-43C8-A5B9-A26921DCD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585" y="4478288"/>
            <a:ext cx="288424" cy="46063"/>
          </a:xfrm>
          <a:prstGeom prst="rect">
            <a:avLst/>
          </a:prstGeom>
          <a:solidFill>
            <a:srgbClr val="6ED1ED"/>
          </a:solidFill>
          <a:ln w="0">
            <a:solidFill>
              <a:srgbClr val="6ED1ED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96" name="Rectangle 294">
            <a:extLst>
              <a:ext uri="{FF2B5EF4-FFF2-40B4-BE49-F238E27FC236}">
                <a16:creationId xmlns:a16="http://schemas.microsoft.com/office/drawing/2014/main" id="{CADF80CA-588D-4D37-A0AB-0BD168D5D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585" y="4478288"/>
            <a:ext cx="288424" cy="46063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97" name="Line 295">
            <a:extLst>
              <a:ext uri="{FF2B5EF4-FFF2-40B4-BE49-F238E27FC236}">
                <a16:creationId xmlns:a16="http://schemas.microsoft.com/office/drawing/2014/main" id="{7E354FAA-14A7-4755-BEEF-5BC7E7460EC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3184" y="5385049"/>
            <a:ext cx="0" cy="19363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98" name="Line 296">
            <a:extLst>
              <a:ext uri="{FF2B5EF4-FFF2-40B4-BE49-F238E27FC236}">
                <a16:creationId xmlns:a16="http://schemas.microsoft.com/office/drawing/2014/main" id="{DF308076-7DC1-48E5-A4F0-9985B8E2C7C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4946" y="5578685"/>
            <a:ext cx="96476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99" name="Line 297">
            <a:extLst>
              <a:ext uri="{FF2B5EF4-FFF2-40B4-BE49-F238E27FC236}">
                <a16:creationId xmlns:a16="http://schemas.microsoft.com/office/drawing/2014/main" id="{65330893-97D4-4BCF-B2D6-895B283C15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3554" y="4634391"/>
            <a:ext cx="0" cy="5032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00" name="Line 298">
            <a:extLst>
              <a:ext uri="{FF2B5EF4-FFF2-40B4-BE49-F238E27FC236}">
                <a16:creationId xmlns:a16="http://schemas.microsoft.com/office/drawing/2014/main" id="{A2C7E0DE-C445-49FC-B48E-9D45C4093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5316" y="4684719"/>
            <a:ext cx="96476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01" name="Line 299">
            <a:extLst>
              <a:ext uri="{FF2B5EF4-FFF2-40B4-BE49-F238E27FC236}">
                <a16:creationId xmlns:a16="http://schemas.microsoft.com/office/drawing/2014/main" id="{085740E9-402B-455B-B5A8-9F9E50F6AF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3924" y="5203356"/>
            <a:ext cx="0" cy="20557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02" name="Line 300">
            <a:extLst>
              <a:ext uri="{FF2B5EF4-FFF2-40B4-BE49-F238E27FC236}">
                <a16:creationId xmlns:a16="http://schemas.microsoft.com/office/drawing/2014/main" id="{4EA8731E-5FC0-4424-B985-0A7C4DA212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5686" y="5408934"/>
            <a:ext cx="96476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03" name="Line 301">
            <a:extLst>
              <a:ext uri="{FF2B5EF4-FFF2-40B4-BE49-F238E27FC236}">
                <a16:creationId xmlns:a16="http://schemas.microsoft.com/office/drawing/2014/main" id="{D7F3F564-1381-4FB7-A337-33681082CA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4294" y="4562737"/>
            <a:ext cx="0" cy="5971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04" name="Line 302">
            <a:extLst>
              <a:ext uri="{FF2B5EF4-FFF2-40B4-BE49-F238E27FC236}">
                <a16:creationId xmlns:a16="http://schemas.microsoft.com/office/drawing/2014/main" id="{C494DC4A-0973-49DD-B5C8-B9C79886B3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7061" y="4622449"/>
            <a:ext cx="95472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05" name="Line 303">
            <a:extLst>
              <a:ext uri="{FF2B5EF4-FFF2-40B4-BE49-F238E27FC236}">
                <a16:creationId xmlns:a16="http://schemas.microsoft.com/office/drawing/2014/main" id="{D4B58320-4A41-4666-9C5F-3CC1D83682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56040" y="4474023"/>
            <a:ext cx="0" cy="9384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06" name="Line 304">
            <a:extLst>
              <a:ext uri="{FF2B5EF4-FFF2-40B4-BE49-F238E27FC236}">
                <a16:creationId xmlns:a16="http://schemas.microsoft.com/office/drawing/2014/main" id="{75B56313-CF24-45DA-834A-CA506DEF072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7802" y="4474023"/>
            <a:ext cx="95472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07" name="Rectangle 305">
            <a:extLst>
              <a:ext uri="{FF2B5EF4-FFF2-40B4-BE49-F238E27FC236}">
                <a16:creationId xmlns:a16="http://schemas.microsoft.com/office/drawing/2014/main" id="{CA96724C-AD93-4EE4-8FC4-EF5CB3D70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0390" y="5611100"/>
            <a:ext cx="33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dirty="0">
                <a:solidFill>
                  <a:srgbClr val="000000"/>
                </a:solidFill>
                <a:latin typeface="Arial"/>
              </a:rPr>
              <a:t>-24</a:t>
            </a:r>
            <a:endParaRPr lang="en-US" altLang="en-US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08" name="Rectangle 306">
            <a:extLst>
              <a:ext uri="{FF2B5EF4-FFF2-40B4-BE49-F238E27FC236}">
                <a16:creationId xmlns:a16="http://schemas.microsoft.com/office/drawing/2014/main" id="{49A85634-08C8-4EB9-9252-D9AD99CA1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421" y="4717134"/>
            <a:ext cx="205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>
                <a:solidFill>
                  <a:srgbClr val="000000"/>
                </a:solidFill>
                <a:latin typeface="Arial"/>
              </a:rPr>
              <a:t>-4</a:t>
            </a:r>
            <a:endParaRPr lang="en-US" altLang="en-US">
              <a:solidFill>
                <a:srgbClr val="011E41"/>
              </a:solidFill>
              <a:latin typeface="Arial"/>
            </a:endParaRPr>
          </a:p>
        </p:txBody>
      </p:sp>
      <p:sp>
        <p:nvSpPr>
          <p:cNvPr id="109" name="Rectangle 307">
            <a:extLst>
              <a:ext uri="{FF2B5EF4-FFF2-40B4-BE49-F238E27FC236}">
                <a16:creationId xmlns:a16="http://schemas.microsoft.com/office/drawing/2014/main" id="{7BC638C4-A805-43E4-96CD-5EC613700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130" y="5440496"/>
            <a:ext cx="33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>
                <a:solidFill>
                  <a:srgbClr val="000000"/>
                </a:solidFill>
                <a:latin typeface="Arial"/>
              </a:rPr>
              <a:t>-19</a:t>
            </a:r>
            <a:endParaRPr lang="en-US" altLang="en-US">
              <a:solidFill>
                <a:srgbClr val="011E41"/>
              </a:solidFill>
              <a:latin typeface="Arial"/>
            </a:endParaRPr>
          </a:p>
        </p:txBody>
      </p:sp>
      <p:sp>
        <p:nvSpPr>
          <p:cNvPr id="110" name="Rectangle 308">
            <a:extLst>
              <a:ext uri="{FF2B5EF4-FFF2-40B4-BE49-F238E27FC236}">
                <a16:creationId xmlns:a16="http://schemas.microsoft.com/office/drawing/2014/main" id="{A7794126-FCBB-47EC-A9BE-5198920D2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166" y="4654863"/>
            <a:ext cx="205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>
                <a:solidFill>
                  <a:srgbClr val="000000"/>
                </a:solidFill>
                <a:latin typeface="Arial"/>
              </a:rPr>
              <a:t>-2</a:t>
            </a:r>
            <a:endParaRPr lang="en-US" altLang="en-US">
              <a:solidFill>
                <a:srgbClr val="011E41"/>
              </a:solidFill>
              <a:latin typeface="Arial"/>
            </a:endParaRPr>
          </a:p>
        </p:txBody>
      </p:sp>
      <p:sp>
        <p:nvSpPr>
          <p:cNvPr id="111" name="Line 309">
            <a:extLst>
              <a:ext uri="{FF2B5EF4-FFF2-40B4-BE49-F238E27FC236}">
                <a16:creationId xmlns:a16="http://schemas.microsoft.com/office/drawing/2014/main" id="{1B66FE84-EEA5-4600-9DB2-DED9D17E15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23412" y="4337540"/>
            <a:ext cx="103511" cy="8786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12" name="Line 310">
            <a:extLst>
              <a:ext uri="{FF2B5EF4-FFF2-40B4-BE49-F238E27FC236}">
                <a16:creationId xmlns:a16="http://schemas.microsoft.com/office/drawing/2014/main" id="{CBE7F8A6-1FFE-4AE5-B6AE-9722FBAAF26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3412" y="4337540"/>
            <a:ext cx="103511" cy="8786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13" name="Line 311">
            <a:extLst>
              <a:ext uri="{FF2B5EF4-FFF2-40B4-BE49-F238E27FC236}">
                <a16:creationId xmlns:a16="http://schemas.microsoft.com/office/drawing/2014/main" id="{398A553E-9422-4B1F-8385-D20513D2BC6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1302" y="4381897"/>
            <a:ext cx="14773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14" name="Line 312">
            <a:extLst>
              <a:ext uri="{FF2B5EF4-FFF2-40B4-BE49-F238E27FC236}">
                <a16:creationId xmlns:a16="http://schemas.microsoft.com/office/drawing/2014/main" id="{E7151FD6-D0F7-4514-A3D6-A75994698B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75669" y="4319626"/>
            <a:ext cx="0" cy="124541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15" name="Rectangle 313">
            <a:extLst>
              <a:ext uri="{FF2B5EF4-FFF2-40B4-BE49-F238E27FC236}">
                <a16:creationId xmlns:a16="http://schemas.microsoft.com/office/drawing/2014/main" id="{9333BAB6-73E1-4911-8F78-A2FF64E31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619" y="4484685"/>
            <a:ext cx="397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dirty="0">
                <a:solidFill>
                  <a:srgbClr val="000000"/>
                </a:solidFill>
                <a:latin typeface="Arial"/>
              </a:rPr>
              <a:t>-0.1</a:t>
            </a:r>
            <a:endParaRPr lang="en-US" altLang="en-US" dirty="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3FEF06-BD9A-4F1B-8889-20EBE8323BBC}"/>
              </a:ext>
            </a:extLst>
          </p:cNvPr>
          <p:cNvSpPr txBox="1"/>
          <p:nvPr/>
        </p:nvSpPr>
        <p:spPr>
          <a:xfrm>
            <a:off x="3226185" y="6251152"/>
            <a:ext cx="5975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/>
            <a:r>
              <a:rPr lang="en-GB" sz="1600" dirty="0">
                <a:solidFill>
                  <a:srgbClr val="000710"/>
                </a:solidFill>
                <a:latin typeface="Arial"/>
              </a:rPr>
              <a:t>Absolute effects for lower limb amputation (excluding CANVAS): +0.1 for </a:t>
            </a:r>
            <a:r>
              <a:rPr lang="en-GB" sz="1600" dirty="0" err="1">
                <a:solidFill>
                  <a:srgbClr val="000710"/>
                </a:solidFill>
                <a:latin typeface="Arial"/>
              </a:rPr>
              <a:t>uACR</a:t>
            </a:r>
            <a:r>
              <a:rPr lang="en-GB" sz="1600" dirty="0">
                <a:solidFill>
                  <a:srgbClr val="000710"/>
                </a:solidFill>
                <a:latin typeface="Arial"/>
              </a:rPr>
              <a:t> &lt;200 mg/g and +0.4 for </a:t>
            </a:r>
            <a:r>
              <a:rPr lang="en-GB" sz="1600" dirty="0" err="1">
                <a:solidFill>
                  <a:srgbClr val="000710"/>
                </a:solidFill>
                <a:latin typeface="Arial"/>
              </a:rPr>
              <a:t>uACR</a:t>
            </a:r>
            <a:r>
              <a:rPr lang="en-GB" sz="1600" dirty="0">
                <a:solidFill>
                  <a:srgbClr val="000710"/>
                </a:solidFill>
                <a:latin typeface="Arial"/>
              </a:rPr>
              <a:t> ≥ 200 mg/g </a:t>
            </a:r>
          </a:p>
        </p:txBody>
      </p:sp>
      <p:sp>
        <p:nvSpPr>
          <p:cNvPr id="313" name="Rectangle 1">
            <a:extLst>
              <a:ext uri="{FF2B5EF4-FFF2-40B4-BE49-F238E27FC236}">
                <a16:creationId xmlns:a16="http://schemas.microsoft.com/office/drawing/2014/main" id="{2B9C471C-9F91-4023-8680-84AA79FF0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410" y="5258118"/>
            <a:ext cx="3090590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latin typeface="Muli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dirty="0">
                <a:latin typeface="Mulish" pitchFamily="2" charset="0"/>
              </a:rPr>
              <a:t>JAMA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Mulish" pitchFamily="2" charset="0"/>
              </a:rPr>
              <a:t> 2025 Nov 7:e2520835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Mulish" pitchFamily="2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Mulish" pitchFamily="2" charset="0"/>
            </a:endParaRPr>
          </a:p>
        </p:txBody>
      </p:sp>
      <p:sp>
        <p:nvSpPr>
          <p:cNvPr id="322" name="Title 5">
            <a:extLst>
              <a:ext uri="{FF2B5EF4-FFF2-40B4-BE49-F238E27FC236}">
                <a16:creationId xmlns:a16="http://schemas.microsoft.com/office/drawing/2014/main" id="{EAD40A21-A193-4155-BE67-8531980E4D30}"/>
              </a:ext>
            </a:extLst>
          </p:cNvPr>
          <p:cNvSpPr txBox="1">
            <a:spLocks/>
          </p:cNvSpPr>
          <p:nvPr/>
        </p:nvSpPr>
        <p:spPr>
          <a:xfrm>
            <a:off x="70532" y="236483"/>
            <a:ext cx="11750575" cy="5045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002060"/>
                </a:solidFill>
                <a:latin typeface="Mulish" pitchFamily="2" charset="0"/>
              </a:rPr>
              <a:t>Absolute effects of SGLT2i/1000 </a:t>
            </a:r>
            <a:r>
              <a:rPr lang="en-US" sz="4000" dirty="0" err="1">
                <a:solidFill>
                  <a:srgbClr val="002060"/>
                </a:solidFill>
                <a:latin typeface="Mulish" pitchFamily="2" charset="0"/>
              </a:rPr>
              <a:t>pt</a:t>
            </a:r>
            <a:r>
              <a:rPr lang="en-US" sz="4000" dirty="0">
                <a:solidFill>
                  <a:srgbClr val="002060"/>
                </a:solidFill>
                <a:latin typeface="Mulish" pitchFamily="2" charset="0"/>
              </a:rPr>
              <a:t> years of use</a:t>
            </a:r>
            <a:endParaRPr lang="en-GB" sz="4000" dirty="0">
              <a:solidFill>
                <a:srgbClr val="002060"/>
              </a:solidFill>
              <a:latin typeface="Mulish" pitchFamily="2" charset="0"/>
            </a:endParaRPr>
          </a:p>
        </p:txBody>
      </p:sp>
      <p:pic>
        <p:nvPicPr>
          <p:cNvPr id="323" name="Picture 322">
            <a:extLst>
              <a:ext uri="{FF2B5EF4-FFF2-40B4-BE49-F238E27FC236}">
                <a16:creationId xmlns:a16="http://schemas.microsoft.com/office/drawing/2014/main" id="{6EB92429-0EC6-4615-A636-7338F7EEE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63788"/>
            <a:ext cx="3112444" cy="53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46B4E48-0077-4083-8B72-C5580C3EE5A0}"/>
              </a:ext>
            </a:extLst>
          </p:cNvPr>
          <p:cNvGrpSpPr/>
          <p:nvPr/>
        </p:nvGrpSpPr>
        <p:grpSpPr>
          <a:xfrm>
            <a:off x="8736386" y="2002631"/>
            <a:ext cx="3376588" cy="3159931"/>
            <a:chOff x="17589501" y="4005262"/>
            <a:chExt cx="6753176" cy="6319861"/>
          </a:xfrm>
        </p:grpSpPr>
        <p:sp>
          <p:nvSpPr>
            <p:cNvPr id="7" name="Rectangle 145">
              <a:extLst>
                <a:ext uri="{FF2B5EF4-FFF2-40B4-BE49-F238E27FC236}">
                  <a16:creationId xmlns:a16="http://schemas.microsoft.com/office/drawing/2014/main" id="{5A0DFEEF-FD0E-4F10-A8DF-0AA98F1F4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4005262"/>
              <a:ext cx="390525" cy="612765"/>
            </a:xfrm>
            <a:prstGeom prst="rect">
              <a:avLst/>
            </a:prstGeom>
            <a:solidFill>
              <a:srgbClr val="00468B"/>
            </a:solidFill>
            <a:ln w="25400">
              <a:solidFill>
                <a:srgbClr val="00468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8" name="Rectangle 146">
              <a:extLst>
                <a:ext uri="{FF2B5EF4-FFF2-40B4-BE49-F238E27FC236}">
                  <a16:creationId xmlns:a16="http://schemas.microsoft.com/office/drawing/2014/main" id="{69E874A4-E8D3-4B1E-A12D-22004B3DB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4005262"/>
              <a:ext cx="390525" cy="61276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9" name="Rectangle 147">
              <a:extLst>
                <a:ext uri="{FF2B5EF4-FFF2-40B4-BE49-F238E27FC236}">
                  <a16:creationId xmlns:a16="http://schemas.microsoft.com/office/drawing/2014/main" id="{97D98839-5DDF-4064-8650-0F0EA21C3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4821527"/>
              <a:ext cx="390525" cy="612765"/>
            </a:xfrm>
            <a:prstGeom prst="rect">
              <a:avLst/>
            </a:prstGeom>
            <a:solidFill>
              <a:srgbClr val="ED0000"/>
            </a:solidFill>
            <a:ln w="25400">
              <a:solidFill>
                <a:srgbClr val="ED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0" name="Rectangle 148">
              <a:extLst>
                <a:ext uri="{FF2B5EF4-FFF2-40B4-BE49-F238E27FC236}">
                  <a16:creationId xmlns:a16="http://schemas.microsoft.com/office/drawing/2014/main" id="{50246C8D-44D2-47BD-A0EC-FD2758C52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4821527"/>
              <a:ext cx="390525" cy="61276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1" name="Rectangle 149">
              <a:extLst>
                <a:ext uri="{FF2B5EF4-FFF2-40B4-BE49-F238E27FC236}">
                  <a16:creationId xmlns:a16="http://schemas.microsoft.com/office/drawing/2014/main" id="{745E1BCA-15E0-4CEB-8486-0E8400840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5637793"/>
              <a:ext cx="390525" cy="610503"/>
            </a:xfrm>
            <a:prstGeom prst="rect">
              <a:avLst/>
            </a:prstGeom>
            <a:solidFill>
              <a:srgbClr val="7AE578"/>
            </a:solidFill>
            <a:ln w="25400">
              <a:solidFill>
                <a:srgbClr val="7AE57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2" name="Rectangle 150">
              <a:extLst>
                <a:ext uri="{FF2B5EF4-FFF2-40B4-BE49-F238E27FC236}">
                  <a16:creationId xmlns:a16="http://schemas.microsoft.com/office/drawing/2014/main" id="{91F4B47C-4454-4F81-86D1-318ADAD2A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5637793"/>
              <a:ext cx="390525" cy="61050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3" name="Rectangle 151">
              <a:extLst>
                <a:ext uri="{FF2B5EF4-FFF2-40B4-BE49-F238E27FC236}">
                  <a16:creationId xmlns:a16="http://schemas.microsoft.com/office/drawing/2014/main" id="{CD2F4CE1-5707-40C2-A6B1-A51B56463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6454057"/>
              <a:ext cx="390525" cy="610503"/>
            </a:xfrm>
            <a:prstGeom prst="rect">
              <a:avLst/>
            </a:prstGeom>
            <a:solidFill>
              <a:srgbClr val="42B540"/>
            </a:solidFill>
            <a:ln w="25400">
              <a:solidFill>
                <a:srgbClr val="42B54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4" name="Rectangle 152">
              <a:extLst>
                <a:ext uri="{FF2B5EF4-FFF2-40B4-BE49-F238E27FC236}">
                  <a16:creationId xmlns:a16="http://schemas.microsoft.com/office/drawing/2014/main" id="{935B2091-D587-4DDB-A65F-E38101E80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6454057"/>
              <a:ext cx="390525" cy="61050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5" name="Rectangle 153">
              <a:extLst>
                <a:ext uri="{FF2B5EF4-FFF2-40B4-BE49-F238E27FC236}">
                  <a16:creationId xmlns:a16="http://schemas.microsoft.com/office/drawing/2014/main" id="{157C76E3-62D3-4ED8-8C4A-8A3255667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7268061"/>
              <a:ext cx="390525" cy="612765"/>
            </a:xfrm>
            <a:prstGeom prst="rect">
              <a:avLst/>
            </a:prstGeom>
            <a:solidFill>
              <a:srgbClr val="6ED1ED"/>
            </a:solidFill>
            <a:ln w="25400">
              <a:solidFill>
                <a:srgbClr val="6ED1E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6" name="Rectangle 154">
              <a:extLst>
                <a:ext uri="{FF2B5EF4-FFF2-40B4-BE49-F238E27FC236}">
                  <a16:creationId xmlns:a16="http://schemas.microsoft.com/office/drawing/2014/main" id="{A5A9E025-9F02-4F17-B1B7-E2B01991B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7268061"/>
              <a:ext cx="390525" cy="61276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7" name="Rectangle 155">
              <a:extLst>
                <a:ext uri="{FF2B5EF4-FFF2-40B4-BE49-F238E27FC236}">
                  <a16:creationId xmlns:a16="http://schemas.microsoft.com/office/drawing/2014/main" id="{EE84563D-5D83-4F8B-B957-B3C5131A3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8084327"/>
              <a:ext cx="390525" cy="610503"/>
            </a:xfrm>
            <a:prstGeom prst="rect">
              <a:avLst/>
            </a:prstGeom>
            <a:solidFill>
              <a:srgbClr val="0099B4"/>
            </a:solidFill>
            <a:ln w="25400">
              <a:solidFill>
                <a:srgbClr val="0099B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8" name="Rectangle 156">
              <a:extLst>
                <a:ext uri="{FF2B5EF4-FFF2-40B4-BE49-F238E27FC236}">
                  <a16:creationId xmlns:a16="http://schemas.microsoft.com/office/drawing/2014/main" id="{D57D681E-9BD0-4523-9214-31D22C3EE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8084327"/>
              <a:ext cx="390525" cy="61050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19" name="Rectangle 157">
              <a:extLst>
                <a:ext uri="{FF2B5EF4-FFF2-40B4-BE49-F238E27FC236}">
                  <a16:creationId xmlns:a16="http://schemas.microsoft.com/office/drawing/2014/main" id="{3D8A5274-EA68-483E-8E53-057892196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8898331"/>
              <a:ext cx="390525" cy="612765"/>
            </a:xfrm>
            <a:prstGeom prst="rect">
              <a:avLst/>
            </a:prstGeom>
            <a:solidFill>
              <a:srgbClr val="925E9F"/>
            </a:solidFill>
            <a:ln w="25400">
              <a:solidFill>
                <a:srgbClr val="925E9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0" name="Rectangle 158">
              <a:extLst>
                <a:ext uri="{FF2B5EF4-FFF2-40B4-BE49-F238E27FC236}">
                  <a16:creationId xmlns:a16="http://schemas.microsoft.com/office/drawing/2014/main" id="{0748F696-570D-4173-A7FD-780980B10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8898331"/>
              <a:ext cx="390525" cy="61276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1" name="Rectangle 159">
              <a:extLst>
                <a:ext uri="{FF2B5EF4-FFF2-40B4-BE49-F238E27FC236}">
                  <a16:creationId xmlns:a16="http://schemas.microsoft.com/office/drawing/2014/main" id="{11BD30B9-E770-4FE8-B2BB-017A2FD8E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9714596"/>
              <a:ext cx="390525" cy="610503"/>
            </a:xfrm>
            <a:prstGeom prst="rect">
              <a:avLst/>
            </a:prstGeom>
            <a:solidFill>
              <a:srgbClr val="FDAF91"/>
            </a:solidFill>
            <a:ln w="25400">
              <a:solidFill>
                <a:srgbClr val="FDAF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2" name="Rectangle 160">
              <a:extLst>
                <a:ext uri="{FF2B5EF4-FFF2-40B4-BE49-F238E27FC236}">
                  <a16:creationId xmlns:a16="http://schemas.microsoft.com/office/drawing/2014/main" id="{0AB60AAE-20F5-4123-81E7-5057B777F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9501" y="9714596"/>
              <a:ext cx="390525" cy="61050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228600"/>
              <a:endParaRPr lang="en-GB" sz="90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3" name="Rectangle 161">
              <a:extLst>
                <a:ext uri="{FF2B5EF4-FFF2-40B4-BE49-F238E27FC236}">
                  <a16:creationId xmlns:a16="http://schemas.microsoft.com/office/drawing/2014/main" id="{36C210EC-C5B6-48C5-9CD7-07A65A82B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0201" y="4059530"/>
              <a:ext cx="566821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 dirty="0">
                  <a:solidFill>
                    <a:srgbClr val="000000"/>
                  </a:solidFill>
                  <a:latin typeface="Arial"/>
                </a:rPr>
                <a:t>Kidney disease progression</a:t>
              </a:r>
              <a:endParaRPr lang="en-US" altLang="en-US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4" name="Rectangle 162">
              <a:extLst>
                <a:ext uri="{FF2B5EF4-FFF2-40B4-BE49-F238E27FC236}">
                  <a16:creationId xmlns:a16="http://schemas.microsoft.com/office/drawing/2014/main" id="{4895CAC1-5352-4AF1-B5BE-317F7131D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0201" y="4875794"/>
              <a:ext cx="387285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 dirty="0">
                  <a:solidFill>
                    <a:srgbClr val="000000"/>
                  </a:solidFill>
                  <a:latin typeface="Arial"/>
                </a:rPr>
                <a:t>Acute kidney injury</a:t>
              </a:r>
              <a:endParaRPr lang="en-US" altLang="en-US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5" name="Rectangle 163">
              <a:extLst>
                <a:ext uri="{FF2B5EF4-FFF2-40B4-BE49-F238E27FC236}">
                  <a16:creationId xmlns:a16="http://schemas.microsoft.com/office/drawing/2014/main" id="{148EAB3E-AB59-4F7F-B281-0D7F3F332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0201" y="5694320"/>
              <a:ext cx="623247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>
                  <a:solidFill>
                    <a:srgbClr val="000000"/>
                  </a:solidFill>
                  <a:latin typeface="Arial"/>
                </a:rPr>
                <a:t>Hospitalization for heart failure</a:t>
              </a:r>
              <a:endParaRPr lang="en-US" altLang="en-US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6" name="Rectangle 164">
              <a:extLst>
                <a:ext uri="{FF2B5EF4-FFF2-40B4-BE49-F238E27FC236}">
                  <a16:creationId xmlns:a16="http://schemas.microsoft.com/office/drawing/2014/main" id="{3CE3B93E-934B-4AEC-ABC7-95ACC3A6F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0201" y="6506064"/>
              <a:ext cx="502701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>
                  <a:solidFill>
                    <a:srgbClr val="000000"/>
                  </a:solidFill>
                  <a:latin typeface="Arial"/>
                </a:rPr>
                <a:t>Any other hospitalization</a:t>
              </a:r>
              <a:endParaRPr lang="en-US" altLang="en-US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7" name="Rectangle 165">
              <a:extLst>
                <a:ext uri="{FF2B5EF4-FFF2-40B4-BE49-F238E27FC236}">
                  <a16:creationId xmlns:a16="http://schemas.microsoft.com/office/drawing/2014/main" id="{547E6B5D-61B0-4660-9E13-ED6FA4FA7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0201" y="7363027"/>
              <a:ext cx="436016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>
                  <a:solidFill>
                    <a:srgbClr val="000000"/>
                  </a:solidFill>
                  <a:latin typeface="Arial"/>
                </a:rPr>
                <a:t>Cardiovascular death</a:t>
              </a:r>
              <a:endParaRPr lang="en-US" altLang="en-US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8" name="Rectangle 166">
              <a:extLst>
                <a:ext uri="{FF2B5EF4-FFF2-40B4-BE49-F238E27FC236}">
                  <a16:creationId xmlns:a16="http://schemas.microsoft.com/office/drawing/2014/main" id="{64362B58-F793-40A6-8EA8-8A8CE396E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0201" y="8138593"/>
              <a:ext cx="325730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 dirty="0">
                  <a:solidFill>
                    <a:srgbClr val="000000"/>
                  </a:solidFill>
                  <a:latin typeface="Arial"/>
                </a:rPr>
                <a:t>Any other death</a:t>
              </a:r>
              <a:endParaRPr lang="en-US" altLang="en-US" dirty="0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29" name="Rectangle 167">
              <a:extLst>
                <a:ext uri="{FF2B5EF4-FFF2-40B4-BE49-F238E27FC236}">
                  <a16:creationId xmlns:a16="http://schemas.microsoft.com/office/drawing/2014/main" id="{A66C7081-6118-41B0-8C35-2E0F4AE95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0201" y="8993297"/>
              <a:ext cx="26161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>
                  <a:solidFill>
                    <a:srgbClr val="000000"/>
                  </a:solidFill>
                  <a:latin typeface="Arial"/>
                </a:rPr>
                <a:t>Ketoacidosis</a:t>
              </a:r>
              <a:endParaRPr lang="en-US" altLang="en-US">
                <a:solidFill>
                  <a:srgbClr val="011E41"/>
                </a:solidFill>
                <a:latin typeface="Arial"/>
              </a:endParaRPr>
            </a:p>
          </p:txBody>
        </p:sp>
        <p:sp>
          <p:nvSpPr>
            <p:cNvPr id="30" name="Rectangle 168">
              <a:extLst>
                <a:ext uri="{FF2B5EF4-FFF2-40B4-BE49-F238E27FC236}">
                  <a16:creationId xmlns:a16="http://schemas.microsoft.com/office/drawing/2014/main" id="{C4131E5C-3DC3-472E-8DE9-EACA4E94C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0201" y="9771125"/>
              <a:ext cx="464229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 dirty="0">
                  <a:solidFill>
                    <a:srgbClr val="000000"/>
                  </a:solidFill>
                  <a:latin typeface="Arial"/>
                </a:rPr>
                <a:t>Lower limb amputation</a:t>
              </a:r>
              <a:endParaRPr lang="en-US" altLang="en-US" dirty="0">
                <a:solidFill>
                  <a:srgbClr val="011E41"/>
                </a:solidFill>
                <a:latin typeface="Arial"/>
              </a:endParaRPr>
            </a:p>
          </p:txBody>
        </p:sp>
      </p:grpSp>
      <p:sp>
        <p:nvSpPr>
          <p:cNvPr id="144" name="Line 6">
            <a:extLst>
              <a:ext uri="{FF2B5EF4-FFF2-40B4-BE49-F238E27FC236}">
                <a16:creationId xmlns:a16="http://schemas.microsoft.com/office/drawing/2014/main" id="{6E78FF78-7755-4E7A-82D8-6561335AD4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4806" y="2034161"/>
            <a:ext cx="2817938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45" name="Line 7">
            <a:extLst>
              <a:ext uri="{FF2B5EF4-FFF2-40B4-BE49-F238E27FC236}">
                <a16:creationId xmlns:a16="http://schemas.microsoft.com/office/drawing/2014/main" id="{60A5B41D-96F5-4B2A-AD62-FC40EACCC8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44806" y="1854937"/>
            <a:ext cx="0" cy="1795423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46" name="Line 8">
            <a:extLst>
              <a:ext uri="{FF2B5EF4-FFF2-40B4-BE49-F238E27FC236}">
                <a16:creationId xmlns:a16="http://schemas.microsoft.com/office/drawing/2014/main" id="{44D72E7F-4C93-4B9F-AC80-FF705AA871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44806" y="1854937"/>
            <a:ext cx="0" cy="1795423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47" name="Line 9">
            <a:extLst>
              <a:ext uri="{FF2B5EF4-FFF2-40B4-BE49-F238E27FC236}">
                <a16:creationId xmlns:a16="http://schemas.microsoft.com/office/drawing/2014/main" id="{F0F31E0F-F21C-4B2B-B865-59BA18CA41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23198" y="3650360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48" name="Line 10">
            <a:extLst>
              <a:ext uri="{FF2B5EF4-FFF2-40B4-BE49-F238E27FC236}">
                <a16:creationId xmlns:a16="http://schemas.microsoft.com/office/drawing/2014/main" id="{AEB3CBF7-E703-497E-A063-57C0BD7047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23198" y="3471136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49" name="Line 11">
            <a:extLst>
              <a:ext uri="{FF2B5EF4-FFF2-40B4-BE49-F238E27FC236}">
                <a16:creationId xmlns:a16="http://schemas.microsoft.com/office/drawing/2014/main" id="{AE9E9C71-F92B-43A8-811D-15DA27E1CD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23198" y="3291913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50" name="Line 12">
            <a:extLst>
              <a:ext uri="{FF2B5EF4-FFF2-40B4-BE49-F238E27FC236}">
                <a16:creationId xmlns:a16="http://schemas.microsoft.com/office/drawing/2014/main" id="{9353C129-E9F7-4BAB-9F38-DD543D4AE4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23198" y="3111893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51" name="Line 13">
            <a:extLst>
              <a:ext uri="{FF2B5EF4-FFF2-40B4-BE49-F238E27FC236}">
                <a16:creationId xmlns:a16="http://schemas.microsoft.com/office/drawing/2014/main" id="{96AD67DE-08CF-4AEB-BF65-ADC28D17E5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23198" y="2932669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52" name="Line 14">
            <a:extLst>
              <a:ext uri="{FF2B5EF4-FFF2-40B4-BE49-F238E27FC236}">
                <a16:creationId xmlns:a16="http://schemas.microsoft.com/office/drawing/2014/main" id="{D2F30B14-50B7-4BDC-869B-00105E5495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23198" y="2752648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53" name="Line 15">
            <a:extLst>
              <a:ext uri="{FF2B5EF4-FFF2-40B4-BE49-F238E27FC236}">
                <a16:creationId xmlns:a16="http://schemas.microsoft.com/office/drawing/2014/main" id="{D1AD2743-8069-4E75-8E9A-E52D530F47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23198" y="2573425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54" name="Line 16">
            <a:extLst>
              <a:ext uri="{FF2B5EF4-FFF2-40B4-BE49-F238E27FC236}">
                <a16:creationId xmlns:a16="http://schemas.microsoft.com/office/drawing/2014/main" id="{B0CB9CEB-D917-4EA7-ACB9-902892C48D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23198" y="2393405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55" name="Line 17">
            <a:extLst>
              <a:ext uri="{FF2B5EF4-FFF2-40B4-BE49-F238E27FC236}">
                <a16:creationId xmlns:a16="http://schemas.microsoft.com/office/drawing/2014/main" id="{1B266238-F580-48B7-824B-F71BBE64BF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23198" y="2214181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56" name="Line 18">
            <a:extLst>
              <a:ext uri="{FF2B5EF4-FFF2-40B4-BE49-F238E27FC236}">
                <a16:creationId xmlns:a16="http://schemas.microsoft.com/office/drawing/2014/main" id="{5553C4CC-C331-4421-9330-F6229EFD91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23198" y="2034161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57" name="Line 19">
            <a:extLst>
              <a:ext uri="{FF2B5EF4-FFF2-40B4-BE49-F238E27FC236}">
                <a16:creationId xmlns:a16="http://schemas.microsoft.com/office/drawing/2014/main" id="{C4A27766-4CBB-4E67-B4B8-51682DA619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23198" y="1854937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58" name="Rectangle 20">
            <a:extLst>
              <a:ext uri="{FF2B5EF4-FFF2-40B4-BE49-F238E27FC236}">
                <a16:creationId xmlns:a16="http://schemas.microsoft.com/office/drawing/2014/main" id="{1C57A290-2445-4B22-AD12-A98DA4FC7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377" y="3593009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-45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159" name="Rectangle 21">
            <a:extLst>
              <a:ext uri="{FF2B5EF4-FFF2-40B4-BE49-F238E27FC236}">
                <a16:creationId xmlns:a16="http://schemas.microsoft.com/office/drawing/2014/main" id="{506C2ED2-9017-4F3E-900E-91079FA77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377" y="3413785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-40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160" name="Rectangle 22">
            <a:extLst>
              <a:ext uri="{FF2B5EF4-FFF2-40B4-BE49-F238E27FC236}">
                <a16:creationId xmlns:a16="http://schemas.microsoft.com/office/drawing/2014/main" id="{F1F3A526-8A56-48B9-A203-1E7772393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377" y="3234561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-35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161" name="Rectangle 23">
            <a:extLst>
              <a:ext uri="{FF2B5EF4-FFF2-40B4-BE49-F238E27FC236}">
                <a16:creationId xmlns:a16="http://schemas.microsoft.com/office/drawing/2014/main" id="{74782738-0265-4D6B-914E-CD95097CD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377" y="3054541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-30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162" name="Rectangle 24">
            <a:extLst>
              <a:ext uri="{FF2B5EF4-FFF2-40B4-BE49-F238E27FC236}">
                <a16:creationId xmlns:a16="http://schemas.microsoft.com/office/drawing/2014/main" id="{5E53C807-0ED3-4748-B8F5-0F370C580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377" y="2875317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-25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163" name="Rectangle 25">
            <a:extLst>
              <a:ext uri="{FF2B5EF4-FFF2-40B4-BE49-F238E27FC236}">
                <a16:creationId xmlns:a16="http://schemas.microsoft.com/office/drawing/2014/main" id="{E975C84D-EEC6-4A07-8BC8-3517023C6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377" y="2695297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-20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164" name="Rectangle 26">
            <a:extLst>
              <a:ext uri="{FF2B5EF4-FFF2-40B4-BE49-F238E27FC236}">
                <a16:creationId xmlns:a16="http://schemas.microsoft.com/office/drawing/2014/main" id="{BE0A53AE-6C9C-4EF0-A1E3-4B6B580E6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377" y="2516073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-15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165" name="Rectangle 27">
            <a:extLst>
              <a:ext uri="{FF2B5EF4-FFF2-40B4-BE49-F238E27FC236}">
                <a16:creationId xmlns:a16="http://schemas.microsoft.com/office/drawing/2014/main" id="{CCF5F551-D2EF-4835-B845-65F7762F7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377" y="2336053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-10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166" name="Rectangle 28">
            <a:extLst>
              <a:ext uri="{FF2B5EF4-FFF2-40B4-BE49-F238E27FC236}">
                <a16:creationId xmlns:a16="http://schemas.microsoft.com/office/drawing/2014/main" id="{6CAFE1F0-8478-4982-98E6-5A2725858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647" y="2156829"/>
            <a:ext cx="11381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-5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167" name="Rectangle 29">
            <a:extLst>
              <a:ext uri="{FF2B5EF4-FFF2-40B4-BE49-F238E27FC236}">
                <a16:creationId xmlns:a16="http://schemas.microsoft.com/office/drawing/2014/main" id="{D55D79A5-3F72-41EB-8DB7-81E9FA242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203" y="1976809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0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168" name="Rectangle 30">
            <a:extLst>
              <a:ext uri="{FF2B5EF4-FFF2-40B4-BE49-F238E27FC236}">
                <a16:creationId xmlns:a16="http://schemas.microsoft.com/office/drawing/2014/main" id="{A599CB9C-3D7F-4429-AB5D-200ACB4CB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203" y="1797585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5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169" name="Rectangle 31">
            <a:extLst>
              <a:ext uri="{FF2B5EF4-FFF2-40B4-BE49-F238E27FC236}">
                <a16:creationId xmlns:a16="http://schemas.microsoft.com/office/drawing/2014/main" id="{07905869-2EA2-44E3-B8A3-7838A898393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7876" y="2619547"/>
            <a:ext cx="18530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Events avoided/caused per 1000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170" name="Rectangle 32">
            <a:extLst>
              <a:ext uri="{FF2B5EF4-FFF2-40B4-BE49-F238E27FC236}">
                <a16:creationId xmlns:a16="http://schemas.microsoft.com/office/drawing/2014/main" id="{1792AC2B-41F7-4E5F-A56E-8F8B2BFD24C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06531" y="2620344"/>
            <a:ext cx="194444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patient years (SE) in SGLT2i arms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172" name="Rectangle 34">
            <a:extLst>
              <a:ext uri="{FF2B5EF4-FFF2-40B4-BE49-F238E27FC236}">
                <a16:creationId xmlns:a16="http://schemas.microsoft.com/office/drawing/2014/main" id="{4B0D6299-3278-4079-9DCD-ACE385DCE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116" y="2034161"/>
            <a:ext cx="282874" cy="105145"/>
          </a:xfrm>
          <a:prstGeom prst="rect">
            <a:avLst/>
          </a:prstGeom>
          <a:solidFill>
            <a:srgbClr val="00468B"/>
          </a:solidFill>
          <a:ln w="0">
            <a:solidFill>
              <a:srgbClr val="00468B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73" name="Rectangle 35">
            <a:extLst>
              <a:ext uri="{FF2B5EF4-FFF2-40B4-BE49-F238E27FC236}">
                <a16:creationId xmlns:a16="http://schemas.microsoft.com/office/drawing/2014/main" id="{713077F3-92ED-4F84-8A2B-2A82A7D63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116" y="2034161"/>
            <a:ext cx="282874" cy="105145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74" name="Rectangle 36">
            <a:extLst>
              <a:ext uri="{FF2B5EF4-FFF2-40B4-BE49-F238E27FC236}">
                <a16:creationId xmlns:a16="http://schemas.microsoft.com/office/drawing/2014/main" id="{83866506-DDF0-45F7-BEF3-2B06FB808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590" y="2034161"/>
            <a:ext cx="281893" cy="46997"/>
          </a:xfrm>
          <a:prstGeom prst="rect">
            <a:avLst/>
          </a:prstGeom>
          <a:solidFill>
            <a:srgbClr val="ED0000"/>
          </a:solidFill>
          <a:ln w="0">
            <a:solidFill>
              <a:srgbClr val="ED0000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75" name="Rectangle 37">
            <a:extLst>
              <a:ext uri="{FF2B5EF4-FFF2-40B4-BE49-F238E27FC236}">
                <a16:creationId xmlns:a16="http://schemas.microsoft.com/office/drawing/2014/main" id="{72CC60C3-B3B0-48D9-9E68-33F9CA5F4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590" y="2034161"/>
            <a:ext cx="281893" cy="46997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76" name="Rectangle 38">
            <a:extLst>
              <a:ext uri="{FF2B5EF4-FFF2-40B4-BE49-F238E27FC236}">
                <a16:creationId xmlns:a16="http://schemas.microsoft.com/office/drawing/2014/main" id="{999EA9E2-9111-42F2-97F5-BA87C8662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083" y="2034161"/>
            <a:ext cx="281893" cy="505810"/>
          </a:xfrm>
          <a:prstGeom prst="rect">
            <a:avLst/>
          </a:prstGeom>
          <a:solidFill>
            <a:srgbClr val="42B540"/>
          </a:solidFill>
          <a:ln w="0">
            <a:solidFill>
              <a:srgbClr val="42B540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77" name="Rectangle 39">
            <a:extLst>
              <a:ext uri="{FF2B5EF4-FFF2-40B4-BE49-F238E27FC236}">
                <a16:creationId xmlns:a16="http://schemas.microsoft.com/office/drawing/2014/main" id="{0AA43756-8FE7-4630-B4AC-9FB479C15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083" y="2034161"/>
            <a:ext cx="281893" cy="505810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78" name="Rectangle 40">
            <a:extLst>
              <a:ext uri="{FF2B5EF4-FFF2-40B4-BE49-F238E27FC236}">
                <a16:creationId xmlns:a16="http://schemas.microsoft.com/office/drawing/2014/main" id="{B419CAEE-4B0A-49CF-B5F2-3C9B74964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7575" y="2034161"/>
            <a:ext cx="281893" cy="95586"/>
          </a:xfrm>
          <a:prstGeom prst="rect">
            <a:avLst/>
          </a:prstGeom>
          <a:solidFill>
            <a:srgbClr val="0099B4"/>
          </a:solidFill>
          <a:ln w="0">
            <a:solidFill>
              <a:srgbClr val="0099B4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79" name="Rectangle 41">
            <a:extLst>
              <a:ext uri="{FF2B5EF4-FFF2-40B4-BE49-F238E27FC236}">
                <a16:creationId xmlns:a16="http://schemas.microsoft.com/office/drawing/2014/main" id="{6A7CC2C8-CA80-428E-949E-5D2E02D12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7575" y="2034161"/>
            <a:ext cx="281893" cy="95586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80" name="Rectangle 42">
            <a:extLst>
              <a:ext uri="{FF2B5EF4-FFF2-40B4-BE49-F238E27FC236}">
                <a16:creationId xmlns:a16="http://schemas.microsoft.com/office/drawing/2014/main" id="{1B926D88-15C4-4744-8146-5629E2C55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7068" y="2022213"/>
            <a:ext cx="281893" cy="11949"/>
          </a:xfrm>
          <a:prstGeom prst="rect">
            <a:avLst/>
          </a:prstGeom>
          <a:solidFill>
            <a:srgbClr val="925E9F"/>
          </a:solidFill>
          <a:ln w="0">
            <a:solidFill>
              <a:srgbClr val="925E9F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81" name="Rectangle 43">
            <a:extLst>
              <a:ext uri="{FF2B5EF4-FFF2-40B4-BE49-F238E27FC236}">
                <a16:creationId xmlns:a16="http://schemas.microsoft.com/office/drawing/2014/main" id="{257368CE-1869-4A92-83D2-D7393B2A3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7068" y="2022213"/>
            <a:ext cx="281893" cy="11949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82" name="Rectangle 44">
            <a:extLst>
              <a:ext uri="{FF2B5EF4-FFF2-40B4-BE49-F238E27FC236}">
                <a16:creationId xmlns:a16="http://schemas.microsoft.com/office/drawing/2014/main" id="{1F63484D-C061-4BB4-BC0E-AE7E9FE62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560" y="2015840"/>
            <a:ext cx="281893" cy="18321"/>
          </a:xfrm>
          <a:prstGeom prst="rect">
            <a:avLst/>
          </a:prstGeom>
          <a:solidFill>
            <a:srgbClr val="FDAF91"/>
          </a:solidFill>
          <a:ln w="0">
            <a:solidFill>
              <a:srgbClr val="FDAF9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83" name="Rectangle 45">
            <a:extLst>
              <a:ext uri="{FF2B5EF4-FFF2-40B4-BE49-F238E27FC236}">
                <a16:creationId xmlns:a16="http://schemas.microsoft.com/office/drawing/2014/main" id="{6362DB32-A9C4-47CC-8AB6-0DA34903C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560" y="2015840"/>
            <a:ext cx="281893" cy="18321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84" name="Rectangle 46">
            <a:extLst>
              <a:ext uri="{FF2B5EF4-FFF2-40B4-BE49-F238E27FC236}">
                <a16:creationId xmlns:a16="http://schemas.microsoft.com/office/drawing/2014/main" id="{3026433C-7664-47CB-BAB8-D36824534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083" y="2034161"/>
            <a:ext cx="281893" cy="101162"/>
          </a:xfrm>
          <a:prstGeom prst="rect">
            <a:avLst/>
          </a:prstGeom>
          <a:solidFill>
            <a:srgbClr val="7AE578"/>
          </a:solidFill>
          <a:ln w="0">
            <a:solidFill>
              <a:srgbClr val="7AE578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85" name="Rectangle 47">
            <a:extLst>
              <a:ext uri="{FF2B5EF4-FFF2-40B4-BE49-F238E27FC236}">
                <a16:creationId xmlns:a16="http://schemas.microsoft.com/office/drawing/2014/main" id="{F8926D30-4797-4F65-81B5-6CFCE19BF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083" y="2034161"/>
            <a:ext cx="281893" cy="101162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86" name="Rectangle 48">
            <a:extLst>
              <a:ext uri="{FF2B5EF4-FFF2-40B4-BE49-F238E27FC236}">
                <a16:creationId xmlns:a16="http://schemas.microsoft.com/office/drawing/2014/main" id="{BDAD3A48-0450-4B8F-A4CC-C8A0430A0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7575" y="2034161"/>
            <a:ext cx="281893" cy="55759"/>
          </a:xfrm>
          <a:prstGeom prst="rect">
            <a:avLst/>
          </a:prstGeom>
          <a:solidFill>
            <a:srgbClr val="6ED1ED"/>
          </a:solidFill>
          <a:ln w="0">
            <a:solidFill>
              <a:srgbClr val="6ED1ED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87" name="Rectangle 49">
            <a:extLst>
              <a:ext uri="{FF2B5EF4-FFF2-40B4-BE49-F238E27FC236}">
                <a16:creationId xmlns:a16="http://schemas.microsoft.com/office/drawing/2014/main" id="{E1F9B067-6261-4359-BC60-60904279D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7575" y="2034161"/>
            <a:ext cx="281893" cy="55759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88" name="Line 50">
            <a:extLst>
              <a:ext uri="{FF2B5EF4-FFF2-40B4-BE49-F238E27FC236}">
                <a16:creationId xmlns:a16="http://schemas.microsoft.com/office/drawing/2014/main" id="{E1CA08C4-CC3A-4824-97D9-B9E07840ED5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553" y="2139305"/>
            <a:ext cx="0" cy="716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89" name="Line 51">
            <a:extLst>
              <a:ext uri="{FF2B5EF4-FFF2-40B4-BE49-F238E27FC236}">
                <a16:creationId xmlns:a16="http://schemas.microsoft.com/office/drawing/2014/main" id="{556548A1-7E77-4741-84EC-E85D586709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2407" y="2146474"/>
            <a:ext cx="94292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90" name="Line 52">
            <a:extLst>
              <a:ext uri="{FF2B5EF4-FFF2-40B4-BE49-F238E27FC236}">
                <a16:creationId xmlns:a16="http://schemas.microsoft.com/office/drawing/2014/main" id="{BF98FB95-E3DF-4CC5-86A7-494EBE5A437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9045" y="2081157"/>
            <a:ext cx="0" cy="955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91" name="Line 53">
            <a:extLst>
              <a:ext uri="{FF2B5EF4-FFF2-40B4-BE49-F238E27FC236}">
                <a16:creationId xmlns:a16="http://schemas.microsoft.com/office/drawing/2014/main" id="{1EE443AD-FD7A-4343-A24F-A55CFDA1B3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900" y="2090716"/>
            <a:ext cx="94292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92" name="Line 54">
            <a:extLst>
              <a:ext uri="{FF2B5EF4-FFF2-40B4-BE49-F238E27FC236}">
                <a16:creationId xmlns:a16="http://schemas.microsoft.com/office/drawing/2014/main" id="{536CB31B-2FA0-4ED7-8508-F731978433A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8538" y="2539970"/>
            <a:ext cx="0" cy="65317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93" name="Line 55">
            <a:extLst>
              <a:ext uri="{FF2B5EF4-FFF2-40B4-BE49-F238E27FC236}">
                <a16:creationId xmlns:a16="http://schemas.microsoft.com/office/drawing/2014/main" id="{D9F6BD1F-1A6E-44B6-8F02-F16E55D2DA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1392" y="2605287"/>
            <a:ext cx="94292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94" name="Line 56">
            <a:extLst>
              <a:ext uri="{FF2B5EF4-FFF2-40B4-BE49-F238E27FC236}">
                <a16:creationId xmlns:a16="http://schemas.microsoft.com/office/drawing/2014/main" id="{80AC1F83-86D4-4661-B83C-79148952E5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8030" y="2129746"/>
            <a:ext cx="0" cy="18321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95" name="Line 57">
            <a:extLst>
              <a:ext uri="{FF2B5EF4-FFF2-40B4-BE49-F238E27FC236}">
                <a16:creationId xmlns:a16="http://schemas.microsoft.com/office/drawing/2014/main" id="{0AD8D2F2-644F-408B-9CD6-89896D5F50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885" y="2148067"/>
            <a:ext cx="94292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96" name="Line 58">
            <a:extLst>
              <a:ext uri="{FF2B5EF4-FFF2-40B4-BE49-F238E27FC236}">
                <a16:creationId xmlns:a16="http://schemas.microsoft.com/office/drawing/2014/main" id="{431AE0F3-C600-4D68-9F34-D80B782DBB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57523" y="2016636"/>
            <a:ext cx="0" cy="557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97" name="Line 59">
            <a:extLst>
              <a:ext uri="{FF2B5EF4-FFF2-40B4-BE49-F238E27FC236}">
                <a16:creationId xmlns:a16="http://schemas.microsoft.com/office/drawing/2014/main" id="{BB443C17-5274-47A5-BF26-DD378AEF00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1359" y="2016636"/>
            <a:ext cx="9331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98" name="Line 60">
            <a:extLst>
              <a:ext uri="{FF2B5EF4-FFF2-40B4-BE49-F238E27FC236}">
                <a16:creationId xmlns:a16="http://schemas.microsoft.com/office/drawing/2014/main" id="{52B91940-BCF4-41C7-BE67-FFF80F7074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27997" y="2006282"/>
            <a:ext cx="0" cy="955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99" name="Line 61">
            <a:extLst>
              <a:ext uri="{FF2B5EF4-FFF2-40B4-BE49-F238E27FC236}">
                <a16:creationId xmlns:a16="http://schemas.microsoft.com/office/drawing/2014/main" id="{C2CB309B-F16E-47A8-958E-500FAA70B71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0852" y="2006282"/>
            <a:ext cx="9331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00" name="Rectangle 62">
            <a:extLst>
              <a:ext uri="{FF2B5EF4-FFF2-40B4-BE49-F238E27FC236}">
                <a16:creationId xmlns:a16="http://schemas.microsoft.com/office/drawing/2014/main" id="{F78CED7F-50B2-4242-847E-03564E5E3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392" y="2206026"/>
            <a:ext cx="205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dirty="0">
                <a:solidFill>
                  <a:srgbClr val="000000"/>
                </a:solidFill>
              </a:rPr>
              <a:t>-3</a:t>
            </a:r>
            <a:endParaRPr lang="en-US" altLang="en-US" dirty="0">
              <a:solidFill>
                <a:srgbClr val="011E41"/>
              </a:solidFill>
            </a:endParaRPr>
          </a:p>
        </p:txBody>
      </p:sp>
      <p:sp>
        <p:nvSpPr>
          <p:cNvPr id="201" name="Rectangle 63">
            <a:extLst>
              <a:ext uri="{FF2B5EF4-FFF2-40B4-BE49-F238E27FC236}">
                <a16:creationId xmlns:a16="http://schemas.microsoft.com/office/drawing/2014/main" id="{700CCF2C-0CF5-4685-8B3E-AFA350B2E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884" y="2151065"/>
            <a:ext cx="205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dirty="0">
                <a:solidFill>
                  <a:srgbClr val="000000"/>
                </a:solidFill>
              </a:rPr>
              <a:t>-1</a:t>
            </a:r>
            <a:endParaRPr lang="en-US" altLang="en-US" dirty="0">
              <a:solidFill>
                <a:srgbClr val="011E41"/>
              </a:solidFill>
            </a:endParaRPr>
          </a:p>
        </p:txBody>
      </p:sp>
      <p:sp>
        <p:nvSpPr>
          <p:cNvPr id="202" name="Rectangle 64">
            <a:extLst>
              <a:ext uri="{FF2B5EF4-FFF2-40B4-BE49-F238E27FC236}">
                <a16:creationId xmlns:a16="http://schemas.microsoft.com/office/drawing/2014/main" id="{C929B0E4-876E-4FE4-909D-D195493AF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053" y="2666432"/>
            <a:ext cx="33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dirty="0">
                <a:solidFill>
                  <a:srgbClr val="000000"/>
                </a:solidFill>
              </a:rPr>
              <a:t>-14</a:t>
            </a:r>
            <a:endParaRPr lang="en-US" altLang="en-US" dirty="0">
              <a:solidFill>
                <a:srgbClr val="011E41"/>
              </a:solidFill>
            </a:endParaRPr>
          </a:p>
        </p:txBody>
      </p:sp>
      <p:sp>
        <p:nvSpPr>
          <p:cNvPr id="203" name="Rectangle 65">
            <a:extLst>
              <a:ext uri="{FF2B5EF4-FFF2-40B4-BE49-F238E27FC236}">
                <a16:creationId xmlns:a16="http://schemas.microsoft.com/office/drawing/2014/main" id="{875FF595-ECE6-49B3-9C68-DE8336189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4869" y="2207619"/>
            <a:ext cx="205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dirty="0">
                <a:solidFill>
                  <a:srgbClr val="000000"/>
                </a:solidFill>
              </a:rPr>
              <a:t>-3</a:t>
            </a:r>
            <a:endParaRPr lang="en-US" altLang="en-US" dirty="0">
              <a:solidFill>
                <a:srgbClr val="011E41"/>
              </a:solidFill>
            </a:endParaRPr>
          </a:p>
        </p:txBody>
      </p:sp>
      <p:sp>
        <p:nvSpPr>
          <p:cNvPr id="204" name="Rectangle 66">
            <a:extLst>
              <a:ext uri="{FF2B5EF4-FFF2-40B4-BE49-F238E27FC236}">
                <a16:creationId xmlns:a16="http://schemas.microsoft.com/office/drawing/2014/main" id="{C984FBF6-97F7-4288-8405-9942C7F8C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599" y="1707655"/>
            <a:ext cx="4552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dirty="0">
                <a:solidFill>
                  <a:srgbClr val="000000"/>
                </a:solidFill>
              </a:rPr>
              <a:t>+0.3</a:t>
            </a:r>
            <a:endParaRPr lang="en-US" altLang="en-US" dirty="0">
              <a:solidFill>
                <a:srgbClr val="011E41"/>
              </a:solidFill>
            </a:endParaRPr>
          </a:p>
        </p:txBody>
      </p:sp>
      <p:sp>
        <p:nvSpPr>
          <p:cNvPr id="205" name="Rectangle 67">
            <a:extLst>
              <a:ext uri="{FF2B5EF4-FFF2-40B4-BE49-F238E27FC236}">
                <a16:creationId xmlns:a16="http://schemas.microsoft.com/office/drawing/2014/main" id="{ECDC752C-EED6-4C31-8ED9-1C1DF7934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091" y="1696503"/>
            <a:ext cx="4552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dirty="0">
                <a:solidFill>
                  <a:srgbClr val="000000"/>
                </a:solidFill>
              </a:rPr>
              <a:t>+0.5</a:t>
            </a:r>
            <a:endParaRPr lang="en-US" altLang="en-US" dirty="0">
              <a:solidFill>
                <a:srgbClr val="011E41"/>
              </a:solidFill>
            </a:endParaRPr>
          </a:p>
        </p:txBody>
      </p:sp>
      <p:sp>
        <p:nvSpPr>
          <p:cNvPr id="213" name="Rectangle 75">
            <a:extLst>
              <a:ext uri="{FF2B5EF4-FFF2-40B4-BE49-F238E27FC236}">
                <a16:creationId xmlns:a16="http://schemas.microsoft.com/office/drawing/2014/main" id="{45170278-006C-4FB8-9FED-EFB4518D8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9843" y="1104900"/>
            <a:ext cx="11669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b="1" dirty="0">
                <a:solidFill>
                  <a:srgbClr val="000000"/>
                </a:solidFill>
              </a:rPr>
              <a:t>DIABETES</a:t>
            </a:r>
            <a:endParaRPr lang="en-US" altLang="en-US" b="1" dirty="0">
              <a:solidFill>
                <a:srgbClr val="011E41"/>
              </a:solidFill>
            </a:endParaRPr>
          </a:p>
        </p:txBody>
      </p:sp>
      <p:sp>
        <p:nvSpPr>
          <p:cNvPr id="216" name="Rectangle 78">
            <a:extLst>
              <a:ext uri="{FF2B5EF4-FFF2-40B4-BE49-F238E27FC236}">
                <a16:creationId xmlns:a16="http://schemas.microsoft.com/office/drawing/2014/main" id="{E8FDC7C0-076A-4FF7-BE3A-F544457FC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568" y="1355017"/>
            <a:ext cx="17761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b="1" dirty="0" err="1">
                <a:solidFill>
                  <a:srgbClr val="000000"/>
                </a:solidFill>
              </a:rPr>
              <a:t>uACR</a:t>
            </a:r>
            <a:r>
              <a:rPr lang="en-US" altLang="en-US" b="1" dirty="0">
                <a:solidFill>
                  <a:srgbClr val="000000"/>
                </a:solidFill>
              </a:rPr>
              <a:t> &lt;200mg/g</a:t>
            </a:r>
            <a:endParaRPr lang="en-US" altLang="en-US" b="1" dirty="0">
              <a:solidFill>
                <a:srgbClr val="011E41"/>
              </a:solidFill>
            </a:endParaRPr>
          </a:p>
        </p:txBody>
      </p:sp>
      <p:sp>
        <p:nvSpPr>
          <p:cNvPr id="217" name="Line 79">
            <a:extLst>
              <a:ext uri="{FF2B5EF4-FFF2-40B4-BE49-F238E27FC236}">
                <a16:creationId xmlns:a16="http://schemas.microsoft.com/office/drawing/2014/main" id="{DDCA4679-6013-4597-8DF7-B2D4A665D1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8762" y="2034161"/>
            <a:ext cx="2817938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18" name="Line 80">
            <a:extLst>
              <a:ext uri="{FF2B5EF4-FFF2-40B4-BE49-F238E27FC236}">
                <a16:creationId xmlns:a16="http://schemas.microsoft.com/office/drawing/2014/main" id="{6FC45A70-67DC-4714-ACF5-F6A2670197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68762" y="1854937"/>
            <a:ext cx="0" cy="1795423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19" name="Line 81">
            <a:extLst>
              <a:ext uri="{FF2B5EF4-FFF2-40B4-BE49-F238E27FC236}">
                <a16:creationId xmlns:a16="http://schemas.microsoft.com/office/drawing/2014/main" id="{3D347A49-D552-44F7-8D46-17B8A01A0C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68762" y="1854937"/>
            <a:ext cx="0" cy="1795423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0" name="Line 82">
            <a:extLst>
              <a:ext uri="{FF2B5EF4-FFF2-40B4-BE49-F238E27FC236}">
                <a16:creationId xmlns:a16="http://schemas.microsoft.com/office/drawing/2014/main" id="{6F9995B1-F253-4286-8B5B-AA956743BA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7154" y="3650360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1" name="Line 83">
            <a:extLst>
              <a:ext uri="{FF2B5EF4-FFF2-40B4-BE49-F238E27FC236}">
                <a16:creationId xmlns:a16="http://schemas.microsoft.com/office/drawing/2014/main" id="{4938A9B0-7E5E-48A4-A451-5004D65F07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7154" y="3471136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2" name="Line 84">
            <a:extLst>
              <a:ext uri="{FF2B5EF4-FFF2-40B4-BE49-F238E27FC236}">
                <a16:creationId xmlns:a16="http://schemas.microsoft.com/office/drawing/2014/main" id="{2672DD59-91EF-4147-BE6E-C669A8474B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7154" y="3291913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3" name="Line 85">
            <a:extLst>
              <a:ext uri="{FF2B5EF4-FFF2-40B4-BE49-F238E27FC236}">
                <a16:creationId xmlns:a16="http://schemas.microsoft.com/office/drawing/2014/main" id="{1B24E356-8D6A-407F-B9EF-B847DFE5D0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7154" y="3111893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4" name="Line 86">
            <a:extLst>
              <a:ext uri="{FF2B5EF4-FFF2-40B4-BE49-F238E27FC236}">
                <a16:creationId xmlns:a16="http://schemas.microsoft.com/office/drawing/2014/main" id="{9247D270-E192-45A2-BCC3-5902DE93F3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7154" y="2932669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5" name="Line 87">
            <a:extLst>
              <a:ext uri="{FF2B5EF4-FFF2-40B4-BE49-F238E27FC236}">
                <a16:creationId xmlns:a16="http://schemas.microsoft.com/office/drawing/2014/main" id="{53D8DFDC-E91D-4DA3-BBB9-EF5A37A72A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7154" y="2752648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6" name="Line 88">
            <a:extLst>
              <a:ext uri="{FF2B5EF4-FFF2-40B4-BE49-F238E27FC236}">
                <a16:creationId xmlns:a16="http://schemas.microsoft.com/office/drawing/2014/main" id="{5ADC2AD6-4235-438F-BD48-E06F6E3322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7154" y="2573425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7" name="Line 89">
            <a:extLst>
              <a:ext uri="{FF2B5EF4-FFF2-40B4-BE49-F238E27FC236}">
                <a16:creationId xmlns:a16="http://schemas.microsoft.com/office/drawing/2014/main" id="{634EE7CD-66D9-4B37-B30C-B1F2B80705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7154" y="2393405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8" name="Line 90">
            <a:extLst>
              <a:ext uri="{FF2B5EF4-FFF2-40B4-BE49-F238E27FC236}">
                <a16:creationId xmlns:a16="http://schemas.microsoft.com/office/drawing/2014/main" id="{F2DD7ABA-BFF7-4528-80AD-48B4B3FB6E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7154" y="2214181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29" name="Line 91">
            <a:extLst>
              <a:ext uri="{FF2B5EF4-FFF2-40B4-BE49-F238E27FC236}">
                <a16:creationId xmlns:a16="http://schemas.microsoft.com/office/drawing/2014/main" id="{8E020852-98F4-4A7F-9EE7-877E916E08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7154" y="2034161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30" name="Line 92">
            <a:extLst>
              <a:ext uri="{FF2B5EF4-FFF2-40B4-BE49-F238E27FC236}">
                <a16:creationId xmlns:a16="http://schemas.microsoft.com/office/drawing/2014/main" id="{AF0F19BD-CE55-46E3-BCB2-F4FC783560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7154" y="1854937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31" name="Rectangle 93">
            <a:extLst>
              <a:ext uri="{FF2B5EF4-FFF2-40B4-BE49-F238E27FC236}">
                <a16:creationId xmlns:a16="http://schemas.microsoft.com/office/drawing/2014/main" id="{C6B953F5-35EC-4316-B5D1-9B5CE56E5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1333" y="3593009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-45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232" name="Rectangle 94">
            <a:extLst>
              <a:ext uri="{FF2B5EF4-FFF2-40B4-BE49-F238E27FC236}">
                <a16:creationId xmlns:a16="http://schemas.microsoft.com/office/drawing/2014/main" id="{1B8B3A90-E10A-4621-89ED-A74E60BB4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1333" y="3413785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-40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233" name="Rectangle 95">
            <a:extLst>
              <a:ext uri="{FF2B5EF4-FFF2-40B4-BE49-F238E27FC236}">
                <a16:creationId xmlns:a16="http://schemas.microsoft.com/office/drawing/2014/main" id="{36AEA52D-F5E1-4EFF-BF50-B6B92CE48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1333" y="3234561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-35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234" name="Rectangle 96">
            <a:extLst>
              <a:ext uri="{FF2B5EF4-FFF2-40B4-BE49-F238E27FC236}">
                <a16:creationId xmlns:a16="http://schemas.microsoft.com/office/drawing/2014/main" id="{78EF563A-C668-4F1E-B54A-7C86A591C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1333" y="3054541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-30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235" name="Rectangle 97">
            <a:extLst>
              <a:ext uri="{FF2B5EF4-FFF2-40B4-BE49-F238E27FC236}">
                <a16:creationId xmlns:a16="http://schemas.microsoft.com/office/drawing/2014/main" id="{B930EB0A-3314-43CB-88E7-1089A526A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1333" y="2875317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-25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236" name="Rectangle 98">
            <a:extLst>
              <a:ext uri="{FF2B5EF4-FFF2-40B4-BE49-F238E27FC236}">
                <a16:creationId xmlns:a16="http://schemas.microsoft.com/office/drawing/2014/main" id="{AEED18CE-216F-46DC-9571-304A813F5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1333" y="2695297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-20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237" name="Rectangle 99">
            <a:extLst>
              <a:ext uri="{FF2B5EF4-FFF2-40B4-BE49-F238E27FC236}">
                <a16:creationId xmlns:a16="http://schemas.microsoft.com/office/drawing/2014/main" id="{4FEC3217-EDAD-48FA-B166-D3797E622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1333" y="2516073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-15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238" name="Rectangle 100">
            <a:extLst>
              <a:ext uri="{FF2B5EF4-FFF2-40B4-BE49-F238E27FC236}">
                <a16:creationId xmlns:a16="http://schemas.microsoft.com/office/drawing/2014/main" id="{DA451AF9-8D5E-4573-BA5D-CC710C5BA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1333" y="2336053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-10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239" name="Rectangle 101">
            <a:extLst>
              <a:ext uri="{FF2B5EF4-FFF2-40B4-BE49-F238E27FC236}">
                <a16:creationId xmlns:a16="http://schemas.microsoft.com/office/drawing/2014/main" id="{9C9B4EEA-B5AE-435C-9C1F-2B474EE73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1603" y="2156829"/>
            <a:ext cx="11381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-5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240" name="Rectangle 102">
            <a:extLst>
              <a:ext uri="{FF2B5EF4-FFF2-40B4-BE49-F238E27FC236}">
                <a16:creationId xmlns:a16="http://schemas.microsoft.com/office/drawing/2014/main" id="{F6A4F763-A7F0-4B7B-9ABE-219D9C445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159" y="1976809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0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241" name="Rectangle 103">
            <a:extLst>
              <a:ext uri="{FF2B5EF4-FFF2-40B4-BE49-F238E27FC236}">
                <a16:creationId xmlns:a16="http://schemas.microsoft.com/office/drawing/2014/main" id="{DF779CB1-6094-4A91-9170-9C724B85A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159" y="1797585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5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243" name="Rectangle 105">
            <a:extLst>
              <a:ext uri="{FF2B5EF4-FFF2-40B4-BE49-F238E27FC236}">
                <a16:creationId xmlns:a16="http://schemas.microsoft.com/office/drawing/2014/main" id="{035B5736-8009-4D56-9665-E79F5FB15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3054" y="2034161"/>
            <a:ext cx="281893" cy="223034"/>
          </a:xfrm>
          <a:prstGeom prst="rect">
            <a:avLst/>
          </a:prstGeom>
          <a:solidFill>
            <a:srgbClr val="00468B"/>
          </a:solidFill>
          <a:ln w="0">
            <a:solidFill>
              <a:srgbClr val="00468B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44" name="Rectangle 106">
            <a:extLst>
              <a:ext uri="{FF2B5EF4-FFF2-40B4-BE49-F238E27FC236}">
                <a16:creationId xmlns:a16="http://schemas.microsoft.com/office/drawing/2014/main" id="{9B8817F7-D571-4DF5-9E67-54F6335E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3054" y="2034161"/>
            <a:ext cx="281893" cy="223034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45" name="Rectangle 107">
            <a:extLst>
              <a:ext uri="{FF2B5EF4-FFF2-40B4-BE49-F238E27FC236}">
                <a16:creationId xmlns:a16="http://schemas.microsoft.com/office/drawing/2014/main" id="{22A6D65F-DE2B-4507-BB17-550BF0EEE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2546" y="2034161"/>
            <a:ext cx="281893" cy="166479"/>
          </a:xfrm>
          <a:prstGeom prst="rect">
            <a:avLst/>
          </a:prstGeom>
          <a:solidFill>
            <a:srgbClr val="ED0000"/>
          </a:solidFill>
          <a:ln w="0">
            <a:solidFill>
              <a:srgbClr val="ED0000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46" name="Rectangle 108">
            <a:extLst>
              <a:ext uri="{FF2B5EF4-FFF2-40B4-BE49-F238E27FC236}">
                <a16:creationId xmlns:a16="http://schemas.microsoft.com/office/drawing/2014/main" id="{1B7321B5-87F9-4412-A31A-A4281FC0A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2546" y="2034161"/>
            <a:ext cx="281893" cy="166479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47" name="Rectangle 109">
            <a:extLst>
              <a:ext uri="{FF2B5EF4-FFF2-40B4-BE49-F238E27FC236}">
                <a16:creationId xmlns:a16="http://schemas.microsoft.com/office/drawing/2014/main" id="{7DB45E81-D37A-4595-826B-91F99CE00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2039" y="2034161"/>
            <a:ext cx="281893" cy="716099"/>
          </a:xfrm>
          <a:prstGeom prst="rect">
            <a:avLst/>
          </a:prstGeom>
          <a:solidFill>
            <a:srgbClr val="42B540"/>
          </a:solidFill>
          <a:ln w="0">
            <a:solidFill>
              <a:srgbClr val="42B540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48" name="Rectangle 110">
            <a:extLst>
              <a:ext uri="{FF2B5EF4-FFF2-40B4-BE49-F238E27FC236}">
                <a16:creationId xmlns:a16="http://schemas.microsoft.com/office/drawing/2014/main" id="{1A45BA92-2D32-437C-A47C-8AB02056B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2039" y="2034161"/>
            <a:ext cx="281893" cy="716099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49" name="Rectangle 111">
            <a:extLst>
              <a:ext uri="{FF2B5EF4-FFF2-40B4-BE49-F238E27FC236}">
                <a16:creationId xmlns:a16="http://schemas.microsoft.com/office/drawing/2014/main" id="{FD2B57E7-71D4-44AD-A8D2-2A3241EF9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1531" y="2034161"/>
            <a:ext cx="281893" cy="65317"/>
          </a:xfrm>
          <a:prstGeom prst="rect">
            <a:avLst/>
          </a:prstGeom>
          <a:solidFill>
            <a:srgbClr val="0099B4"/>
          </a:solidFill>
          <a:ln w="0">
            <a:solidFill>
              <a:srgbClr val="0099B4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50" name="Rectangle 112">
            <a:extLst>
              <a:ext uri="{FF2B5EF4-FFF2-40B4-BE49-F238E27FC236}">
                <a16:creationId xmlns:a16="http://schemas.microsoft.com/office/drawing/2014/main" id="{FF50AD85-EF2B-4D7F-9717-5A69BD267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1531" y="2034161"/>
            <a:ext cx="281893" cy="65317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51" name="Rectangle 113">
            <a:extLst>
              <a:ext uri="{FF2B5EF4-FFF2-40B4-BE49-F238E27FC236}">
                <a16:creationId xmlns:a16="http://schemas.microsoft.com/office/drawing/2014/main" id="{8CBD333A-1ECD-4EE7-8DAF-B63BF4DCF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0516" y="2034161"/>
            <a:ext cx="281893" cy="4780"/>
          </a:xfrm>
          <a:prstGeom prst="rect">
            <a:avLst/>
          </a:prstGeom>
          <a:solidFill>
            <a:srgbClr val="FDAF91"/>
          </a:solidFill>
          <a:ln w="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52" name="Rectangle 114">
            <a:extLst>
              <a:ext uri="{FF2B5EF4-FFF2-40B4-BE49-F238E27FC236}">
                <a16:creationId xmlns:a16="http://schemas.microsoft.com/office/drawing/2014/main" id="{C2B03EAF-B5F3-4A7A-A386-466B078DF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0516" y="2034161"/>
            <a:ext cx="281893" cy="4780"/>
          </a:xfrm>
          <a:prstGeom prst="rect">
            <a:avLst/>
          </a:prstGeom>
          <a:noFill/>
          <a:ln w="1588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53" name="Rectangle 115">
            <a:extLst>
              <a:ext uri="{FF2B5EF4-FFF2-40B4-BE49-F238E27FC236}">
                <a16:creationId xmlns:a16="http://schemas.microsoft.com/office/drawing/2014/main" id="{BA542416-6B48-4C7A-8A97-105654CEE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2039" y="2034161"/>
            <a:ext cx="281893" cy="107535"/>
          </a:xfrm>
          <a:prstGeom prst="rect">
            <a:avLst/>
          </a:prstGeom>
          <a:solidFill>
            <a:srgbClr val="7AE578"/>
          </a:solidFill>
          <a:ln w="0">
            <a:solidFill>
              <a:srgbClr val="7AE578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54" name="Rectangle 116">
            <a:extLst>
              <a:ext uri="{FF2B5EF4-FFF2-40B4-BE49-F238E27FC236}">
                <a16:creationId xmlns:a16="http://schemas.microsoft.com/office/drawing/2014/main" id="{5FC20AD7-AE85-40D3-9C9A-C518CAA26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2039" y="2034161"/>
            <a:ext cx="281893" cy="107535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55" name="Rectangle 117">
            <a:extLst>
              <a:ext uri="{FF2B5EF4-FFF2-40B4-BE49-F238E27FC236}">
                <a16:creationId xmlns:a16="http://schemas.microsoft.com/office/drawing/2014/main" id="{3E328317-964F-40F1-81C3-A6207DB30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1531" y="2034161"/>
            <a:ext cx="281893" cy="19117"/>
          </a:xfrm>
          <a:prstGeom prst="rect">
            <a:avLst/>
          </a:prstGeom>
          <a:solidFill>
            <a:srgbClr val="6ED1ED"/>
          </a:solidFill>
          <a:ln w="0">
            <a:solidFill>
              <a:srgbClr val="6ED1ED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56" name="Rectangle 118">
            <a:extLst>
              <a:ext uri="{FF2B5EF4-FFF2-40B4-BE49-F238E27FC236}">
                <a16:creationId xmlns:a16="http://schemas.microsoft.com/office/drawing/2014/main" id="{895B5DD1-6824-48A2-A28A-937F1E6C2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1531" y="2034161"/>
            <a:ext cx="281893" cy="19117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57" name="Line 119">
            <a:extLst>
              <a:ext uri="{FF2B5EF4-FFF2-40B4-BE49-F238E27FC236}">
                <a16:creationId xmlns:a16="http://schemas.microsoft.com/office/drawing/2014/main" id="{2CF843CB-6907-43E2-A554-507FBE45A1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3509" y="2257194"/>
            <a:ext cx="0" cy="46997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58" name="Line 120">
            <a:extLst>
              <a:ext uri="{FF2B5EF4-FFF2-40B4-BE49-F238E27FC236}">
                <a16:creationId xmlns:a16="http://schemas.microsoft.com/office/drawing/2014/main" id="{EE1D4D14-C071-4AEE-9957-3524A540C6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6363" y="2304191"/>
            <a:ext cx="94292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59" name="Line 121">
            <a:extLst>
              <a:ext uri="{FF2B5EF4-FFF2-40B4-BE49-F238E27FC236}">
                <a16:creationId xmlns:a16="http://schemas.microsoft.com/office/drawing/2014/main" id="{B46A8DD0-C705-433F-B7A7-043E447028A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3001" y="2200640"/>
            <a:ext cx="0" cy="5496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60" name="Line 122">
            <a:extLst>
              <a:ext uri="{FF2B5EF4-FFF2-40B4-BE49-F238E27FC236}">
                <a16:creationId xmlns:a16="http://schemas.microsoft.com/office/drawing/2014/main" id="{4A38ED4D-3786-4386-967D-0C848032DE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5856" y="2255601"/>
            <a:ext cx="94292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61" name="Line 123">
            <a:extLst>
              <a:ext uri="{FF2B5EF4-FFF2-40B4-BE49-F238E27FC236}">
                <a16:creationId xmlns:a16="http://schemas.microsoft.com/office/drawing/2014/main" id="{C8418CCD-8548-42FE-927D-86A1A641D46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2494" y="2750259"/>
            <a:ext cx="0" cy="202324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62" name="Line 124">
            <a:extLst>
              <a:ext uri="{FF2B5EF4-FFF2-40B4-BE49-F238E27FC236}">
                <a16:creationId xmlns:a16="http://schemas.microsoft.com/office/drawing/2014/main" id="{A7B8AA38-C7FE-487F-BB4F-A2FD85CB27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5348" y="2952583"/>
            <a:ext cx="94292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63" name="Line 125">
            <a:extLst>
              <a:ext uri="{FF2B5EF4-FFF2-40B4-BE49-F238E27FC236}">
                <a16:creationId xmlns:a16="http://schemas.microsoft.com/office/drawing/2014/main" id="{0351D5EA-3809-4432-874F-55119DA8B4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1986" y="2099478"/>
            <a:ext cx="0" cy="4620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64" name="Line 126">
            <a:extLst>
              <a:ext uri="{FF2B5EF4-FFF2-40B4-BE49-F238E27FC236}">
                <a16:creationId xmlns:a16="http://schemas.microsoft.com/office/drawing/2014/main" id="{8BB80105-EA49-4EF5-AB00-671A58C7300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5822" y="2145677"/>
            <a:ext cx="9331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65" name="Line 127">
            <a:extLst>
              <a:ext uri="{FF2B5EF4-FFF2-40B4-BE49-F238E27FC236}">
                <a16:creationId xmlns:a16="http://schemas.microsoft.com/office/drawing/2014/main" id="{1F81F754-82EE-42C5-A127-D5AAA0858A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51953" y="2031771"/>
            <a:ext cx="0" cy="7169"/>
          </a:xfrm>
          <a:prstGeom prst="line">
            <a:avLst/>
          </a:prstGeom>
          <a:noFill/>
          <a:ln w="1588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66" name="Line 128">
            <a:extLst>
              <a:ext uri="{FF2B5EF4-FFF2-40B4-BE49-F238E27FC236}">
                <a16:creationId xmlns:a16="http://schemas.microsoft.com/office/drawing/2014/main" id="{A1215EA5-C06D-46CF-A712-05DD795DCF7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4807" y="2031771"/>
            <a:ext cx="93310" cy="0"/>
          </a:xfrm>
          <a:prstGeom prst="line">
            <a:avLst/>
          </a:prstGeom>
          <a:noFill/>
          <a:ln w="1588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67" name="Rectangle 129">
            <a:extLst>
              <a:ext uri="{FF2B5EF4-FFF2-40B4-BE49-F238E27FC236}">
                <a16:creationId xmlns:a16="http://schemas.microsoft.com/office/drawing/2014/main" id="{AB2835A6-800F-42C5-B850-B32DA5B9A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0019" y="2333663"/>
            <a:ext cx="205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dirty="0">
                <a:solidFill>
                  <a:srgbClr val="000000"/>
                </a:solidFill>
              </a:rPr>
              <a:t>-6</a:t>
            </a:r>
            <a:endParaRPr lang="en-US" altLang="en-US" dirty="0">
              <a:solidFill>
                <a:srgbClr val="011E41"/>
              </a:solidFill>
            </a:endParaRPr>
          </a:p>
        </p:txBody>
      </p:sp>
      <p:sp>
        <p:nvSpPr>
          <p:cNvPr id="268" name="Rectangle 130">
            <a:extLst>
              <a:ext uri="{FF2B5EF4-FFF2-40B4-BE49-F238E27FC236}">
                <a16:creationId xmlns:a16="http://schemas.microsoft.com/office/drawing/2014/main" id="{96B17069-ACF7-47B1-BF7D-467302B4D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9512" y="2284277"/>
            <a:ext cx="205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dirty="0">
                <a:solidFill>
                  <a:srgbClr val="000000"/>
                </a:solidFill>
              </a:rPr>
              <a:t>-5</a:t>
            </a:r>
            <a:endParaRPr lang="en-US" altLang="en-US" dirty="0">
              <a:solidFill>
                <a:srgbClr val="011E41"/>
              </a:solidFill>
            </a:endParaRPr>
          </a:p>
        </p:txBody>
      </p:sp>
      <p:sp>
        <p:nvSpPr>
          <p:cNvPr id="269" name="Rectangle 131">
            <a:extLst>
              <a:ext uri="{FF2B5EF4-FFF2-40B4-BE49-F238E27FC236}">
                <a16:creationId xmlns:a16="http://schemas.microsoft.com/office/drawing/2014/main" id="{1B2F3DBA-EA13-4C0D-9BF4-8C785C8AE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1680" y="2982055"/>
            <a:ext cx="33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dirty="0">
                <a:solidFill>
                  <a:srgbClr val="000000"/>
                </a:solidFill>
              </a:rPr>
              <a:t>-20</a:t>
            </a:r>
            <a:endParaRPr lang="en-US" altLang="en-US" dirty="0">
              <a:solidFill>
                <a:srgbClr val="011E41"/>
              </a:solidFill>
            </a:endParaRPr>
          </a:p>
        </p:txBody>
      </p:sp>
      <p:sp>
        <p:nvSpPr>
          <p:cNvPr id="270" name="Rectangle 132">
            <a:extLst>
              <a:ext uri="{FF2B5EF4-FFF2-40B4-BE49-F238E27FC236}">
                <a16:creationId xmlns:a16="http://schemas.microsoft.com/office/drawing/2014/main" id="{55A688AE-2AB9-4352-AF76-A03ABC2E5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9479" y="2175946"/>
            <a:ext cx="205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dirty="0">
                <a:solidFill>
                  <a:srgbClr val="000000"/>
                </a:solidFill>
              </a:rPr>
              <a:t>-2</a:t>
            </a:r>
            <a:endParaRPr lang="en-US" altLang="en-US" dirty="0">
              <a:solidFill>
                <a:srgbClr val="011E41"/>
              </a:solidFill>
            </a:endParaRPr>
          </a:p>
        </p:txBody>
      </p:sp>
      <p:sp>
        <p:nvSpPr>
          <p:cNvPr id="271" name="Line 133">
            <a:extLst>
              <a:ext uri="{FF2B5EF4-FFF2-40B4-BE49-F238E27FC236}">
                <a16:creationId xmlns:a16="http://schemas.microsoft.com/office/drawing/2014/main" id="{4BA08179-D74C-4747-BBA7-1058DCD10A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31386" y="1903526"/>
            <a:ext cx="101167" cy="82841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72" name="Line 134">
            <a:extLst>
              <a:ext uri="{FF2B5EF4-FFF2-40B4-BE49-F238E27FC236}">
                <a16:creationId xmlns:a16="http://schemas.microsoft.com/office/drawing/2014/main" id="{4DB0E560-A432-4B2E-B6BB-D16C6999F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1386" y="1903526"/>
            <a:ext cx="101167" cy="82841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73" name="Line 135">
            <a:extLst>
              <a:ext uri="{FF2B5EF4-FFF2-40B4-BE49-F238E27FC236}">
                <a16:creationId xmlns:a16="http://schemas.microsoft.com/office/drawing/2014/main" id="{9802F8D7-76C2-4A77-A5D7-FEE45A3418A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9778" y="1944151"/>
            <a:ext cx="144384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74" name="Line 136">
            <a:extLst>
              <a:ext uri="{FF2B5EF4-FFF2-40B4-BE49-F238E27FC236}">
                <a16:creationId xmlns:a16="http://schemas.microsoft.com/office/drawing/2014/main" id="{4241240F-A3D9-47C6-93ED-95CF8B7F02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82461" y="1886799"/>
            <a:ext cx="0" cy="116297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275" name="Rectangle 137">
            <a:extLst>
              <a:ext uri="{FF2B5EF4-FFF2-40B4-BE49-F238E27FC236}">
                <a16:creationId xmlns:a16="http://schemas.microsoft.com/office/drawing/2014/main" id="{E5052F78-DE7D-4A7F-9A1F-8ADBA397D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848" y="2072577"/>
            <a:ext cx="397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dirty="0">
                <a:solidFill>
                  <a:srgbClr val="000000"/>
                </a:solidFill>
              </a:rPr>
              <a:t>-0.1</a:t>
            </a:r>
            <a:endParaRPr lang="en-US" altLang="en-US" dirty="0">
              <a:solidFill>
                <a:srgbClr val="011E41"/>
              </a:solidFill>
            </a:endParaRPr>
          </a:p>
        </p:txBody>
      </p:sp>
      <p:sp>
        <p:nvSpPr>
          <p:cNvPr id="282" name="Rectangle 144">
            <a:extLst>
              <a:ext uri="{FF2B5EF4-FFF2-40B4-BE49-F238E27FC236}">
                <a16:creationId xmlns:a16="http://schemas.microsoft.com/office/drawing/2014/main" id="{1A0F7376-05A9-47B3-A885-34A4237CE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429" y="1104900"/>
            <a:ext cx="15773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b="1" dirty="0">
                <a:solidFill>
                  <a:srgbClr val="000000"/>
                </a:solidFill>
              </a:rPr>
              <a:t>NO DIABETES</a:t>
            </a:r>
            <a:endParaRPr lang="en-US" altLang="en-US" b="1" dirty="0">
              <a:solidFill>
                <a:srgbClr val="011E41"/>
              </a:solidFill>
            </a:endParaRPr>
          </a:p>
        </p:txBody>
      </p:sp>
      <p:sp>
        <p:nvSpPr>
          <p:cNvPr id="307" name="Line 169">
            <a:extLst>
              <a:ext uri="{FF2B5EF4-FFF2-40B4-BE49-F238E27FC236}">
                <a16:creationId xmlns:a16="http://schemas.microsoft.com/office/drawing/2014/main" id="{21E322F9-F427-4EA5-AED0-B021C587D7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4806" y="4581140"/>
            <a:ext cx="2817938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08" name="Line 170">
            <a:extLst>
              <a:ext uri="{FF2B5EF4-FFF2-40B4-BE49-F238E27FC236}">
                <a16:creationId xmlns:a16="http://schemas.microsoft.com/office/drawing/2014/main" id="{86267AF5-E18E-4388-A701-9A7DD6C703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44806" y="4401120"/>
            <a:ext cx="0" cy="1795423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09" name="Line 171">
            <a:extLst>
              <a:ext uri="{FF2B5EF4-FFF2-40B4-BE49-F238E27FC236}">
                <a16:creationId xmlns:a16="http://schemas.microsoft.com/office/drawing/2014/main" id="{7B2AA761-06A5-4F28-B100-5BA6D81C73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44806" y="4401120"/>
            <a:ext cx="0" cy="1795423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10" name="Line 172">
            <a:extLst>
              <a:ext uri="{FF2B5EF4-FFF2-40B4-BE49-F238E27FC236}">
                <a16:creationId xmlns:a16="http://schemas.microsoft.com/office/drawing/2014/main" id="{D6299887-A976-459E-8BBD-82FD5DF7F9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23198" y="6196543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11" name="Line 173">
            <a:extLst>
              <a:ext uri="{FF2B5EF4-FFF2-40B4-BE49-F238E27FC236}">
                <a16:creationId xmlns:a16="http://schemas.microsoft.com/office/drawing/2014/main" id="{38F10A10-5BB8-4A57-967C-EAB676E8A7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23198" y="6017319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12" name="Line 174">
            <a:extLst>
              <a:ext uri="{FF2B5EF4-FFF2-40B4-BE49-F238E27FC236}">
                <a16:creationId xmlns:a16="http://schemas.microsoft.com/office/drawing/2014/main" id="{DF15284D-4607-43C8-B4BA-EE597A0E21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23198" y="5837299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13" name="Line 175">
            <a:extLst>
              <a:ext uri="{FF2B5EF4-FFF2-40B4-BE49-F238E27FC236}">
                <a16:creationId xmlns:a16="http://schemas.microsoft.com/office/drawing/2014/main" id="{E18742BD-F41A-4FB0-BDC9-3C079DA337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23198" y="5658075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14" name="Line 176">
            <a:extLst>
              <a:ext uri="{FF2B5EF4-FFF2-40B4-BE49-F238E27FC236}">
                <a16:creationId xmlns:a16="http://schemas.microsoft.com/office/drawing/2014/main" id="{C2A9D3A8-B27C-4D43-81A6-A3FE546C32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23198" y="5478055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15" name="Line 177">
            <a:extLst>
              <a:ext uri="{FF2B5EF4-FFF2-40B4-BE49-F238E27FC236}">
                <a16:creationId xmlns:a16="http://schemas.microsoft.com/office/drawing/2014/main" id="{DB02286A-FFE3-4A5A-82C3-B6841F0A63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23198" y="5298831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16" name="Line 178">
            <a:extLst>
              <a:ext uri="{FF2B5EF4-FFF2-40B4-BE49-F238E27FC236}">
                <a16:creationId xmlns:a16="http://schemas.microsoft.com/office/drawing/2014/main" id="{F563D476-FDD5-4A28-96BD-0E2E25F6B3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23198" y="5119608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17" name="Line 179">
            <a:extLst>
              <a:ext uri="{FF2B5EF4-FFF2-40B4-BE49-F238E27FC236}">
                <a16:creationId xmlns:a16="http://schemas.microsoft.com/office/drawing/2014/main" id="{66BFB168-3369-45D0-9CEB-6710B4AC1F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23198" y="4940384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18" name="Line 180">
            <a:extLst>
              <a:ext uri="{FF2B5EF4-FFF2-40B4-BE49-F238E27FC236}">
                <a16:creationId xmlns:a16="http://schemas.microsoft.com/office/drawing/2014/main" id="{03BC7FC1-AD83-4EBD-B21C-5862E77C85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23198" y="4760364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19" name="Line 181">
            <a:extLst>
              <a:ext uri="{FF2B5EF4-FFF2-40B4-BE49-F238E27FC236}">
                <a16:creationId xmlns:a16="http://schemas.microsoft.com/office/drawing/2014/main" id="{AF28A094-1FD3-40CA-800C-D51BB0C4A4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23198" y="4581140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20" name="Line 182">
            <a:extLst>
              <a:ext uri="{FF2B5EF4-FFF2-40B4-BE49-F238E27FC236}">
                <a16:creationId xmlns:a16="http://schemas.microsoft.com/office/drawing/2014/main" id="{E469EF88-F50A-4424-B9C1-EBDAE435DD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23198" y="4401120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21" name="Rectangle 183">
            <a:extLst>
              <a:ext uri="{FF2B5EF4-FFF2-40B4-BE49-F238E27FC236}">
                <a16:creationId xmlns:a16="http://schemas.microsoft.com/office/drawing/2014/main" id="{73E05993-05FC-4A32-8B1D-B12FECA90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377" y="6139191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-45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322" name="Rectangle 184">
            <a:extLst>
              <a:ext uri="{FF2B5EF4-FFF2-40B4-BE49-F238E27FC236}">
                <a16:creationId xmlns:a16="http://schemas.microsoft.com/office/drawing/2014/main" id="{43A1A76B-179A-4F66-83A7-0686AEBA8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377" y="5959967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-40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323" name="Rectangle 185">
            <a:extLst>
              <a:ext uri="{FF2B5EF4-FFF2-40B4-BE49-F238E27FC236}">
                <a16:creationId xmlns:a16="http://schemas.microsoft.com/office/drawing/2014/main" id="{244AB88B-56FF-465D-973E-C5769C610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377" y="5779947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-35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324" name="Rectangle 186">
            <a:extLst>
              <a:ext uri="{FF2B5EF4-FFF2-40B4-BE49-F238E27FC236}">
                <a16:creationId xmlns:a16="http://schemas.microsoft.com/office/drawing/2014/main" id="{F1DCAE32-A1B5-4338-8220-1BA842BF2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377" y="5600724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-30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325" name="Rectangle 187">
            <a:extLst>
              <a:ext uri="{FF2B5EF4-FFF2-40B4-BE49-F238E27FC236}">
                <a16:creationId xmlns:a16="http://schemas.microsoft.com/office/drawing/2014/main" id="{7F1CF2C3-AE15-48D4-A6A0-9B61D373E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377" y="5421500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-25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326" name="Rectangle 188">
            <a:extLst>
              <a:ext uri="{FF2B5EF4-FFF2-40B4-BE49-F238E27FC236}">
                <a16:creationId xmlns:a16="http://schemas.microsoft.com/office/drawing/2014/main" id="{7A7F2E71-E4AE-4AA6-9992-A7F3468DA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377" y="5241480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-20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327" name="Rectangle 189">
            <a:extLst>
              <a:ext uri="{FF2B5EF4-FFF2-40B4-BE49-F238E27FC236}">
                <a16:creationId xmlns:a16="http://schemas.microsoft.com/office/drawing/2014/main" id="{148F0DC3-8AF1-4554-B3E5-732D2C3FB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377" y="5062256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-15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328" name="Rectangle 190">
            <a:extLst>
              <a:ext uri="{FF2B5EF4-FFF2-40B4-BE49-F238E27FC236}">
                <a16:creationId xmlns:a16="http://schemas.microsoft.com/office/drawing/2014/main" id="{CA460B8F-DA96-4372-9654-E8FA2C6FE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377" y="4883032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-10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329" name="Rectangle 191">
            <a:extLst>
              <a:ext uri="{FF2B5EF4-FFF2-40B4-BE49-F238E27FC236}">
                <a16:creationId xmlns:a16="http://schemas.microsoft.com/office/drawing/2014/main" id="{4C85A470-9E75-46A4-BD58-D5128AD8C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647" y="4703012"/>
            <a:ext cx="11381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-5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330" name="Rectangle 192">
            <a:extLst>
              <a:ext uri="{FF2B5EF4-FFF2-40B4-BE49-F238E27FC236}">
                <a16:creationId xmlns:a16="http://schemas.microsoft.com/office/drawing/2014/main" id="{2BA4FE22-D1CB-4E4F-8D3B-C2364E114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203" y="4523789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0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331" name="Rectangle 193">
            <a:extLst>
              <a:ext uri="{FF2B5EF4-FFF2-40B4-BE49-F238E27FC236}">
                <a16:creationId xmlns:a16="http://schemas.microsoft.com/office/drawing/2014/main" id="{82D6F230-9C2B-440E-A133-59964F3EC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203" y="4343768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5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332" name="Rectangle 194">
            <a:extLst>
              <a:ext uri="{FF2B5EF4-FFF2-40B4-BE49-F238E27FC236}">
                <a16:creationId xmlns:a16="http://schemas.microsoft.com/office/drawing/2014/main" id="{E773F69A-A9C4-48D9-9D5C-D4102D20102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7876" y="5165730"/>
            <a:ext cx="18530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Events avoided/caused per 1000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333" name="Rectangle 195">
            <a:extLst>
              <a:ext uri="{FF2B5EF4-FFF2-40B4-BE49-F238E27FC236}">
                <a16:creationId xmlns:a16="http://schemas.microsoft.com/office/drawing/2014/main" id="{548CB3C2-150A-48C9-B69B-E9DBDF03998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06531" y="5166527"/>
            <a:ext cx="194444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patient years (SE) in SGLT2i arms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335" name="Rectangle 197">
            <a:extLst>
              <a:ext uri="{FF2B5EF4-FFF2-40B4-BE49-F238E27FC236}">
                <a16:creationId xmlns:a16="http://schemas.microsoft.com/office/drawing/2014/main" id="{7AB73EED-5D53-469C-ADA7-2CF2DA6CE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116" y="4581140"/>
            <a:ext cx="282874" cy="1115170"/>
          </a:xfrm>
          <a:prstGeom prst="rect">
            <a:avLst/>
          </a:prstGeom>
          <a:solidFill>
            <a:srgbClr val="00468B"/>
          </a:solidFill>
          <a:ln w="0">
            <a:solidFill>
              <a:srgbClr val="00468B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36" name="Rectangle 198">
            <a:extLst>
              <a:ext uri="{FF2B5EF4-FFF2-40B4-BE49-F238E27FC236}">
                <a16:creationId xmlns:a16="http://schemas.microsoft.com/office/drawing/2014/main" id="{ED8AF61B-551F-470A-9D9D-7E7149D67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116" y="4581140"/>
            <a:ext cx="282874" cy="1115170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37" name="Rectangle 199">
            <a:extLst>
              <a:ext uri="{FF2B5EF4-FFF2-40B4-BE49-F238E27FC236}">
                <a16:creationId xmlns:a16="http://schemas.microsoft.com/office/drawing/2014/main" id="{624D25F7-4B15-4B30-9053-E92057087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590" y="4581140"/>
            <a:ext cx="281893" cy="178427"/>
          </a:xfrm>
          <a:prstGeom prst="rect">
            <a:avLst/>
          </a:prstGeom>
          <a:solidFill>
            <a:srgbClr val="ED0000"/>
          </a:solidFill>
          <a:ln w="0">
            <a:solidFill>
              <a:srgbClr val="ED0000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38" name="Rectangle 200">
            <a:extLst>
              <a:ext uri="{FF2B5EF4-FFF2-40B4-BE49-F238E27FC236}">
                <a16:creationId xmlns:a16="http://schemas.microsoft.com/office/drawing/2014/main" id="{D42A78AC-D821-40CA-B6FD-E1145075F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590" y="4581140"/>
            <a:ext cx="281893" cy="178427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39" name="Rectangle 201">
            <a:extLst>
              <a:ext uri="{FF2B5EF4-FFF2-40B4-BE49-F238E27FC236}">
                <a16:creationId xmlns:a16="http://schemas.microsoft.com/office/drawing/2014/main" id="{904BCF5F-1F0B-40A5-92E4-312C8E342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083" y="4580343"/>
            <a:ext cx="281893" cy="755129"/>
          </a:xfrm>
          <a:prstGeom prst="rect">
            <a:avLst/>
          </a:prstGeom>
          <a:solidFill>
            <a:srgbClr val="42B540"/>
          </a:solidFill>
          <a:ln w="0">
            <a:solidFill>
              <a:srgbClr val="42B540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40" name="Rectangle 202">
            <a:extLst>
              <a:ext uri="{FF2B5EF4-FFF2-40B4-BE49-F238E27FC236}">
                <a16:creationId xmlns:a16="http://schemas.microsoft.com/office/drawing/2014/main" id="{8C8D51A9-4141-4975-BD3F-30295B9AC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083" y="4580343"/>
            <a:ext cx="281893" cy="755129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41" name="Rectangle 203">
            <a:extLst>
              <a:ext uri="{FF2B5EF4-FFF2-40B4-BE49-F238E27FC236}">
                <a16:creationId xmlns:a16="http://schemas.microsoft.com/office/drawing/2014/main" id="{FCD7E9C4-2C3A-48BE-ACB0-1C311403B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7575" y="4581140"/>
            <a:ext cx="281893" cy="214272"/>
          </a:xfrm>
          <a:prstGeom prst="rect">
            <a:avLst/>
          </a:prstGeom>
          <a:solidFill>
            <a:srgbClr val="0099B4"/>
          </a:solidFill>
          <a:ln w="0">
            <a:solidFill>
              <a:srgbClr val="0099B4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42" name="Rectangle 204">
            <a:extLst>
              <a:ext uri="{FF2B5EF4-FFF2-40B4-BE49-F238E27FC236}">
                <a16:creationId xmlns:a16="http://schemas.microsoft.com/office/drawing/2014/main" id="{0A4B94F1-D258-4CC0-9D64-30939CBB1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7575" y="4581140"/>
            <a:ext cx="281893" cy="214272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3" name="Rectangle 206">
            <a:extLst>
              <a:ext uri="{FF2B5EF4-FFF2-40B4-BE49-F238E27FC236}">
                <a16:creationId xmlns:a16="http://schemas.microsoft.com/office/drawing/2014/main" id="{E5778E33-1CBA-4115-9837-9F4791609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7068" y="4555650"/>
            <a:ext cx="281893" cy="25490"/>
          </a:xfrm>
          <a:prstGeom prst="rect">
            <a:avLst/>
          </a:prstGeom>
          <a:solidFill>
            <a:srgbClr val="925E9F"/>
          </a:solidFill>
          <a:ln w="0">
            <a:solidFill>
              <a:srgbClr val="925E9F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4" name="Rectangle 207">
            <a:extLst>
              <a:ext uri="{FF2B5EF4-FFF2-40B4-BE49-F238E27FC236}">
                <a16:creationId xmlns:a16="http://schemas.microsoft.com/office/drawing/2014/main" id="{1E3D4A6D-6E7A-4138-8462-DE08F92AF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7068" y="4555650"/>
            <a:ext cx="281893" cy="25490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5" name="Rectangle 208">
            <a:extLst>
              <a:ext uri="{FF2B5EF4-FFF2-40B4-BE49-F238E27FC236}">
                <a16:creationId xmlns:a16="http://schemas.microsoft.com/office/drawing/2014/main" id="{165176BF-8A2E-40DD-9E73-4A660A9E7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560" y="4516619"/>
            <a:ext cx="281893" cy="64521"/>
          </a:xfrm>
          <a:prstGeom prst="rect">
            <a:avLst/>
          </a:prstGeom>
          <a:solidFill>
            <a:srgbClr val="FDAF91"/>
          </a:solidFill>
          <a:ln w="0">
            <a:solidFill>
              <a:srgbClr val="FDAF9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6" name="Rectangle 209">
            <a:extLst>
              <a:ext uri="{FF2B5EF4-FFF2-40B4-BE49-F238E27FC236}">
                <a16:creationId xmlns:a16="http://schemas.microsoft.com/office/drawing/2014/main" id="{B0D4966D-10FE-4E42-8D3A-3405B770E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560" y="4516619"/>
            <a:ext cx="281893" cy="64521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7" name="Rectangle 210">
            <a:extLst>
              <a:ext uri="{FF2B5EF4-FFF2-40B4-BE49-F238E27FC236}">
                <a16:creationId xmlns:a16="http://schemas.microsoft.com/office/drawing/2014/main" id="{80EB38BE-38DE-4C82-8EDD-20EDA9BCB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083" y="4581140"/>
            <a:ext cx="281893" cy="298707"/>
          </a:xfrm>
          <a:prstGeom prst="rect">
            <a:avLst/>
          </a:prstGeom>
          <a:solidFill>
            <a:srgbClr val="7AE578"/>
          </a:solidFill>
          <a:ln w="0">
            <a:solidFill>
              <a:srgbClr val="7AE578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8" name="Rectangle 211">
            <a:extLst>
              <a:ext uri="{FF2B5EF4-FFF2-40B4-BE49-F238E27FC236}">
                <a16:creationId xmlns:a16="http://schemas.microsoft.com/office/drawing/2014/main" id="{2F06DBC8-E288-4244-9B2E-7C08574CD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083" y="4581140"/>
            <a:ext cx="281893" cy="298707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39" name="Rectangle 212">
            <a:extLst>
              <a:ext uri="{FF2B5EF4-FFF2-40B4-BE49-F238E27FC236}">
                <a16:creationId xmlns:a16="http://schemas.microsoft.com/office/drawing/2014/main" id="{7F8AA680-5AC2-4E42-BD70-D4E58B886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7575" y="4581140"/>
            <a:ext cx="281893" cy="118686"/>
          </a:xfrm>
          <a:prstGeom prst="rect">
            <a:avLst/>
          </a:prstGeom>
          <a:solidFill>
            <a:srgbClr val="6ED1ED"/>
          </a:solidFill>
          <a:ln w="0">
            <a:solidFill>
              <a:srgbClr val="6ED1ED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40" name="Rectangle 213">
            <a:extLst>
              <a:ext uri="{FF2B5EF4-FFF2-40B4-BE49-F238E27FC236}">
                <a16:creationId xmlns:a16="http://schemas.microsoft.com/office/drawing/2014/main" id="{9082D7C2-AEA1-4B50-8008-62BB58F06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7575" y="4581140"/>
            <a:ext cx="281893" cy="118686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41" name="Line 214">
            <a:extLst>
              <a:ext uri="{FF2B5EF4-FFF2-40B4-BE49-F238E27FC236}">
                <a16:creationId xmlns:a16="http://schemas.microsoft.com/office/drawing/2014/main" id="{0E80E421-4311-44E1-804B-4EBF04027C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553" y="5696310"/>
            <a:ext cx="0" cy="7806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42" name="Line 215">
            <a:extLst>
              <a:ext uri="{FF2B5EF4-FFF2-40B4-BE49-F238E27FC236}">
                <a16:creationId xmlns:a16="http://schemas.microsoft.com/office/drawing/2014/main" id="{D8449C3B-2DD9-4851-81B1-50194178EE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2407" y="5774372"/>
            <a:ext cx="94292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43" name="Line 216">
            <a:extLst>
              <a:ext uri="{FF2B5EF4-FFF2-40B4-BE49-F238E27FC236}">
                <a16:creationId xmlns:a16="http://schemas.microsoft.com/office/drawing/2014/main" id="{2D95B5E3-D33D-44C3-B629-B6D8E67A8A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9045" y="4759567"/>
            <a:ext cx="0" cy="3664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44" name="Line 217">
            <a:extLst>
              <a:ext uri="{FF2B5EF4-FFF2-40B4-BE49-F238E27FC236}">
                <a16:creationId xmlns:a16="http://schemas.microsoft.com/office/drawing/2014/main" id="{3F298ECA-CB52-46FB-98C7-86FC7C4DB3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900" y="4796209"/>
            <a:ext cx="94292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45" name="Line 218">
            <a:extLst>
              <a:ext uri="{FF2B5EF4-FFF2-40B4-BE49-F238E27FC236}">
                <a16:creationId xmlns:a16="http://schemas.microsoft.com/office/drawing/2014/main" id="{CDB70F4A-C467-4F0D-A67C-4DDD237E00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8538" y="5335472"/>
            <a:ext cx="0" cy="9877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46" name="Line 219">
            <a:extLst>
              <a:ext uri="{FF2B5EF4-FFF2-40B4-BE49-F238E27FC236}">
                <a16:creationId xmlns:a16="http://schemas.microsoft.com/office/drawing/2014/main" id="{5C9FE339-DC97-4D7F-AD1B-250A79A67D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1392" y="5434245"/>
            <a:ext cx="94292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47" name="Line 220">
            <a:extLst>
              <a:ext uri="{FF2B5EF4-FFF2-40B4-BE49-F238E27FC236}">
                <a16:creationId xmlns:a16="http://schemas.microsoft.com/office/drawing/2014/main" id="{FF6B9D29-D88A-43BF-A8D8-1A3F109C4E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8030" y="4795412"/>
            <a:ext cx="0" cy="42218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48" name="Line 221">
            <a:extLst>
              <a:ext uri="{FF2B5EF4-FFF2-40B4-BE49-F238E27FC236}">
                <a16:creationId xmlns:a16="http://schemas.microsoft.com/office/drawing/2014/main" id="{77AC0EEE-C666-42C9-A383-E707B147E7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885" y="4837629"/>
            <a:ext cx="94292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49" name="Line 222">
            <a:extLst>
              <a:ext uri="{FF2B5EF4-FFF2-40B4-BE49-F238E27FC236}">
                <a16:creationId xmlns:a16="http://schemas.microsoft.com/office/drawing/2014/main" id="{C073F3B7-17B0-45B8-8B4E-0E8297A25C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57523" y="4545295"/>
            <a:ext cx="0" cy="1035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50" name="Line 223">
            <a:extLst>
              <a:ext uri="{FF2B5EF4-FFF2-40B4-BE49-F238E27FC236}">
                <a16:creationId xmlns:a16="http://schemas.microsoft.com/office/drawing/2014/main" id="{651DB995-6233-4995-B948-13DBA6564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1359" y="4545295"/>
            <a:ext cx="9331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51" name="Line 224">
            <a:extLst>
              <a:ext uri="{FF2B5EF4-FFF2-40B4-BE49-F238E27FC236}">
                <a16:creationId xmlns:a16="http://schemas.microsoft.com/office/drawing/2014/main" id="{73FA5F45-835E-42B6-ACD2-6B7E1B3383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27997" y="4484757"/>
            <a:ext cx="0" cy="3186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52" name="Line 225">
            <a:extLst>
              <a:ext uri="{FF2B5EF4-FFF2-40B4-BE49-F238E27FC236}">
                <a16:creationId xmlns:a16="http://schemas.microsoft.com/office/drawing/2014/main" id="{1E27A037-BF9C-481D-AB40-D51C1C00C3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0852" y="4484757"/>
            <a:ext cx="9331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53" name="Rectangle 226">
            <a:extLst>
              <a:ext uri="{FF2B5EF4-FFF2-40B4-BE49-F238E27FC236}">
                <a16:creationId xmlns:a16="http://schemas.microsoft.com/office/drawing/2014/main" id="{6BB54326-EA17-4E1A-A8C0-776D01AC0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2780" y="5804641"/>
            <a:ext cx="33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dirty="0">
                <a:solidFill>
                  <a:srgbClr val="000000"/>
                </a:solidFill>
              </a:rPr>
              <a:t>-31</a:t>
            </a:r>
            <a:endParaRPr lang="en-US" altLang="en-US" dirty="0">
              <a:solidFill>
                <a:srgbClr val="011E41"/>
              </a:solidFill>
            </a:endParaRPr>
          </a:p>
        </p:txBody>
      </p:sp>
      <p:sp>
        <p:nvSpPr>
          <p:cNvPr id="54" name="Rectangle 227">
            <a:extLst>
              <a:ext uri="{FF2B5EF4-FFF2-40B4-BE49-F238E27FC236}">
                <a16:creationId xmlns:a16="http://schemas.microsoft.com/office/drawing/2014/main" id="{51A46C6A-9889-4792-9893-BE3AC36A5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596" y="4824884"/>
            <a:ext cx="205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dirty="0">
                <a:solidFill>
                  <a:srgbClr val="000000"/>
                </a:solidFill>
              </a:rPr>
              <a:t>-5</a:t>
            </a:r>
            <a:endParaRPr lang="en-US" altLang="en-US" dirty="0">
              <a:solidFill>
                <a:srgbClr val="011E41"/>
              </a:solidFill>
            </a:endParaRPr>
          </a:p>
        </p:txBody>
      </p:sp>
      <p:sp>
        <p:nvSpPr>
          <p:cNvPr id="55" name="Rectangle 228">
            <a:extLst>
              <a:ext uri="{FF2B5EF4-FFF2-40B4-BE49-F238E27FC236}">
                <a16:creationId xmlns:a16="http://schemas.microsoft.com/office/drawing/2014/main" id="{F944BEDA-7D82-4140-A673-277313372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1765" y="5464514"/>
            <a:ext cx="33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dirty="0">
                <a:solidFill>
                  <a:srgbClr val="000000"/>
                </a:solidFill>
              </a:rPr>
              <a:t>-21</a:t>
            </a:r>
            <a:endParaRPr lang="en-US" altLang="en-US" dirty="0">
              <a:solidFill>
                <a:srgbClr val="011E41"/>
              </a:solidFill>
            </a:endParaRPr>
          </a:p>
        </p:txBody>
      </p:sp>
      <p:sp>
        <p:nvSpPr>
          <p:cNvPr id="56" name="Rectangle 229">
            <a:extLst>
              <a:ext uri="{FF2B5EF4-FFF2-40B4-BE49-F238E27FC236}">
                <a16:creationId xmlns:a16="http://schemas.microsoft.com/office/drawing/2014/main" id="{D39F9AF6-EE16-4018-A3A9-258B0679E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581" y="4867101"/>
            <a:ext cx="205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dirty="0">
                <a:solidFill>
                  <a:srgbClr val="000000"/>
                </a:solidFill>
              </a:rPr>
              <a:t>-6</a:t>
            </a:r>
            <a:endParaRPr lang="en-US" altLang="en-US" dirty="0">
              <a:solidFill>
                <a:srgbClr val="011E41"/>
              </a:solidFill>
            </a:endParaRPr>
          </a:p>
        </p:txBody>
      </p:sp>
      <p:sp>
        <p:nvSpPr>
          <p:cNvPr id="57" name="Rectangle 230">
            <a:extLst>
              <a:ext uri="{FF2B5EF4-FFF2-40B4-BE49-F238E27FC236}">
                <a16:creationId xmlns:a16="http://schemas.microsoft.com/office/drawing/2014/main" id="{CE29F9EB-DB0B-487B-8EAB-D51CFEB76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6208" y="4273918"/>
            <a:ext cx="4552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dirty="0">
                <a:solidFill>
                  <a:srgbClr val="000000"/>
                </a:solidFill>
              </a:rPr>
              <a:t>+0.7</a:t>
            </a:r>
            <a:endParaRPr lang="en-US" altLang="en-US" dirty="0">
              <a:solidFill>
                <a:srgbClr val="011E41"/>
              </a:solidFill>
            </a:endParaRPr>
          </a:p>
        </p:txBody>
      </p:sp>
      <p:sp>
        <p:nvSpPr>
          <p:cNvPr id="58" name="Rectangle 231">
            <a:extLst>
              <a:ext uri="{FF2B5EF4-FFF2-40B4-BE49-F238E27FC236}">
                <a16:creationId xmlns:a16="http://schemas.microsoft.com/office/drawing/2014/main" id="{59E0E129-4634-46F2-851A-1AE72F27C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1141" y="4214176"/>
            <a:ext cx="2628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dirty="0">
                <a:solidFill>
                  <a:srgbClr val="000000"/>
                </a:solidFill>
              </a:rPr>
              <a:t>+2</a:t>
            </a:r>
            <a:endParaRPr lang="en-US" altLang="en-US" dirty="0">
              <a:solidFill>
                <a:srgbClr val="011E41"/>
              </a:solidFill>
            </a:endParaRPr>
          </a:p>
        </p:txBody>
      </p:sp>
      <p:sp>
        <p:nvSpPr>
          <p:cNvPr id="66" name="Rectangle 239">
            <a:extLst>
              <a:ext uri="{FF2B5EF4-FFF2-40B4-BE49-F238E27FC236}">
                <a16:creationId xmlns:a16="http://schemas.microsoft.com/office/drawing/2014/main" id="{E509FD4C-6C44-499D-870D-0FF2047E9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568" y="3881746"/>
            <a:ext cx="19604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b="1" dirty="0" err="1">
                <a:solidFill>
                  <a:srgbClr val="000000"/>
                </a:solidFill>
              </a:rPr>
              <a:t>uACR</a:t>
            </a:r>
            <a:r>
              <a:rPr lang="en-US" altLang="en-US" b="1" dirty="0">
                <a:solidFill>
                  <a:srgbClr val="000000"/>
                </a:solidFill>
              </a:rPr>
              <a:t> ≥ 200 mg/g </a:t>
            </a:r>
            <a:endParaRPr lang="en-US" altLang="en-US" b="1" dirty="0">
              <a:solidFill>
                <a:srgbClr val="011E41"/>
              </a:solidFill>
            </a:endParaRPr>
          </a:p>
        </p:txBody>
      </p:sp>
      <p:sp>
        <p:nvSpPr>
          <p:cNvPr id="78" name="Line 251">
            <a:extLst>
              <a:ext uri="{FF2B5EF4-FFF2-40B4-BE49-F238E27FC236}">
                <a16:creationId xmlns:a16="http://schemas.microsoft.com/office/drawing/2014/main" id="{0157CDD2-9BEE-4E5E-9B10-C739FEC872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8762" y="4581140"/>
            <a:ext cx="2817938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79" name="Line 252">
            <a:extLst>
              <a:ext uri="{FF2B5EF4-FFF2-40B4-BE49-F238E27FC236}">
                <a16:creationId xmlns:a16="http://schemas.microsoft.com/office/drawing/2014/main" id="{A302AD9F-48C7-4EF1-88CE-C36C4C5802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68762" y="4401120"/>
            <a:ext cx="0" cy="1795423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0" name="Line 253">
            <a:extLst>
              <a:ext uri="{FF2B5EF4-FFF2-40B4-BE49-F238E27FC236}">
                <a16:creationId xmlns:a16="http://schemas.microsoft.com/office/drawing/2014/main" id="{68E76980-0AC3-4A57-AF8C-DF1221B989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68762" y="4401120"/>
            <a:ext cx="0" cy="1795423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1" name="Line 254">
            <a:extLst>
              <a:ext uri="{FF2B5EF4-FFF2-40B4-BE49-F238E27FC236}">
                <a16:creationId xmlns:a16="http://schemas.microsoft.com/office/drawing/2014/main" id="{4EA84531-C4FE-4988-855C-46160ECD8C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7154" y="6196543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2" name="Line 255">
            <a:extLst>
              <a:ext uri="{FF2B5EF4-FFF2-40B4-BE49-F238E27FC236}">
                <a16:creationId xmlns:a16="http://schemas.microsoft.com/office/drawing/2014/main" id="{2B537D0A-E6EE-4616-B628-3F9DFA5335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7154" y="6017319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3" name="Line 256">
            <a:extLst>
              <a:ext uri="{FF2B5EF4-FFF2-40B4-BE49-F238E27FC236}">
                <a16:creationId xmlns:a16="http://schemas.microsoft.com/office/drawing/2014/main" id="{F9D9711F-983E-41FC-BA56-FBC215736D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7154" y="5837299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4" name="Line 257">
            <a:extLst>
              <a:ext uri="{FF2B5EF4-FFF2-40B4-BE49-F238E27FC236}">
                <a16:creationId xmlns:a16="http://schemas.microsoft.com/office/drawing/2014/main" id="{1F8DAD44-0328-419C-A8BF-E3E7D4B293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7154" y="5658075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5" name="Line 258">
            <a:extLst>
              <a:ext uri="{FF2B5EF4-FFF2-40B4-BE49-F238E27FC236}">
                <a16:creationId xmlns:a16="http://schemas.microsoft.com/office/drawing/2014/main" id="{62AB11EA-8F05-431F-9A56-81D9A55FA9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7154" y="5478055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6" name="Line 259">
            <a:extLst>
              <a:ext uri="{FF2B5EF4-FFF2-40B4-BE49-F238E27FC236}">
                <a16:creationId xmlns:a16="http://schemas.microsoft.com/office/drawing/2014/main" id="{838143F1-7080-4E81-B5C5-B47D1869B0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7154" y="5298831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7" name="Line 260">
            <a:extLst>
              <a:ext uri="{FF2B5EF4-FFF2-40B4-BE49-F238E27FC236}">
                <a16:creationId xmlns:a16="http://schemas.microsoft.com/office/drawing/2014/main" id="{2F31292C-812C-41C8-9FAE-F823B9EB0A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7154" y="5119608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8" name="Line 261">
            <a:extLst>
              <a:ext uri="{FF2B5EF4-FFF2-40B4-BE49-F238E27FC236}">
                <a16:creationId xmlns:a16="http://schemas.microsoft.com/office/drawing/2014/main" id="{8ABAB967-278C-4661-A4F6-655FF75E02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7154" y="4940384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89" name="Line 262">
            <a:extLst>
              <a:ext uri="{FF2B5EF4-FFF2-40B4-BE49-F238E27FC236}">
                <a16:creationId xmlns:a16="http://schemas.microsoft.com/office/drawing/2014/main" id="{60FFD62B-F8A8-4D67-91D6-C452B543D4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7154" y="4760364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90" name="Line 263">
            <a:extLst>
              <a:ext uri="{FF2B5EF4-FFF2-40B4-BE49-F238E27FC236}">
                <a16:creationId xmlns:a16="http://schemas.microsoft.com/office/drawing/2014/main" id="{603D79E9-4135-46A5-98C3-2AB0D5C177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7154" y="4581140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91" name="Line 264">
            <a:extLst>
              <a:ext uri="{FF2B5EF4-FFF2-40B4-BE49-F238E27FC236}">
                <a16:creationId xmlns:a16="http://schemas.microsoft.com/office/drawing/2014/main" id="{26EAC88C-F0A5-4749-94A2-DA92A3B3DD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7154" y="4396997"/>
            <a:ext cx="2160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92" name="Rectangle 265">
            <a:extLst>
              <a:ext uri="{FF2B5EF4-FFF2-40B4-BE49-F238E27FC236}">
                <a16:creationId xmlns:a16="http://schemas.microsoft.com/office/drawing/2014/main" id="{A5C7B484-06EC-4DE6-BB31-DED04F745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1333" y="6139191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-45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93" name="Rectangle 266">
            <a:extLst>
              <a:ext uri="{FF2B5EF4-FFF2-40B4-BE49-F238E27FC236}">
                <a16:creationId xmlns:a16="http://schemas.microsoft.com/office/drawing/2014/main" id="{DCBFA005-F702-4926-BB80-812A32D79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1333" y="5959967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-40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94" name="Rectangle 267">
            <a:extLst>
              <a:ext uri="{FF2B5EF4-FFF2-40B4-BE49-F238E27FC236}">
                <a16:creationId xmlns:a16="http://schemas.microsoft.com/office/drawing/2014/main" id="{D45A8D35-A890-440C-95CA-6BABB49B2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1333" y="5779947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-35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95" name="Rectangle 268">
            <a:extLst>
              <a:ext uri="{FF2B5EF4-FFF2-40B4-BE49-F238E27FC236}">
                <a16:creationId xmlns:a16="http://schemas.microsoft.com/office/drawing/2014/main" id="{18D94C63-854F-4E6B-900F-9EA23DA55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1333" y="5600724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-30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96" name="Rectangle 269">
            <a:extLst>
              <a:ext uri="{FF2B5EF4-FFF2-40B4-BE49-F238E27FC236}">
                <a16:creationId xmlns:a16="http://schemas.microsoft.com/office/drawing/2014/main" id="{6F8EC063-F207-4A8F-818E-4E1C2348D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1333" y="5421500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-25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97" name="Rectangle 270">
            <a:extLst>
              <a:ext uri="{FF2B5EF4-FFF2-40B4-BE49-F238E27FC236}">
                <a16:creationId xmlns:a16="http://schemas.microsoft.com/office/drawing/2014/main" id="{21CBC920-192F-4077-9B99-114CDB01F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1333" y="5241480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-20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98" name="Rectangle 271">
            <a:extLst>
              <a:ext uri="{FF2B5EF4-FFF2-40B4-BE49-F238E27FC236}">
                <a16:creationId xmlns:a16="http://schemas.microsoft.com/office/drawing/2014/main" id="{64E2100B-E68D-47C5-BF9B-D87E83375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1333" y="5062256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-15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99" name="Rectangle 272">
            <a:extLst>
              <a:ext uri="{FF2B5EF4-FFF2-40B4-BE49-F238E27FC236}">
                <a16:creationId xmlns:a16="http://schemas.microsoft.com/office/drawing/2014/main" id="{A40075E3-7A3A-4EF3-94BA-3A4BFD930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1333" y="4883032"/>
            <a:ext cx="1843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-10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100" name="Rectangle 273">
            <a:extLst>
              <a:ext uri="{FF2B5EF4-FFF2-40B4-BE49-F238E27FC236}">
                <a16:creationId xmlns:a16="http://schemas.microsoft.com/office/drawing/2014/main" id="{5702AF46-8B3F-46AE-A5E1-570F7CBBD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1603" y="4703012"/>
            <a:ext cx="11381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-5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101" name="Rectangle 274">
            <a:extLst>
              <a:ext uri="{FF2B5EF4-FFF2-40B4-BE49-F238E27FC236}">
                <a16:creationId xmlns:a16="http://schemas.microsoft.com/office/drawing/2014/main" id="{9F83F32D-7616-49CE-B0D6-A15895578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159" y="4523789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0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102" name="Rectangle 275">
            <a:extLst>
              <a:ext uri="{FF2B5EF4-FFF2-40B4-BE49-F238E27FC236}">
                <a16:creationId xmlns:a16="http://schemas.microsoft.com/office/drawing/2014/main" id="{F666AF55-8820-4560-8362-A8F187FF8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159" y="4343768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000" dirty="0">
                <a:solidFill>
                  <a:srgbClr val="000000"/>
                </a:solidFill>
              </a:rPr>
              <a:t>5</a:t>
            </a:r>
            <a:endParaRPr lang="en-US" altLang="en-US" sz="1000" dirty="0">
              <a:solidFill>
                <a:srgbClr val="011E41"/>
              </a:solidFill>
            </a:endParaRPr>
          </a:p>
        </p:txBody>
      </p:sp>
      <p:sp>
        <p:nvSpPr>
          <p:cNvPr id="104" name="Rectangle 277">
            <a:extLst>
              <a:ext uri="{FF2B5EF4-FFF2-40B4-BE49-F238E27FC236}">
                <a16:creationId xmlns:a16="http://schemas.microsoft.com/office/drawing/2014/main" id="{A54D112B-3FD7-4801-AA58-59096A364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3054" y="4581140"/>
            <a:ext cx="281893" cy="884170"/>
          </a:xfrm>
          <a:prstGeom prst="rect">
            <a:avLst/>
          </a:prstGeom>
          <a:solidFill>
            <a:srgbClr val="00468B"/>
          </a:solidFill>
          <a:ln w="0">
            <a:solidFill>
              <a:srgbClr val="00468B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05" name="Rectangle 278">
            <a:extLst>
              <a:ext uri="{FF2B5EF4-FFF2-40B4-BE49-F238E27FC236}">
                <a16:creationId xmlns:a16="http://schemas.microsoft.com/office/drawing/2014/main" id="{2C8C2559-EDFB-4F7F-BDF5-CBD40A011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3054" y="4581140"/>
            <a:ext cx="281893" cy="884170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06" name="Rectangle 279">
            <a:extLst>
              <a:ext uri="{FF2B5EF4-FFF2-40B4-BE49-F238E27FC236}">
                <a16:creationId xmlns:a16="http://schemas.microsoft.com/office/drawing/2014/main" id="{9955122F-A4B0-44BA-AC7A-2581FF942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2546" y="4581140"/>
            <a:ext cx="281893" cy="141786"/>
          </a:xfrm>
          <a:prstGeom prst="rect">
            <a:avLst/>
          </a:prstGeom>
          <a:solidFill>
            <a:srgbClr val="ED0000"/>
          </a:solidFill>
          <a:ln w="0">
            <a:solidFill>
              <a:srgbClr val="ED0000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07" name="Rectangle 280">
            <a:extLst>
              <a:ext uri="{FF2B5EF4-FFF2-40B4-BE49-F238E27FC236}">
                <a16:creationId xmlns:a16="http://schemas.microsoft.com/office/drawing/2014/main" id="{8EA57733-5E70-4AD8-A00B-856FFD99B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2546" y="4581140"/>
            <a:ext cx="281893" cy="141786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08" name="Rectangle 281">
            <a:extLst>
              <a:ext uri="{FF2B5EF4-FFF2-40B4-BE49-F238E27FC236}">
                <a16:creationId xmlns:a16="http://schemas.microsoft.com/office/drawing/2014/main" id="{6A5FEF86-25BD-4104-8DE4-9D064DF96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2039" y="4581140"/>
            <a:ext cx="281893" cy="515368"/>
          </a:xfrm>
          <a:prstGeom prst="rect">
            <a:avLst/>
          </a:prstGeom>
          <a:solidFill>
            <a:srgbClr val="42B540"/>
          </a:solidFill>
          <a:ln w="0">
            <a:solidFill>
              <a:srgbClr val="42B540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09" name="Rectangle 282">
            <a:extLst>
              <a:ext uri="{FF2B5EF4-FFF2-40B4-BE49-F238E27FC236}">
                <a16:creationId xmlns:a16="http://schemas.microsoft.com/office/drawing/2014/main" id="{32ADDF62-E64E-4206-9329-00368D813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2039" y="4581140"/>
            <a:ext cx="281893" cy="515368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10" name="Rectangle 283">
            <a:extLst>
              <a:ext uri="{FF2B5EF4-FFF2-40B4-BE49-F238E27FC236}">
                <a16:creationId xmlns:a16="http://schemas.microsoft.com/office/drawing/2014/main" id="{F3D9DE6A-0979-4C1F-9F40-927E65415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1531" y="4581140"/>
            <a:ext cx="281893" cy="47793"/>
          </a:xfrm>
          <a:prstGeom prst="rect">
            <a:avLst/>
          </a:prstGeom>
          <a:solidFill>
            <a:srgbClr val="0099B4"/>
          </a:solidFill>
          <a:ln w="0">
            <a:solidFill>
              <a:srgbClr val="0099B4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11" name="Rectangle 284">
            <a:extLst>
              <a:ext uri="{FF2B5EF4-FFF2-40B4-BE49-F238E27FC236}">
                <a16:creationId xmlns:a16="http://schemas.microsoft.com/office/drawing/2014/main" id="{B1CFD13E-CEA1-4EF2-8392-11C3E71FF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1531" y="4581140"/>
            <a:ext cx="281893" cy="47793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12" name="Rectangle 285">
            <a:extLst>
              <a:ext uri="{FF2B5EF4-FFF2-40B4-BE49-F238E27FC236}">
                <a16:creationId xmlns:a16="http://schemas.microsoft.com/office/drawing/2014/main" id="{1F127DE3-9C34-49D5-B624-E3F88A252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0516" y="4581140"/>
            <a:ext cx="281893" cy="2390"/>
          </a:xfrm>
          <a:prstGeom prst="rect">
            <a:avLst/>
          </a:prstGeom>
          <a:solidFill>
            <a:srgbClr val="FDAF91"/>
          </a:solidFill>
          <a:ln w="0">
            <a:solidFill>
              <a:srgbClr val="FDAF91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13" name="Rectangle 286">
            <a:extLst>
              <a:ext uri="{FF2B5EF4-FFF2-40B4-BE49-F238E27FC236}">
                <a16:creationId xmlns:a16="http://schemas.microsoft.com/office/drawing/2014/main" id="{201BC744-1710-43FB-A9FA-C18584D7B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0516" y="4581140"/>
            <a:ext cx="281893" cy="2390"/>
          </a:xfrm>
          <a:prstGeom prst="rect">
            <a:avLst/>
          </a:prstGeom>
          <a:noFill/>
          <a:ln w="1588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14" name="Rectangle 287">
            <a:extLst>
              <a:ext uri="{FF2B5EF4-FFF2-40B4-BE49-F238E27FC236}">
                <a16:creationId xmlns:a16="http://schemas.microsoft.com/office/drawing/2014/main" id="{2F6AF620-F128-424F-A136-258F7BB95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2039" y="4581140"/>
            <a:ext cx="281893" cy="48590"/>
          </a:xfrm>
          <a:prstGeom prst="rect">
            <a:avLst/>
          </a:prstGeom>
          <a:solidFill>
            <a:srgbClr val="7AE578"/>
          </a:solidFill>
          <a:ln w="0">
            <a:solidFill>
              <a:srgbClr val="7AE578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15" name="Rectangle 288">
            <a:extLst>
              <a:ext uri="{FF2B5EF4-FFF2-40B4-BE49-F238E27FC236}">
                <a16:creationId xmlns:a16="http://schemas.microsoft.com/office/drawing/2014/main" id="{E06B1BCC-5157-42A4-BAE2-8A7FDB94F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2039" y="4581140"/>
            <a:ext cx="281893" cy="48590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16" name="Rectangle 289">
            <a:extLst>
              <a:ext uri="{FF2B5EF4-FFF2-40B4-BE49-F238E27FC236}">
                <a16:creationId xmlns:a16="http://schemas.microsoft.com/office/drawing/2014/main" id="{DFAD6E69-F1C9-4B65-A40B-539AAF8FC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1531" y="4581140"/>
            <a:ext cx="281893" cy="15135"/>
          </a:xfrm>
          <a:prstGeom prst="rect">
            <a:avLst/>
          </a:prstGeom>
          <a:solidFill>
            <a:srgbClr val="6ED1ED"/>
          </a:solidFill>
          <a:ln w="0">
            <a:solidFill>
              <a:srgbClr val="6ED1ED"/>
            </a:solidFill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17" name="Rectangle 290">
            <a:extLst>
              <a:ext uri="{FF2B5EF4-FFF2-40B4-BE49-F238E27FC236}">
                <a16:creationId xmlns:a16="http://schemas.microsoft.com/office/drawing/2014/main" id="{24616FEA-8844-45BF-AACB-2895F8DF0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1531" y="4581140"/>
            <a:ext cx="281893" cy="15135"/>
          </a:xfrm>
          <a:prstGeom prst="rect">
            <a:avLst/>
          </a:prstGeom>
          <a:noFill/>
          <a:ln w="2540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18" name="Line 291">
            <a:extLst>
              <a:ext uri="{FF2B5EF4-FFF2-40B4-BE49-F238E27FC236}">
                <a16:creationId xmlns:a16="http://schemas.microsoft.com/office/drawing/2014/main" id="{8A211705-93A2-4F55-936C-1E0EE8633E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3509" y="5465310"/>
            <a:ext cx="0" cy="18798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19" name="Line 292">
            <a:extLst>
              <a:ext uri="{FF2B5EF4-FFF2-40B4-BE49-F238E27FC236}">
                <a16:creationId xmlns:a16="http://schemas.microsoft.com/office/drawing/2014/main" id="{ED3F02E8-D46E-4857-A560-6162578466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6363" y="5653296"/>
            <a:ext cx="94292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0" name="Line 293">
            <a:extLst>
              <a:ext uri="{FF2B5EF4-FFF2-40B4-BE49-F238E27FC236}">
                <a16:creationId xmlns:a16="http://schemas.microsoft.com/office/drawing/2014/main" id="{6E9131FE-5BCB-4FEC-ABB7-CE2A17B856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3001" y="4722926"/>
            <a:ext cx="0" cy="45404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1" name="Line 294">
            <a:extLst>
              <a:ext uri="{FF2B5EF4-FFF2-40B4-BE49-F238E27FC236}">
                <a16:creationId xmlns:a16="http://schemas.microsoft.com/office/drawing/2014/main" id="{62E59074-30FA-4ADC-B489-203D86D882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5856" y="4768329"/>
            <a:ext cx="94292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2" name="Line 295">
            <a:extLst>
              <a:ext uri="{FF2B5EF4-FFF2-40B4-BE49-F238E27FC236}">
                <a16:creationId xmlns:a16="http://schemas.microsoft.com/office/drawing/2014/main" id="{A439DBAC-8D58-4620-8847-AF3179BBAA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2494" y="5096508"/>
            <a:ext cx="0" cy="14576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3" name="Line 296">
            <a:extLst>
              <a:ext uri="{FF2B5EF4-FFF2-40B4-BE49-F238E27FC236}">
                <a16:creationId xmlns:a16="http://schemas.microsoft.com/office/drawing/2014/main" id="{C6701AEB-C9A3-49EC-8680-08995AB3C1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5348" y="5242276"/>
            <a:ext cx="94292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4" name="Line 297">
            <a:extLst>
              <a:ext uri="{FF2B5EF4-FFF2-40B4-BE49-F238E27FC236}">
                <a16:creationId xmlns:a16="http://schemas.microsoft.com/office/drawing/2014/main" id="{2D4209D1-9034-48EB-BC79-E5BBE307832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1986" y="4628933"/>
            <a:ext cx="0" cy="3425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5" name="Line 298">
            <a:extLst>
              <a:ext uri="{FF2B5EF4-FFF2-40B4-BE49-F238E27FC236}">
                <a16:creationId xmlns:a16="http://schemas.microsoft.com/office/drawing/2014/main" id="{D400A3C6-A9D8-4700-B211-489C60CE75E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5822" y="4663184"/>
            <a:ext cx="9331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6" name="Line 299">
            <a:extLst>
              <a:ext uri="{FF2B5EF4-FFF2-40B4-BE49-F238E27FC236}">
                <a16:creationId xmlns:a16="http://schemas.microsoft.com/office/drawing/2014/main" id="{DFFC7E4B-76DC-4432-819C-E27321E096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51953" y="4578750"/>
            <a:ext cx="0" cy="478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7" name="Line 300">
            <a:extLst>
              <a:ext uri="{FF2B5EF4-FFF2-40B4-BE49-F238E27FC236}">
                <a16:creationId xmlns:a16="http://schemas.microsoft.com/office/drawing/2014/main" id="{AACBA449-CCC3-4DE7-BD5E-851E0863D35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4807" y="4578750"/>
            <a:ext cx="93310" cy="0"/>
          </a:xfrm>
          <a:prstGeom prst="line">
            <a:avLst/>
          </a:pr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28" name="Rectangle 301">
            <a:extLst>
              <a:ext uri="{FF2B5EF4-FFF2-40B4-BE49-F238E27FC236}">
                <a16:creationId xmlns:a16="http://schemas.microsoft.com/office/drawing/2014/main" id="{E4A09D35-5AAB-42D6-8F93-9DBC39077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792" y="5692496"/>
            <a:ext cx="33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dirty="0">
                <a:solidFill>
                  <a:srgbClr val="000000"/>
                </a:solidFill>
              </a:rPr>
              <a:t>-25</a:t>
            </a:r>
            <a:endParaRPr lang="en-US" altLang="en-US" dirty="0">
              <a:solidFill>
                <a:srgbClr val="011E41"/>
              </a:solidFill>
            </a:endParaRPr>
          </a:p>
        </p:txBody>
      </p:sp>
      <p:sp>
        <p:nvSpPr>
          <p:cNvPr id="129" name="Rectangle 302">
            <a:extLst>
              <a:ext uri="{FF2B5EF4-FFF2-40B4-BE49-F238E27FC236}">
                <a16:creationId xmlns:a16="http://schemas.microsoft.com/office/drawing/2014/main" id="{A119EE8A-1F22-4169-8451-46AAC069D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6608" y="4808325"/>
            <a:ext cx="205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dirty="0">
                <a:solidFill>
                  <a:srgbClr val="000000"/>
                </a:solidFill>
              </a:rPr>
              <a:t>-4</a:t>
            </a:r>
            <a:endParaRPr lang="en-US" altLang="en-US" dirty="0">
              <a:solidFill>
                <a:srgbClr val="011E41"/>
              </a:solidFill>
            </a:endParaRPr>
          </a:p>
        </p:txBody>
      </p:sp>
      <p:sp>
        <p:nvSpPr>
          <p:cNvPr id="130" name="Rectangle 303">
            <a:extLst>
              <a:ext uri="{FF2B5EF4-FFF2-40B4-BE49-F238E27FC236}">
                <a16:creationId xmlns:a16="http://schemas.microsoft.com/office/drawing/2014/main" id="{2BC2A733-6760-48F9-9C74-D4661700C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8777" y="5282273"/>
            <a:ext cx="33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dirty="0">
                <a:solidFill>
                  <a:srgbClr val="000000"/>
                </a:solidFill>
              </a:rPr>
              <a:t>-14</a:t>
            </a:r>
            <a:endParaRPr lang="en-US" altLang="en-US" dirty="0">
              <a:solidFill>
                <a:srgbClr val="011E41"/>
              </a:solidFill>
            </a:endParaRPr>
          </a:p>
        </p:txBody>
      </p:sp>
      <p:sp>
        <p:nvSpPr>
          <p:cNvPr id="131" name="Rectangle 304">
            <a:extLst>
              <a:ext uri="{FF2B5EF4-FFF2-40B4-BE49-F238E27FC236}">
                <a16:creationId xmlns:a16="http://schemas.microsoft.com/office/drawing/2014/main" id="{82B0233B-26CA-4A5E-B380-B8B9F8BDE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576" y="4703181"/>
            <a:ext cx="205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dirty="0">
                <a:solidFill>
                  <a:srgbClr val="000000"/>
                </a:solidFill>
              </a:rPr>
              <a:t>-1</a:t>
            </a:r>
            <a:endParaRPr lang="en-US" altLang="en-US" dirty="0">
              <a:solidFill>
                <a:srgbClr val="011E41"/>
              </a:solidFill>
            </a:endParaRPr>
          </a:p>
        </p:txBody>
      </p:sp>
      <p:sp>
        <p:nvSpPr>
          <p:cNvPr id="132" name="Line 305">
            <a:extLst>
              <a:ext uri="{FF2B5EF4-FFF2-40B4-BE49-F238E27FC236}">
                <a16:creationId xmlns:a16="http://schemas.microsoft.com/office/drawing/2014/main" id="{674B6880-7880-43AF-9473-7CAEB8BCB9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31386" y="4449709"/>
            <a:ext cx="101167" cy="82045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33" name="Line 306">
            <a:extLst>
              <a:ext uri="{FF2B5EF4-FFF2-40B4-BE49-F238E27FC236}">
                <a16:creationId xmlns:a16="http://schemas.microsoft.com/office/drawing/2014/main" id="{CA5CCF38-5DC9-4372-8705-D88DD09A9DD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1386" y="4449709"/>
            <a:ext cx="101167" cy="82045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34" name="Line 307">
            <a:extLst>
              <a:ext uri="{FF2B5EF4-FFF2-40B4-BE49-F238E27FC236}">
                <a16:creationId xmlns:a16="http://schemas.microsoft.com/office/drawing/2014/main" id="{008BF5EE-F34C-4ED0-B6CD-FB6C0324053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9778" y="4491130"/>
            <a:ext cx="144384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35" name="Line 308">
            <a:extLst>
              <a:ext uri="{FF2B5EF4-FFF2-40B4-BE49-F238E27FC236}">
                <a16:creationId xmlns:a16="http://schemas.microsoft.com/office/drawing/2014/main" id="{9E2B6FAC-9955-4DB0-B2EE-04D606EFBA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82461" y="4432982"/>
            <a:ext cx="0" cy="116297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GB" sz="900">
              <a:solidFill>
                <a:srgbClr val="011E41"/>
              </a:solidFill>
              <a:latin typeface="Arial"/>
            </a:endParaRPr>
          </a:p>
        </p:txBody>
      </p:sp>
      <p:sp>
        <p:nvSpPr>
          <p:cNvPr id="136" name="Rectangle 309">
            <a:extLst>
              <a:ext uri="{FF2B5EF4-FFF2-40B4-BE49-F238E27FC236}">
                <a16:creationId xmlns:a16="http://schemas.microsoft.com/office/drawing/2014/main" id="{F7044ADC-F400-46BD-90EB-4E6C5B90C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127" y="4608960"/>
            <a:ext cx="397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dirty="0">
                <a:solidFill>
                  <a:srgbClr val="000000"/>
                </a:solidFill>
              </a:rPr>
              <a:t>-0.1</a:t>
            </a:r>
            <a:endParaRPr lang="en-US" altLang="en-US" dirty="0">
              <a:solidFill>
                <a:srgbClr val="011E41"/>
              </a:solidFill>
            </a:endParaRPr>
          </a:p>
        </p:txBody>
      </p:sp>
      <p:sp>
        <p:nvSpPr>
          <p:cNvPr id="276" name="Rectangle 1">
            <a:extLst>
              <a:ext uri="{FF2B5EF4-FFF2-40B4-BE49-F238E27FC236}">
                <a16:creationId xmlns:a16="http://schemas.microsoft.com/office/drawing/2014/main" id="{F97518DE-3950-47E5-A9CF-86621D8A1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0705" y="6198966"/>
            <a:ext cx="3090590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latin typeface="Muli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dirty="0">
                <a:latin typeface="Mulish" pitchFamily="2" charset="0"/>
              </a:rPr>
              <a:t>JAMA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Mulish" pitchFamily="2" charset="0"/>
              </a:rPr>
              <a:t> 2025 Nov 7:e2520835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Mulish" pitchFamily="2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Mulish" pitchFamily="2" charset="0"/>
            </a:endParaRPr>
          </a:p>
        </p:txBody>
      </p:sp>
      <p:sp>
        <p:nvSpPr>
          <p:cNvPr id="278" name="Title 5">
            <a:extLst>
              <a:ext uri="{FF2B5EF4-FFF2-40B4-BE49-F238E27FC236}">
                <a16:creationId xmlns:a16="http://schemas.microsoft.com/office/drawing/2014/main" id="{C0449F9E-7FDD-414E-8B29-CC3ADAB47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62" y="592486"/>
            <a:ext cx="11750575" cy="504525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Mulish" pitchFamily="2" charset="0"/>
              </a:rPr>
              <a:t>Absolute effects of SGLT2i/1000 </a:t>
            </a:r>
            <a:r>
              <a:rPr lang="en-US" sz="4000" dirty="0" err="1">
                <a:solidFill>
                  <a:srgbClr val="002060"/>
                </a:solidFill>
                <a:latin typeface="Mulish" pitchFamily="2" charset="0"/>
              </a:rPr>
              <a:t>pt</a:t>
            </a:r>
            <a:r>
              <a:rPr lang="en-US" sz="4000" dirty="0">
                <a:solidFill>
                  <a:srgbClr val="002060"/>
                </a:solidFill>
                <a:latin typeface="Mulish" pitchFamily="2" charset="0"/>
              </a:rPr>
              <a:t> years of use</a:t>
            </a:r>
            <a:br>
              <a:rPr lang="en-US" sz="4000" dirty="0">
                <a:solidFill>
                  <a:srgbClr val="002060"/>
                </a:solidFill>
                <a:latin typeface="Mulish" pitchFamily="2" charset="0"/>
              </a:rPr>
            </a:br>
            <a:r>
              <a:rPr lang="en-US" sz="4000" b="0" dirty="0">
                <a:solidFill>
                  <a:srgbClr val="002060"/>
                </a:solidFill>
                <a:latin typeface="Mulish" pitchFamily="2" charset="0"/>
              </a:rPr>
              <a:t>(excluding heart failure trials)</a:t>
            </a:r>
            <a:endParaRPr lang="en-GB" sz="4000" b="0" dirty="0">
              <a:solidFill>
                <a:srgbClr val="002060"/>
              </a:solidFill>
              <a:latin typeface="Mulish" pitchFamily="2" charset="0"/>
            </a:endParaRPr>
          </a:p>
        </p:txBody>
      </p:sp>
      <p:pic>
        <p:nvPicPr>
          <p:cNvPr id="277" name="Picture 276">
            <a:extLst>
              <a:ext uri="{FF2B5EF4-FFF2-40B4-BE49-F238E27FC236}">
                <a16:creationId xmlns:a16="http://schemas.microsoft.com/office/drawing/2014/main" id="{C88CCFF4-7885-4137-9733-15ED973F1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63788"/>
            <a:ext cx="3112444" cy="53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5F67A-2C59-4304-8E9D-300E9853D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57" y="135814"/>
            <a:ext cx="11174342" cy="1105899"/>
          </a:xfrm>
        </p:spPr>
        <p:txBody>
          <a:bodyPr/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Mulish" pitchFamily="2" charset="0"/>
              </a:rPr>
              <a:t>Key findings from meta-analysis of ~60,000 participants from large SGLT2i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0F155-3D8C-4621-A547-75EE9F2B6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842" y="1648833"/>
            <a:ext cx="11327570" cy="348615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800" b="1" dirty="0">
                <a:latin typeface="Mulish" pitchFamily="2" charset="0"/>
              </a:rPr>
              <a:t>SGLT2i reduce:</a:t>
            </a:r>
          </a:p>
          <a:p>
            <a:pPr marL="514350" lvl="1" indent="-285750">
              <a:lnSpc>
                <a:spcPct val="100000"/>
              </a:lnSpc>
              <a:spcBef>
                <a:spcPts val="0"/>
              </a:spcBef>
            </a:pPr>
            <a:r>
              <a:rPr lang="en-GB" sz="2800" dirty="0">
                <a:latin typeface="Mulish" pitchFamily="2" charset="0"/>
              </a:rPr>
              <a:t>Chronic rate of eGFR decline by 58% in diabetes &amp; 43% without</a:t>
            </a:r>
          </a:p>
          <a:p>
            <a:pPr marL="514350" lvl="1" indent="-285750">
              <a:lnSpc>
                <a:spcPct val="100000"/>
              </a:lnSpc>
              <a:spcBef>
                <a:spcPts val="0"/>
              </a:spcBef>
            </a:pPr>
            <a:r>
              <a:rPr lang="en-GB" sz="2800" dirty="0">
                <a:latin typeface="Mulish" pitchFamily="2" charset="0"/>
              </a:rPr>
              <a:t>Risk of the composite of kidney disease progression based on a ≥40% decline in eGFR by 26-35%</a:t>
            </a:r>
          </a:p>
          <a:p>
            <a:pPr marL="514350" lvl="1" indent="-285750">
              <a:lnSpc>
                <a:spcPct val="100000"/>
              </a:lnSpc>
              <a:spcBef>
                <a:spcPts val="0"/>
              </a:spcBef>
            </a:pPr>
            <a:r>
              <a:rPr lang="en-GB" sz="2800" dirty="0">
                <a:latin typeface="Mulish" pitchFamily="2" charset="0"/>
              </a:rPr>
              <a:t>Risk of acute kidney injury by about one-fifth</a:t>
            </a:r>
          </a:p>
          <a:p>
            <a:pPr marL="514350" lvl="1" indent="-285750">
              <a:lnSpc>
                <a:spcPct val="100000"/>
              </a:lnSpc>
              <a:spcBef>
                <a:spcPts val="0"/>
              </a:spcBef>
            </a:pPr>
            <a:endParaRPr lang="en-GB" sz="2800" dirty="0">
              <a:latin typeface="Mulish" pitchFamily="2" charset="0"/>
            </a:endParaRPr>
          </a:p>
          <a:p>
            <a:pPr marL="514350" lvl="1" indent="-285750">
              <a:lnSpc>
                <a:spcPct val="100000"/>
              </a:lnSpc>
              <a:spcBef>
                <a:spcPts val="0"/>
              </a:spcBef>
            </a:pPr>
            <a:endParaRPr lang="en-GB" sz="2800" dirty="0">
              <a:latin typeface="Mulish" pitchFamily="2" charset="0"/>
            </a:endParaRPr>
          </a:p>
          <a:p>
            <a:pPr marL="514350" lvl="1" indent="-285750">
              <a:lnSpc>
                <a:spcPct val="100000"/>
              </a:lnSpc>
              <a:spcBef>
                <a:spcPts val="0"/>
              </a:spcBef>
            </a:pPr>
            <a:endParaRPr lang="en-GB" sz="2800" dirty="0">
              <a:latin typeface="Mulish" pitchFamily="2" charset="0"/>
            </a:endParaRPr>
          </a:p>
          <a:p>
            <a:pPr marL="514350" lvl="1" indent="-285750">
              <a:lnSpc>
                <a:spcPct val="100000"/>
              </a:lnSpc>
              <a:spcBef>
                <a:spcPts val="0"/>
              </a:spcBef>
            </a:pPr>
            <a:endParaRPr lang="en-GB" sz="2800" dirty="0">
              <a:latin typeface="Mulish" pitchFamily="2" charset="0"/>
            </a:endParaRPr>
          </a:p>
          <a:p>
            <a:pPr marL="514350" lvl="1" indent="-285750"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latin typeface="Mulish" pitchFamily="2" charset="0"/>
              </a:rPr>
              <a:t>Risk of hospitalization from any cause by ~10%</a:t>
            </a:r>
            <a:r>
              <a:rPr lang="en-GB" sz="2200" dirty="0">
                <a:latin typeface="Mulish" pitchFamily="2" charset="0"/>
              </a:rPr>
              <a:t>	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E4ACD-D759-4FDD-882A-5F9F43787CAF}"/>
              </a:ext>
            </a:extLst>
          </p:cNvPr>
          <p:cNvSpPr/>
          <p:nvPr/>
        </p:nvSpPr>
        <p:spPr>
          <a:xfrm>
            <a:off x="466530" y="3935071"/>
            <a:ext cx="10966579" cy="12423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GB" sz="900">
                <a:effectLst/>
                <a:latin typeface="Mulish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Better to study a range and compare, than start with an overly precise population</a:t>
            </a:r>
            <a:endParaRPr lang="en-GB" sz="900" dirty="0">
              <a:effectLst/>
              <a:latin typeface="Mulish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287C273-6973-4768-8D9C-A1CEC548B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0705" y="6198966"/>
            <a:ext cx="3090590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latin typeface="Muli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dirty="0">
                <a:latin typeface="Mulish" pitchFamily="2" charset="0"/>
              </a:rPr>
              <a:t>JAMA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Mulish" pitchFamily="2" charset="0"/>
              </a:rPr>
              <a:t> 2025 Nov 7:e2520835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Mulish" pitchFamily="2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Mulish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4F808C-A366-4247-8E40-188B45D51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3788"/>
            <a:ext cx="3112444" cy="5311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B731AA-94C1-4C58-B0F6-F2CFF7BEA79E}"/>
              </a:ext>
            </a:extLst>
          </p:cNvPr>
          <p:cNvSpPr txBox="1"/>
          <p:nvPr/>
        </p:nvSpPr>
        <p:spPr>
          <a:xfrm>
            <a:off x="-148108" y="3643133"/>
            <a:ext cx="114807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800" i="1" u="sng" dirty="0">
              <a:latin typeface="Mulish" pitchFamily="2" charset="0"/>
            </a:endParaRPr>
          </a:p>
          <a:p>
            <a:pPr lvl="1" algn="ctr">
              <a:lnSpc>
                <a:spcPct val="100000"/>
              </a:lnSpc>
              <a:spcBef>
                <a:spcPts val="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Mulish" pitchFamily="2" charset="0"/>
              </a:rPr>
              <a:t>	Clear evidence of final common pathway(s) of CKD progression </a:t>
            </a:r>
          </a:p>
          <a:p>
            <a:pPr lvl="1" algn="ctr">
              <a:lnSpc>
                <a:spcPct val="100000"/>
              </a:lnSpc>
              <a:spcBef>
                <a:spcPts val="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Mulish" pitchFamily="2" charset="0"/>
              </a:rPr>
              <a:t>(points to renal tubular protection)</a:t>
            </a:r>
          </a:p>
        </p:txBody>
      </p:sp>
    </p:spTree>
    <p:extLst>
      <p:ext uri="{BB962C8B-B14F-4D97-AF65-F5344CB8AC3E}">
        <p14:creationId xmlns:p14="http://schemas.microsoft.com/office/powerpoint/2010/main" val="98309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0F155-3D8C-4621-A547-75EE9F2B6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57" y="1516649"/>
            <a:ext cx="11607247" cy="4792127"/>
          </a:xfrm>
        </p:spPr>
        <p:txBody>
          <a:bodyPr/>
          <a:lstStyle/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GB" sz="2800" i="1" u="sng" dirty="0">
                <a:latin typeface="Mulish" pitchFamily="2" charset="0"/>
              </a:rPr>
              <a:t>Relative risks for outcomes similar in analyses stratified by diabetes status, and then by baseline </a:t>
            </a:r>
            <a:r>
              <a:rPr lang="en-GB" sz="2800" i="1" u="sng" dirty="0" err="1">
                <a:latin typeface="Mulish" pitchFamily="2" charset="0"/>
              </a:rPr>
              <a:t>uACR</a:t>
            </a:r>
            <a:r>
              <a:rPr lang="en-GB" sz="2800" i="1" u="sng" dirty="0">
                <a:latin typeface="Mulish" pitchFamily="2" charset="0"/>
              </a:rPr>
              <a:t> ≥200 vs &lt;200 mg/g</a:t>
            </a:r>
            <a:endParaRPr lang="en-GB" sz="2800" b="1" dirty="0">
              <a:latin typeface="Mulish" pitchFamily="2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n-GB" sz="2800" b="1" dirty="0">
              <a:latin typeface="Mulish" pitchFamily="2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GB" sz="2800" b="1" dirty="0">
                <a:latin typeface="Mulish" pitchFamily="2" charset="0"/>
              </a:rPr>
              <a:t>Substantial net absolute benefits irrespective of diabetes status or </a:t>
            </a:r>
            <a:r>
              <a:rPr lang="en-GB" sz="2800" b="1" dirty="0" err="1">
                <a:latin typeface="Mulish" pitchFamily="2" charset="0"/>
              </a:rPr>
              <a:t>uACR</a:t>
            </a:r>
            <a:r>
              <a:rPr lang="en-GB" sz="2800" b="1" dirty="0">
                <a:latin typeface="Mulish" pitchFamily="2" charset="0"/>
              </a:rPr>
              <a:t>, with particularly large benefits on risk of hospitalization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n-GB" sz="2800" b="1" i="1" u="sng" dirty="0">
              <a:latin typeface="Mulish" pitchFamily="2" charset="0"/>
            </a:endParaRP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i="1" u="sng" dirty="0">
                <a:latin typeface="Mulish" pitchFamily="2" charset="0"/>
              </a:rPr>
              <a:t>These data support removal of stratification by level of albuminuria from SGLT2i guideline recommendations</a:t>
            </a: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2800" i="1" u="sng" dirty="0">
              <a:latin typeface="Mulish" pitchFamily="2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5CF761F-7205-48E4-A492-45CAA8434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0705" y="6198966"/>
            <a:ext cx="3090590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latin typeface="Muli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dirty="0">
                <a:latin typeface="Mulish" pitchFamily="2" charset="0"/>
              </a:rPr>
              <a:t>JAMA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Mulish" pitchFamily="2" charset="0"/>
              </a:rPr>
              <a:t> 2025 Nov 7:e2520835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effectLst/>
                <a:latin typeface="Mulish" pitchFamily="2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Mulish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E95FD1-D7F0-4243-A509-18F36CC7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57" y="135814"/>
            <a:ext cx="11174342" cy="1105899"/>
          </a:xfrm>
        </p:spPr>
        <p:txBody>
          <a:bodyPr/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Mulish" pitchFamily="2" charset="0"/>
              </a:rPr>
              <a:t>Key findings from meta-analysis of ~60,000 participants from large SGLT2i trials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1666F8-FEC0-4958-A1F1-1A1277C8E143}"/>
              </a:ext>
            </a:extLst>
          </p:cNvPr>
          <p:cNvSpPr/>
          <p:nvPr/>
        </p:nvSpPr>
        <p:spPr>
          <a:xfrm>
            <a:off x="96078" y="3921394"/>
            <a:ext cx="11999843" cy="131190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900" dirty="0">
              <a:effectLst/>
              <a:latin typeface="Mulish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AA01F4-CE6C-4574-A7F3-1C613768C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3788"/>
            <a:ext cx="3112444" cy="53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9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64219-ADFE-4557-9B57-A3F4688DF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Mulish" pitchFamily="2" charset="0"/>
              </a:rPr>
              <a:t>But what about using SGLT2i use in my patient with IgA nephropathy?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9114A7-1DF0-4B5C-924C-91E41F322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5969"/>
            <a:ext cx="12192000" cy="51920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107983-9D1C-4576-B16E-82AB10E1E819}"/>
              </a:ext>
            </a:extLst>
          </p:cNvPr>
          <p:cNvSpPr/>
          <p:nvPr/>
        </p:nvSpPr>
        <p:spPr>
          <a:xfrm>
            <a:off x="9144000" y="5177062"/>
            <a:ext cx="737755" cy="408669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900" dirty="0">
              <a:effectLst/>
              <a:latin typeface="Mulish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812FA1-EBB8-4638-A22B-D9985637E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3685" y="5585731"/>
            <a:ext cx="1463167" cy="12269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EF0797-6B9C-4A92-9191-D7787964F435}"/>
              </a:ext>
            </a:extLst>
          </p:cNvPr>
          <p:cNvSpPr txBox="1"/>
          <p:nvPr/>
        </p:nvSpPr>
        <p:spPr>
          <a:xfrm>
            <a:off x="0" y="6488880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2025 KDIGO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IgAN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guidance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B1D47F-B5B3-49C3-8BBC-C1D834C001E3}"/>
              </a:ext>
            </a:extLst>
          </p:cNvPr>
          <p:cNvSpPr txBox="1"/>
          <p:nvPr/>
        </p:nvSpPr>
        <p:spPr>
          <a:xfrm>
            <a:off x="7239000" y="6288094"/>
            <a:ext cx="218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definitely powered</a:t>
            </a:r>
          </a:p>
          <a:p>
            <a:r>
              <a:rPr lang="en-GB" dirty="0"/>
              <a:t>     </a:t>
            </a:r>
            <a:r>
              <a:rPr lang="en-GB" baseline="-25000" dirty="0"/>
              <a:t>^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46A2EE-130B-4EB8-9A49-7BB2AD518BEB}"/>
              </a:ext>
            </a:extLst>
          </p:cNvPr>
          <p:cNvSpPr/>
          <p:nvPr/>
        </p:nvSpPr>
        <p:spPr>
          <a:xfrm>
            <a:off x="3704936" y="2897989"/>
            <a:ext cx="6623628" cy="5102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900" dirty="0">
              <a:effectLst/>
              <a:latin typeface="Mulish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4D7231-8605-4AA4-8C50-4038E55A9E2C}"/>
              </a:ext>
            </a:extLst>
          </p:cNvPr>
          <p:cNvSpPr txBox="1"/>
          <p:nvPr/>
        </p:nvSpPr>
        <p:spPr>
          <a:xfrm>
            <a:off x="0" y="3522518"/>
            <a:ext cx="10796155" cy="32901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0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64219-ADFE-4557-9B57-A3F4688DF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Mulish" pitchFamily="2" charset="0"/>
              </a:rPr>
              <a:t>But what about using SGLT2i use in my patient with IgA nephropathy?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9114A7-1DF0-4B5C-924C-91E41F322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5969"/>
            <a:ext cx="12192000" cy="51920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107983-9D1C-4576-B16E-82AB10E1E819}"/>
              </a:ext>
            </a:extLst>
          </p:cNvPr>
          <p:cNvSpPr/>
          <p:nvPr/>
        </p:nvSpPr>
        <p:spPr>
          <a:xfrm>
            <a:off x="9144000" y="5177062"/>
            <a:ext cx="737755" cy="408669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900" dirty="0">
              <a:effectLst/>
              <a:latin typeface="Mulish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812FA1-EBB8-4638-A22B-D9985637E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3685" y="5585731"/>
            <a:ext cx="1463167" cy="12269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EF0797-6B9C-4A92-9191-D7787964F435}"/>
              </a:ext>
            </a:extLst>
          </p:cNvPr>
          <p:cNvSpPr txBox="1"/>
          <p:nvPr/>
        </p:nvSpPr>
        <p:spPr>
          <a:xfrm>
            <a:off x="0" y="6488880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2025 KDIGO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IgAN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guidance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B1D47F-B5B3-49C3-8BBC-C1D834C001E3}"/>
              </a:ext>
            </a:extLst>
          </p:cNvPr>
          <p:cNvSpPr txBox="1"/>
          <p:nvPr/>
        </p:nvSpPr>
        <p:spPr>
          <a:xfrm>
            <a:off x="7239000" y="6288094"/>
            <a:ext cx="218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definitely powered</a:t>
            </a:r>
          </a:p>
          <a:p>
            <a:r>
              <a:rPr lang="en-GB" dirty="0"/>
              <a:t>     </a:t>
            </a:r>
            <a:r>
              <a:rPr lang="en-GB" baseline="-25000" dirty="0"/>
              <a:t>^</a:t>
            </a:r>
          </a:p>
        </p:txBody>
      </p:sp>
    </p:spTree>
    <p:extLst>
      <p:ext uri="{BB962C8B-B14F-4D97-AF65-F5344CB8AC3E}">
        <p14:creationId xmlns:p14="http://schemas.microsoft.com/office/powerpoint/2010/main" val="280417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121920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2060"/>
                </a:solidFill>
                <a:latin typeface="Mulish" pitchFamily="2" charset="0"/>
              </a:rPr>
              <a:t>EMPA-KIDNEY: Annual rate of change of eGFR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37178" y="6560742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CF2C65-B50D-4F7F-8164-566FA705FCE4}" type="slidenum"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Rectangle 137"/>
          <p:cNvSpPr>
            <a:spLocks noChangeArrowheads="1"/>
          </p:cNvSpPr>
          <p:nvPr/>
        </p:nvSpPr>
        <p:spPr bwMode="auto">
          <a:xfrm>
            <a:off x="3923819" y="6964364"/>
            <a:ext cx="6091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v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+mn-cs"/>
            </a:endParaRPr>
          </a:p>
        </p:txBody>
      </p:sp>
      <p:sp>
        <p:nvSpPr>
          <p:cNvPr id="145" name="Rectangle 139"/>
          <p:cNvSpPr>
            <a:spLocks noChangeArrowheads="1"/>
          </p:cNvSpPr>
          <p:nvPr/>
        </p:nvSpPr>
        <p:spPr bwMode="auto">
          <a:xfrm>
            <a:off x="4100032" y="6964364"/>
            <a:ext cx="5610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.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+mn-cs"/>
            </a:endParaRPr>
          </a:p>
        </p:txBody>
      </p:sp>
      <p:sp>
        <p:nvSpPr>
          <p:cNvPr id="146" name="Rectangle 140"/>
          <p:cNvSpPr>
            <a:spLocks noChangeArrowheads="1"/>
          </p:cNvSpPr>
          <p:nvPr/>
        </p:nvSpPr>
        <p:spPr bwMode="auto">
          <a:xfrm>
            <a:off x="1834669" y="1385889"/>
            <a:ext cx="65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+mn-cs"/>
            </a:endParaRPr>
          </a:p>
        </p:txBody>
      </p:sp>
      <p:sp>
        <p:nvSpPr>
          <p:cNvPr id="147" name="Rectangle 141"/>
          <p:cNvSpPr>
            <a:spLocks noChangeArrowheads="1"/>
          </p:cNvSpPr>
          <p:nvPr/>
        </p:nvSpPr>
        <p:spPr bwMode="auto">
          <a:xfrm>
            <a:off x="2945919" y="1385889"/>
            <a:ext cx="65" cy="3077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+mn-cs"/>
            </a:endParaRPr>
          </a:p>
        </p:txBody>
      </p:sp>
      <p:sp>
        <p:nvSpPr>
          <p:cNvPr id="148" name="Rectangle 142"/>
          <p:cNvSpPr>
            <a:spLocks noChangeArrowheads="1"/>
          </p:cNvSpPr>
          <p:nvPr/>
        </p:nvSpPr>
        <p:spPr bwMode="auto">
          <a:xfrm>
            <a:off x="5181119" y="1385889"/>
            <a:ext cx="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315269" y="5025142"/>
          <a:ext cx="6683170" cy="746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8226">
                  <a:extLst>
                    <a:ext uri="{9D8B030D-6E8A-4147-A177-3AD203B41FA5}">
                      <a16:colId xmlns:a16="http://schemas.microsoft.com/office/drawing/2014/main" val="2748816243"/>
                    </a:ext>
                  </a:extLst>
                </a:gridCol>
                <a:gridCol w="1778854">
                  <a:extLst>
                    <a:ext uri="{9D8B030D-6E8A-4147-A177-3AD203B41FA5}">
                      <a16:colId xmlns:a16="http://schemas.microsoft.com/office/drawing/2014/main" val="1057604756"/>
                    </a:ext>
                  </a:extLst>
                </a:gridCol>
                <a:gridCol w="2876090">
                  <a:extLst>
                    <a:ext uri="{9D8B030D-6E8A-4147-A177-3AD203B41FA5}">
                      <a16:colId xmlns:a16="http://schemas.microsoft.com/office/drawing/2014/main" val="519583928"/>
                    </a:ext>
                  </a:extLst>
                </a:gridCol>
              </a:tblGrid>
              <a:tr h="299276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bg1"/>
                          </a:solidFill>
                          <a:effectLst/>
                          <a:latin typeface="Mulish" pitchFamily="2" charset="0"/>
                        </a:rPr>
                        <a:t>Empagliflozin</a:t>
                      </a:r>
                      <a:endParaRPr lang="en-GB" sz="2400" b="1" i="0" u="none" strike="noStrike" dirty="0">
                        <a:solidFill>
                          <a:schemeClr val="bg1"/>
                        </a:solidFill>
                        <a:effectLst/>
                        <a:latin typeface="Mulish" pitchFamily="2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bg1"/>
                          </a:solidFill>
                          <a:effectLst/>
                          <a:latin typeface="Mulish" pitchFamily="2" charset="0"/>
                        </a:rPr>
                        <a:t>Placebo</a:t>
                      </a:r>
                      <a:endParaRPr lang="en-GB" sz="2400" b="1" i="0" u="none" strike="noStrike" dirty="0">
                        <a:solidFill>
                          <a:schemeClr val="bg1"/>
                        </a:solidFill>
                        <a:effectLst/>
                        <a:latin typeface="Mulish" pitchFamily="2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Mulish" pitchFamily="2" charset="0"/>
                        </a:rPr>
                        <a:t>Difference (95% CI)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Mulish" pitchFamily="2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79382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rgbClr val="CE08A8"/>
                          </a:solidFill>
                          <a:effectLst/>
                          <a:latin typeface="Mulish" pitchFamily="2" charset="0"/>
                        </a:rPr>
                        <a:t>-1.37 (0.08)</a:t>
                      </a:r>
                      <a:endParaRPr lang="en-US" sz="2400" b="0" i="0" u="none" strike="noStrike" dirty="0">
                        <a:solidFill>
                          <a:srgbClr val="CE08A8"/>
                        </a:solidFill>
                        <a:effectLst/>
                        <a:latin typeface="Mulish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ulish" pitchFamily="2" charset="0"/>
                        </a:rPr>
                        <a:t>-2.75 (0.08)</a:t>
                      </a:r>
                      <a:endParaRPr lang="en-US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Mulish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Mulish" pitchFamily="2" charset="0"/>
                        </a:rPr>
                        <a:t>1.37 (1.16, 1.59)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Mulish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2205739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526223" y="1524002"/>
            <a:ext cx="7206243" cy="5440362"/>
            <a:chOff x="3275331" y="2146301"/>
            <a:chExt cx="5206376" cy="3631915"/>
          </a:xfrm>
          <a:solidFill>
            <a:srgbClr val="C8568A"/>
          </a:solidFill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V="1">
              <a:off x="3684815" y="2227263"/>
              <a:ext cx="1586" cy="2897716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H="1">
              <a:off x="3610201" y="4691063"/>
              <a:ext cx="76200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H="1">
              <a:off x="3610201" y="3870326"/>
              <a:ext cx="76200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H="1">
              <a:off x="3610201" y="3049588"/>
              <a:ext cx="76200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H="1">
              <a:off x="3610201" y="2227263"/>
              <a:ext cx="76200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3275331" y="4616451"/>
              <a:ext cx="275717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lish" pitchFamily="2" charset="0"/>
                  <a:ea typeface="+mn-ea"/>
                  <a:cs typeface="+mn-cs"/>
                </a:rPr>
                <a:t>25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3275331" y="3795713"/>
              <a:ext cx="275717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lish" pitchFamily="2" charset="0"/>
                  <a:ea typeface="+mn-ea"/>
                  <a:cs typeface="+mn-cs"/>
                </a:rPr>
                <a:t>30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3275331" y="2973388"/>
              <a:ext cx="275717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lish" pitchFamily="2" charset="0"/>
                  <a:ea typeface="+mn-ea"/>
                  <a:cs typeface="+mn-cs"/>
                </a:rPr>
                <a:t>35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3275331" y="2152651"/>
              <a:ext cx="275717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lish" pitchFamily="2" charset="0"/>
                  <a:ea typeface="+mn-ea"/>
                  <a:cs typeface="+mn-cs"/>
                </a:rPr>
                <a:t>40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 flipV="1">
              <a:off x="3686401" y="4837642"/>
              <a:ext cx="57150" cy="8255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36" name="Line 30"/>
            <p:cNvSpPr>
              <a:spLocks noChangeShapeType="1"/>
            </p:cNvSpPr>
            <p:nvPr/>
          </p:nvSpPr>
          <p:spPr bwMode="auto">
            <a:xfrm flipH="1">
              <a:off x="3627664" y="4920192"/>
              <a:ext cx="58738" cy="80963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37" name="Line 31"/>
            <p:cNvSpPr>
              <a:spLocks noChangeShapeType="1"/>
            </p:cNvSpPr>
            <p:nvPr/>
          </p:nvSpPr>
          <p:spPr bwMode="auto">
            <a:xfrm flipV="1">
              <a:off x="3686401" y="4755092"/>
              <a:ext cx="57150" cy="8255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 flipH="1">
              <a:off x="3627664" y="4837642"/>
              <a:ext cx="58738" cy="8255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 flipV="1">
              <a:off x="3686401" y="4632854"/>
              <a:ext cx="0" cy="204788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 flipV="1">
              <a:off x="3686401" y="4920192"/>
              <a:ext cx="0" cy="204788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41" name="Line 35"/>
            <p:cNvSpPr>
              <a:spLocks noChangeShapeType="1"/>
            </p:cNvSpPr>
            <p:nvPr/>
          </p:nvSpPr>
          <p:spPr bwMode="auto">
            <a:xfrm>
              <a:off x="3856264" y="5124979"/>
              <a:ext cx="4100513" cy="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42" name="Line 36"/>
            <p:cNvSpPr>
              <a:spLocks noChangeShapeType="1"/>
            </p:cNvSpPr>
            <p:nvPr/>
          </p:nvSpPr>
          <p:spPr bwMode="auto">
            <a:xfrm>
              <a:off x="3856264" y="5124979"/>
              <a:ext cx="0" cy="7620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43" name="Line 37"/>
            <p:cNvSpPr>
              <a:spLocks noChangeShapeType="1"/>
            </p:cNvSpPr>
            <p:nvPr/>
          </p:nvSpPr>
          <p:spPr bwMode="auto">
            <a:xfrm>
              <a:off x="4084864" y="5124979"/>
              <a:ext cx="0" cy="7620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>
              <a:off x="4540476" y="5124979"/>
              <a:ext cx="0" cy="7620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45" name="Line 39"/>
            <p:cNvSpPr>
              <a:spLocks noChangeShapeType="1"/>
            </p:cNvSpPr>
            <p:nvPr/>
          </p:nvSpPr>
          <p:spPr bwMode="auto">
            <a:xfrm>
              <a:off x="5223101" y="5124979"/>
              <a:ext cx="0" cy="7620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46" name="Line 40"/>
            <p:cNvSpPr>
              <a:spLocks noChangeShapeType="1"/>
            </p:cNvSpPr>
            <p:nvPr/>
          </p:nvSpPr>
          <p:spPr bwMode="auto">
            <a:xfrm>
              <a:off x="5905726" y="5124979"/>
              <a:ext cx="0" cy="7620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47" name="Line 41"/>
            <p:cNvSpPr>
              <a:spLocks noChangeShapeType="1"/>
            </p:cNvSpPr>
            <p:nvPr/>
          </p:nvSpPr>
          <p:spPr bwMode="auto">
            <a:xfrm>
              <a:off x="6589939" y="5124979"/>
              <a:ext cx="0" cy="7620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48" name="Line 42"/>
            <p:cNvSpPr>
              <a:spLocks noChangeShapeType="1"/>
            </p:cNvSpPr>
            <p:nvPr/>
          </p:nvSpPr>
          <p:spPr bwMode="auto">
            <a:xfrm>
              <a:off x="7272564" y="5124979"/>
              <a:ext cx="0" cy="7620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49" name="Line 43"/>
            <p:cNvSpPr>
              <a:spLocks noChangeShapeType="1"/>
            </p:cNvSpPr>
            <p:nvPr/>
          </p:nvSpPr>
          <p:spPr bwMode="auto">
            <a:xfrm>
              <a:off x="7956776" y="5124979"/>
              <a:ext cx="0" cy="7620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50" name="Rectangle 44"/>
            <p:cNvSpPr>
              <a:spLocks noChangeArrowheads="1"/>
            </p:cNvSpPr>
            <p:nvPr/>
          </p:nvSpPr>
          <p:spPr bwMode="auto">
            <a:xfrm>
              <a:off x="3816576" y="5272617"/>
              <a:ext cx="137858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lish" pitchFamily="2" charset="0"/>
                  <a:ea typeface="+mn-ea"/>
                  <a:cs typeface="+mn-cs"/>
                </a:rPr>
                <a:t>0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51" name="Rectangle 45"/>
            <p:cNvSpPr>
              <a:spLocks noChangeArrowheads="1"/>
            </p:cNvSpPr>
            <p:nvPr/>
          </p:nvSpPr>
          <p:spPr bwMode="auto">
            <a:xfrm>
              <a:off x="4045176" y="5272617"/>
              <a:ext cx="137858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lish" pitchFamily="2" charset="0"/>
                  <a:ea typeface="+mn-ea"/>
                  <a:cs typeface="+mn-cs"/>
                </a:rPr>
                <a:t>2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52" name="Rectangle 46"/>
            <p:cNvSpPr>
              <a:spLocks noChangeArrowheads="1"/>
            </p:cNvSpPr>
            <p:nvPr/>
          </p:nvSpPr>
          <p:spPr bwMode="auto">
            <a:xfrm>
              <a:off x="4500789" y="5272617"/>
              <a:ext cx="137858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lish" pitchFamily="2" charset="0"/>
                  <a:ea typeface="+mn-ea"/>
                  <a:cs typeface="+mn-cs"/>
                </a:rPr>
                <a:t>6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53" name="Rectangle 47"/>
            <p:cNvSpPr>
              <a:spLocks noChangeArrowheads="1"/>
            </p:cNvSpPr>
            <p:nvPr/>
          </p:nvSpPr>
          <p:spPr bwMode="auto">
            <a:xfrm>
              <a:off x="5145314" y="5272617"/>
              <a:ext cx="275717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lish" pitchFamily="2" charset="0"/>
                  <a:ea typeface="+mn-ea"/>
                  <a:cs typeface="+mn-cs"/>
                </a:rPr>
                <a:t>12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54" name="Rectangle 48"/>
            <p:cNvSpPr>
              <a:spLocks noChangeArrowheads="1"/>
            </p:cNvSpPr>
            <p:nvPr/>
          </p:nvSpPr>
          <p:spPr bwMode="auto">
            <a:xfrm>
              <a:off x="5827939" y="5272617"/>
              <a:ext cx="275717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lish" pitchFamily="2" charset="0"/>
                  <a:ea typeface="+mn-ea"/>
                  <a:cs typeface="+mn-cs"/>
                </a:rPr>
                <a:t>18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55" name="Rectangle 49"/>
            <p:cNvSpPr>
              <a:spLocks noChangeArrowheads="1"/>
            </p:cNvSpPr>
            <p:nvPr/>
          </p:nvSpPr>
          <p:spPr bwMode="auto">
            <a:xfrm>
              <a:off x="6512151" y="5272617"/>
              <a:ext cx="275717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lish" pitchFamily="2" charset="0"/>
                  <a:ea typeface="+mn-ea"/>
                  <a:cs typeface="+mn-cs"/>
                </a:rPr>
                <a:t>24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56" name="Rectangle 50"/>
            <p:cNvSpPr>
              <a:spLocks noChangeArrowheads="1"/>
            </p:cNvSpPr>
            <p:nvPr/>
          </p:nvSpPr>
          <p:spPr bwMode="auto">
            <a:xfrm>
              <a:off x="7194776" y="5272617"/>
              <a:ext cx="275717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lish" pitchFamily="2" charset="0"/>
                  <a:ea typeface="+mn-ea"/>
                  <a:cs typeface="+mn-cs"/>
                </a:rPr>
                <a:t>30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57" name="Rectangle 51"/>
            <p:cNvSpPr>
              <a:spLocks noChangeArrowheads="1"/>
            </p:cNvSpPr>
            <p:nvPr/>
          </p:nvSpPr>
          <p:spPr bwMode="auto">
            <a:xfrm>
              <a:off x="7878989" y="5272617"/>
              <a:ext cx="275717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lish" pitchFamily="2" charset="0"/>
                  <a:ea typeface="+mn-ea"/>
                  <a:cs typeface="+mn-cs"/>
                </a:rPr>
                <a:t>36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58" name="Rectangle 52"/>
            <p:cNvSpPr>
              <a:spLocks noChangeArrowheads="1"/>
            </p:cNvSpPr>
            <p:nvPr/>
          </p:nvSpPr>
          <p:spPr bwMode="auto">
            <a:xfrm>
              <a:off x="5705701" y="5501217"/>
              <a:ext cx="793487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ulish" pitchFamily="2" charset="0"/>
                  <a:ea typeface="+mn-ea"/>
                  <a:cs typeface="+mn-cs"/>
                </a:rPr>
                <a:t>Months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59" name="Line 53"/>
            <p:cNvSpPr>
              <a:spLocks noChangeShapeType="1"/>
            </p:cNvSpPr>
            <p:nvPr/>
          </p:nvSpPr>
          <p:spPr bwMode="auto">
            <a:xfrm>
              <a:off x="3686401" y="5124979"/>
              <a:ext cx="169863" cy="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60" name="Line 54"/>
            <p:cNvSpPr>
              <a:spLocks noChangeShapeType="1"/>
            </p:cNvSpPr>
            <p:nvPr/>
          </p:nvSpPr>
          <p:spPr bwMode="auto">
            <a:xfrm>
              <a:off x="7956776" y="5124979"/>
              <a:ext cx="227013" cy="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61" name="Line 55"/>
            <p:cNvSpPr>
              <a:spLocks noChangeShapeType="1"/>
            </p:cNvSpPr>
            <p:nvPr/>
          </p:nvSpPr>
          <p:spPr bwMode="auto">
            <a:xfrm>
              <a:off x="3856264" y="2687638"/>
              <a:ext cx="228600" cy="428625"/>
            </a:xfrm>
            <a:prstGeom prst="line">
              <a:avLst/>
            </a:prstGeom>
            <a:grpFill/>
            <a:ln w="25400">
              <a:solidFill>
                <a:srgbClr val="CE08A8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4084864" y="3116263"/>
              <a:ext cx="455613" cy="30163"/>
            </a:xfrm>
            <a:prstGeom prst="line">
              <a:avLst/>
            </a:prstGeom>
            <a:grpFill/>
            <a:ln w="25400">
              <a:solidFill>
                <a:srgbClr val="CE08A8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>
              <a:off x="4540476" y="3146426"/>
              <a:ext cx="682625" cy="66675"/>
            </a:xfrm>
            <a:prstGeom prst="line">
              <a:avLst/>
            </a:prstGeom>
            <a:grpFill/>
            <a:ln w="25400">
              <a:solidFill>
                <a:srgbClr val="CE08A8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64" name="Line 58"/>
            <p:cNvSpPr>
              <a:spLocks noChangeShapeType="1"/>
            </p:cNvSpPr>
            <p:nvPr/>
          </p:nvSpPr>
          <p:spPr bwMode="auto">
            <a:xfrm>
              <a:off x="5223101" y="3213101"/>
              <a:ext cx="682625" cy="149225"/>
            </a:xfrm>
            <a:prstGeom prst="line">
              <a:avLst/>
            </a:prstGeom>
            <a:grpFill/>
            <a:ln w="25400">
              <a:solidFill>
                <a:srgbClr val="CE08A8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65" name="Line 59"/>
            <p:cNvSpPr>
              <a:spLocks noChangeShapeType="1"/>
            </p:cNvSpPr>
            <p:nvPr/>
          </p:nvSpPr>
          <p:spPr bwMode="auto">
            <a:xfrm>
              <a:off x="5905726" y="3362326"/>
              <a:ext cx="684213" cy="82550"/>
            </a:xfrm>
            <a:prstGeom prst="line">
              <a:avLst/>
            </a:prstGeom>
            <a:grpFill/>
            <a:ln w="25400">
              <a:solidFill>
                <a:srgbClr val="CE08A8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66" name="Line 60"/>
            <p:cNvSpPr>
              <a:spLocks noChangeShapeType="1"/>
            </p:cNvSpPr>
            <p:nvPr/>
          </p:nvSpPr>
          <p:spPr bwMode="auto">
            <a:xfrm>
              <a:off x="6589939" y="3444876"/>
              <a:ext cx="682625" cy="107950"/>
            </a:xfrm>
            <a:prstGeom prst="line">
              <a:avLst/>
            </a:prstGeom>
            <a:grpFill/>
            <a:ln w="25400">
              <a:solidFill>
                <a:srgbClr val="CE08A8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67" name="Line 61"/>
            <p:cNvSpPr>
              <a:spLocks noChangeShapeType="1"/>
            </p:cNvSpPr>
            <p:nvPr/>
          </p:nvSpPr>
          <p:spPr bwMode="auto">
            <a:xfrm>
              <a:off x="7272564" y="3552826"/>
              <a:ext cx="684213" cy="107950"/>
            </a:xfrm>
            <a:prstGeom prst="line">
              <a:avLst/>
            </a:prstGeom>
            <a:grpFill/>
            <a:ln w="25400">
              <a:solidFill>
                <a:srgbClr val="CE08A8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68" name="Line 62"/>
            <p:cNvSpPr>
              <a:spLocks noChangeShapeType="1"/>
            </p:cNvSpPr>
            <p:nvPr/>
          </p:nvSpPr>
          <p:spPr bwMode="auto">
            <a:xfrm>
              <a:off x="3856264" y="2700338"/>
              <a:ext cx="228600" cy="66675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69" name="Line 63"/>
            <p:cNvSpPr>
              <a:spLocks noChangeShapeType="1"/>
            </p:cNvSpPr>
            <p:nvPr/>
          </p:nvSpPr>
          <p:spPr bwMode="auto">
            <a:xfrm>
              <a:off x="4084864" y="2767013"/>
              <a:ext cx="455613" cy="187325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70" name="Line 64"/>
            <p:cNvSpPr>
              <a:spLocks noChangeShapeType="1"/>
            </p:cNvSpPr>
            <p:nvPr/>
          </p:nvSpPr>
          <p:spPr bwMode="auto">
            <a:xfrm>
              <a:off x="4540476" y="2954338"/>
              <a:ext cx="682625" cy="157163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71" name="Line 65"/>
            <p:cNvSpPr>
              <a:spLocks noChangeShapeType="1"/>
            </p:cNvSpPr>
            <p:nvPr/>
          </p:nvSpPr>
          <p:spPr bwMode="auto">
            <a:xfrm>
              <a:off x="5223101" y="3111501"/>
              <a:ext cx="682625" cy="249238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72" name="Line 66"/>
            <p:cNvSpPr>
              <a:spLocks noChangeShapeType="1"/>
            </p:cNvSpPr>
            <p:nvPr/>
          </p:nvSpPr>
          <p:spPr bwMode="auto">
            <a:xfrm>
              <a:off x="5905726" y="3360738"/>
              <a:ext cx="684213" cy="158750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73" name="Line 67"/>
            <p:cNvSpPr>
              <a:spLocks noChangeShapeType="1"/>
            </p:cNvSpPr>
            <p:nvPr/>
          </p:nvSpPr>
          <p:spPr bwMode="auto">
            <a:xfrm>
              <a:off x="6589939" y="3519488"/>
              <a:ext cx="682625" cy="153988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74" name="Line 68"/>
            <p:cNvSpPr>
              <a:spLocks noChangeShapeType="1"/>
            </p:cNvSpPr>
            <p:nvPr/>
          </p:nvSpPr>
          <p:spPr bwMode="auto">
            <a:xfrm>
              <a:off x="7272564" y="3673476"/>
              <a:ext cx="684213" cy="182563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75" name="Freeform 69"/>
            <p:cNvSpPr>
              <a:spLocks/>
            </p:cNvSpPr>
            <p:nvPr/>
          </p:nvSpPr>
          <p:spPr bwMode="auto">
            <a:xfrm>
              <a:off x="3783239" y="2630488"/>
              <a:ext cx="112713" cy="112713"/>
            </a:xfrm>
            <a:custGeom>
              <a:avLst/>
              <a:gdLst>
                <a:gd name="T0" fmla="*/ 0 w 71"/>
                <a:gd name="T1" fmla="*/ 36 h 71"/>
                <a:gd name="T2" fmla="*/ 0 w 71"/>
                <a:gd name="T3" fmla="*/ 32 h 71"/>
                <a:gd name="T4" fmla="*/ 3 w 71"/>
                <a:gd name="T5" fmla="*/ 22 h 71"/>
                <a:gd name="T6" fmla="*/ 10 w 71"/>
                <a:gd name="T7" fmla="*/ 11 h 71"/>
                <a:gd name="T8" fmla="*/ 21 w 71"/>
                <a:gd name="T9" fmla="*/ 3 h 71"/>
                <a:gd name="T10" fmla="*/ 32 w 71"/>
                <a:gd name="T11" fmla="*/ 0 h 71"/>
                <a:gd name="T12" fmla="*/ 35 w 71"/>
                <a:gd name="T13" fmla="*/ 0 h 71"/>
                <a:gd name="T14" fmla="*/ 39 w 71"/>
                <a:gd name="T15" fmla="*/ 0 h 71"/>
                <a:gd name="T16" fmla="*/ 49 w 71"/>
                <a:gd name="T17" fmla="*/ 3 h 71"/>
                <a:gd name="T18" fmla="*/ 61 w 71"/>
                <a:gd name="T19" fmla="*/ 11 h 71"/>
                <a:gd name="T20" fmla="*/ 68 w 71"/>
                <a:gd name="T21" fmla="*/ 22 h 71"/>
                <a:gd name="T22" fmla="*/ 71 w 71"/>
                <a:gd name="T23" fmla="*/ 32 h 71"/>
                <a:gd name="T24" fmla="*/ 71 w 71"/>
                <a:gd name="T25" fmla="*/ 36 h 71"/>
                <a:gd name="T26" fmla="*/ 71 w 71"/>
                <a:gd name="T27" fmla="*/ 39 h 71"/>
                <a:gd name="T28" fmla="*/ 68 w 71"/>
                <a:gd name="T29" fmla="*/ 49 h 71"/>
                <a:gd name="T30" fmla="*/ 61 w 71"/>
                <a:gd name="T31" fmla="*/ 61 h 71"/>
                <a:gd name="T32" fmla="*/ 49 w 71"/>
                <a:gd name="T33" fmla="*/ 69 h 71"/>
                <a:gd name="T34" fmla="*/ 39 w 71"/>
                <a:gd name="T35" fmla="*/ 71 h 71"/>
                <a:gd name="T36" fmla="*/ 35 w 71"/>
                <a:gd name="T37" fmla="*/ 71 h 71"/>
                <a:gd name="T38" fmla="*/ 32 w 71"/>
                <a:gd name="T39" fmla="*/ 71 h 71"/>
                <a:gd name="T40" fmla="*/ 21 w 71"/>
                <a:gd name="T41" fmla="*/ 69 h 71"/>
                <a:gd name="T42" fmla="*/ 10 w 71"/>
                <a:gd name="T43" fmla="*/ 61 h 71"/>
                <a:gd name="T44" fmla="*/ 3 w 71"/>
                <a:gd name="T45" fmla="*/ 49 h 71"/>
                <a:gd name="T46" fmla="*/ 0 w 71"/>
                <a:gd name="T47" fmla="*/ 39 h 71"/>
                <a:gd name="T48" fmla="*/ 0 w 71"/>
                <a:gd name="T49" fmla="*/ 36 h 71"/>
                <a:gd name="T50" fmla="*/ 0 w 71"/>
                <a:gd name="T51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71">
                  <a:moveTo>
                    <a:pt x="0" y="36"/>
                  </a:moveTo>
                  <a:lnTo>
                    <a:pt x="0" y="32"/>
                  </a:lnTo>
                  <a:lnTo>
                    <a:pt x="3" y="22"/>
                  </a:lnTo>
                  <a:lnTo>
                    <a:pt x="10" y="11"/>
                  </a:lnTo>
                  <a:lnTo>
                    <a:pt x="21" y="3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9" y="3"/>
                  </a:lnTo>
                  <a:lnTo>
                    <a:pt x="61" y="11"/>
                  </a:lnTo>
                  <a:lnTo>
                    <a:pt x="68" y="22"/>
                  </a:lnTo>
                  <a:lnTo>
                    <a:pt x="71" y="32"/>
                  </a:lnTo>
                  <a:lnTo>
                    <a:pt x="71" y="36"/>
                  </a:lnTo>
                  <a:lnTo>
                    <a:pt x="71" y="39"/>
                  </a:lnTo>
                  <a:lnTo>
                    <a:pt x="68" y="49"/>
                  </a:lnTo>
                  <a:lnTo>
                    <a:pt x="61" y="61"/>
                  </a:lnTo>
                  <a:lnTo>
                    <a:pt x="49" y="69"/>
                  </a:lnTo>
                  <a:lnTo>
                    <a:pt x="39" y="71"/>
                  </a:lnTo>
                  <a:lnTo>
                    <a:pt x="35" y="71"/>
                  </a:lnTo>
                  <a:lnTo>
                    <a:pt x="32" y="71"/>
                  </a:lnTo>
                  <a:lnTo>
                    <a:pt x="21" y="69"/>
                  </a:lnTo>
                  <a:lnTo>
                    <a:pt x="10" y="61"/>
                  </a:lnTo>
                  <a:lnTo>
                    <a:pt x="3" y="49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2540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3783239" y="2630488"/>
              <a:ext cx="112713" cy="112713"/>
            </a:xfrm>
            <a:custGeom>
              <a:avLst/>
              <a:gdLst>
                <a:gd name="T0" fmla="*/ 0 w 178"/>
                <a:gd name="T1" fmla="*/ 89 h 178"/>
                <a:gd name="T2" fmla="*/ 0 w 178"/>
                <a:gd name="T3" fmla="*/ 80 h 178"/>
                <a:gd name="T4" fmla="*/ 7 w 178"/>
                <a:gd name="T5" fmla="*/ 54 h 178"/>
                <a:gd name="T6" fmla="*/ 26 w 178"/>
                <a:gd name="T7" fmla="*/ 26 h 178"/>
                <a:gd name="T8" fmla="*/ 54 w 178"/>
                <a:gd name="T9" fmla="*/ 7 h 178"/>
                <a:gd name="T10" fmla="*/ 80 w 178"/>
                <a:gd name="T11" fmla="*/ 0 h 178"/>
                <a:gd name="T12" fmla="*/ 89 w 178"/>
                <a:gd name="T13" fmla="*/ 0 h 178"/>
                <a:gd name="T14" fmla="*/ 97 w 178"/>
                <a:gd name="T15" fmla="*/ 0 h 178"/>
                <a:gd name="T16" fmla="*/ 123 w 178"/>
                <a:gd name="T17" fmla="*/ 7 h 178"/>
                <a:gd name="T18" fmla="*/ 152 w 178"/>
                <a:gd name="T19" fmla="*/ 26 h 178"/>
                <a:gd name="T20" fmla="*/ 171 w 178"/>
                <a:gd name="T21" fmla="*/ 54 h 178"/>
                <a:gd name="T22" fmla="*/ 178 w 178"/>
                <a:gd name="T23" fmla="*/ 80 h 178"/>
                <a:gd name="T24" fmla="*/ 178 w 178"/>
                <a:gd name="T25" fmla="*/ 89 h 178"/>
                <a:gd name="T26" fmla="*/ 178 w 178"/>
                <a:gd name="T27" fmla="*/ 97 h 178"/>
                <a:gd name="T28" fmla="*/ 171 w 178"/>
                <a:gd name="T29" fmla="*/ 123 h 178"/>
                <a:gd name="T30" fmla="*/ 152 w 178"/>
                <a:gd name="T31" fmla="*/ 152 h 178"/>
                <a:gd name="T32" fmla="*/ 123 w 178"/>
                <a:gd name="T33" fmla="*/ 171 h 178"/>
                <a:gd name="T34" fmla="*/ 97 w 178"/>
                <a:gd name="T35" fmla="*/ 178 h 178"/>
                <a:gd name="T36" fmla="*/ 89 w 178"/>
                <a:gd name="T37" fmla="*/ 178 h 178"/>
                <a:gd name="T38" fmla="*/ 80 w 178"/>
                <a:gd name="T39" fmla="*/ 178 h 178"/>
                <a:gd name="T40" fmla="*/ 54 w 178"/>
                <a:gd name="T41" fmla="*/ 171 h 178"/>
                <a:gd name="T42" fmla="*/ 26 w 178"/>
                <a:gd name="T43" fmla="*/ 152 h 178"/>
                <a:gd name="T44" fmla="*/ 7 w 178"/>
                <a:gd name="T45" fmla="*/ 123 h 178"/>
                <a:gd name="T46" fmla="*/ 0 w 178"/>
                <a:gd name="T47" fmla="*/ 97 h 178"/>
                <a:gd name="T48" fmla="*/ 0 w 178"/>
                <a:gd name="T49" fmla="*/ 8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178">
                  <a:moveTo>
                    <a:pt x="0" y="89"/>
                  </a:moveTo>
                  <a:lnTo>
                    <a:pt x="0" y="80"/>
                  </a:lnTo>
                  <a:lnTo>
                    <a:pt x="7" y="54"/>
                  </a:lnTo>
                  <a:lnTo>
                    <a:pt x="26" y="26"/>
                  </a:lnTo>
                  <a:lnTo>
                    <a:pt x="54" y="7"/>
                  </a:lnTo>
                  <a:lnTo>
                    <a:pt x="80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23" y="7"/>
                  </a:lnTo>
                  <a:lnTo>
                    <a:pt x="152" y="26"/>
                  </a:lnTo>
                  <a:lnTo>
                    <a:pt x="171" y="54"/>
                  </a:lnTo>
                  <a:lnTo>
                    <a:pt x="178" y="80"/>
                  </a:lnTo>
                  <a:lnTo>
                    <a:pt x="178" y="89"/>
                  </a:lnTo>
                  <a:lnTo>
                    <a:pt x="178" y="97"/>
                  </a:lnTo>
                  <a:lnTo>
                    <a:pt x="171" y="123"/>
                  </a:lnTo>
                  <a:lnTo>
                    <a:pt x="152" y="152"/>
                  </a:lnTo>
                  <a:lnTo>
                    <a:pt x="123" y="171"/>
                  </a:lnTo>
                  <a:lnTo>
                    <a:pt x="97" y="178"/>
                  </a:lnTo>
                  <a:lnTo>
                    <a:pt x="89" y="178"/>
                  </a:lnTo>
                  <a:lnTo>
                    <a:pt x="80" y="178"/>
                  </a:lnTo>
                  <a:lnTo>
                    <a:pt x="54" y="171"/>
                  </a:lnTo>
                  <a:lnTo>
                    <a:pt x="26" y="152"/>
                  </a:lnTo>
                  <a:lnTo>
                    <a:pt x="7" y="123"/>
                  </a:lnTo>
                  <a:lnTo>
                    <a:pt x="0" y="97"/>
                  </a:lnTo>
                  <a:lnTo>
                    <a:pt x="0" y="89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3816576" y="2644776"/>
              <a:ext cx="112713" cy="112713"/>
            </a:xfrm>
            <a:custGeom>
              <a:avLst/>
              <a:gdLst>
                <a:gd name="T0" fmla="*/ 0 w 71"/>
                <a:gd name="T1" fmla="*/ 35 h 71"/>
                <a:gd name="T2" fmla="*/ 0 w 71"/>
                <a:gd name="T3" fmla="*/ 32 h 71"/>
                <a:gd name="T4" fmla="*/ 3 w 71"/>
                <a:gd name="T5" fmla="*/ 21 h 71"/>
                <a:gd name="T6" fmla="*/ 10 w 71"/>
                <a:gd name="T7" fmla="*/ 10 h 71"/>
                <a:gd name="T8" fmla="*/ 22 w 71"/>
                <a:gd name="T9" fmla="*/ 2 h 71"/>
                <a:gd name="T10" fmla="*/ 33 w 71"/>
                <a:gd name="T11" fmla="*/ 0 h 71"/>
                <a:gd name="T12" fmla="*/ 36 w 71"/>
                <a:gd name="T13" fmla="*/ 0 h 71"/>
                <a:gd name="T14" fmla="*/ 39 w 71"/>
                <a:gd name="T15" fmla="*/ 0 h 71"/>
                <a:gd name="T16" fmla="*/ 50 w 71"/>
                <a:gd name="T17" fmla="*/ 2 h 71"/>
                <a:gd name="T18" fmla="*/ 61 w 71"/>
                <a:gd name="T19" fmla="*/ 10 h 71"/>
                <a:gd name="T20" fmla="*/ 69 w 71"/>
                <a:gd name="T21" fmla="*/ 21 h 71"/>
                <a:gd name="T22" fmla="*/ 71 w 71"/>
                <a:gd name="T23" fmla="*/ 32 h 71"/>
                <a:gd name="T24" fmla="*/ 71 w 71"/>
                <a:gd name="T25" fmla="*/ 35 h 71"/>
                <a:gd name="T26" fmla="*/ 71 w 71"/>
                <a:gd name="T27" fmla="*/ 39 h 71"/>
                <a:gd name="T28" fmla="*/ 69 w 71"/>
                <a:gd name="T29" fmla="*/ 49 h 71"/>
                <a:gd name="T30" fmla="*/ 61 w 71"/>
                <a:gd name="T31" fmla="*/ 60 h 71"/>
                <a:gd name="T32" fmla="*/ 50 w 71"/>
                <a:gd name="T33" fmla="*/ 68 h 71"/>
                <a:gd name="T34" fmla="*/ 39 w 71"/>
                <a:gd name="T35" fmla="*/ 71 h 71"/>
                <a:gd name="T36" fmla="*/ 36 w 71"/>
                <a:gd name="T37" fmla="*/ 71 h 71"/>
                <a:gd name="T38" fmla="*/ 33 w 71"/>
                <a:gd name="T39" fmla="*/ 71 h 71"/>
                <a:gd name="T40" fmla="*/ 22 w 71"/>
                <a:gd name="T41" fmla="*/ 68 h 71"/>
                <a:gd name="T42" fmla="*/ 10 w 71"/>
                <a:gd name="T43" fmla="*/ 60 h 71"/>
                <a:gd name="T44" fmla="*/ 3 w 71"/>
                <a:gd name="T45" fmla="*/ 49 h 71"/>
                <a:gd name="T46" fmla="*/ 0 w 71"/>
                <a:gd name="T47" fmla="*/ 39 h 71"/>
                <a:gd name="T48" fmla="*/ 0 w 71"/>
                <a:gd name="T49" fmla="*/ 35 h 71"/>
                <a:gd name="T50" fmla="*/ 0 w 71"/>
                <a:gd name="T51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71">
                  <a:moveTo>
                    <a:pt x="0" y="35"/>
                  </a:moveTo>
                  <a:lnTo>
                    <a:pt x="0" y="32"/>
                  </a:lnTo>
                  <a:lnTo>
                    <a:pt x="3" y="21"/>
                  </a:lnTo>
                  <a:lnTo>
                    <a:pt x="10" y="10"/>
                  </a:lnTo>
                  <a:lnTo>
                    <a:pt x="22" y="2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50" y="2"/>
                  </a:lnTo>
                  <a:lnTo>
                    <a:pt x="61" y="10"/>
                  </a:lnTo>
                  <a:lnTo>
                    <a:pt x="69" y="21"/>
                  </a:lnTo>
                  <a:lnTo>
                    <a:pt x="71" y="32"/>
                  </a:lnTo>
                  <a:lnTo>
                    <a:pt x="71" y="35"/>
                  </a:lnTo>
                  <a:lnTo>
                    <a:pt x="71" y="39"/>
                  </a:lnTo>
                  <a:lnTo>
                    <a:pt x="69" y="49"/>
                  </a:lnTo>
                  <a:lnTo>
                    <a:pt x="61" y="60"/>
                  </a:lnTo>
                  <a:lnTo>
                    <a:pt x="50" y="68"/>
                  </a:lnTo>
                  <a:lnTo>
                    <a:pt x="39" y="71"/>
                  </a:lnTo>
                  <a:lnTo>
                    <a:pt x="36" y="71"/>
                  </a:lnTo>
                  <a:lnTo>
                    <a:pt x="33" y="71"/>
                  </a:lnTo>
                  <a:lnTo>
                    <a:pt x="22" y="68"/>
                  </a:lnTo>
                  <a:lnTo>
                    <a:pt x="10" y="60"/>
                  </a:lnTo>
                  <a:lnTo>
                    <a:pt x="3" y="49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25400">
              <a:solidFill>
                <a:srgbClr val="A8769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78" name="Freeform 72"/>
            <p:cNvSpPr>
              <a:spLocks/>
            </p:cNvSpPr>
            <p:nvPr/>
          </p:nvSpPr>
          <p:spPr bwMode="auto">
            <a:xfrm>
              <a:off x="3816576" y="2644776"/>
              <a:ext cx="112713" cy="112713"/>
            </a:xfrm>
            <a:custGeom>
              <a:avLst/>
              <a:gdLst>
                <a:gd name="T0" fmla="*/ 0 w 178"/>
                <a:gd name="T1" fmla="*/ 89 h 178"/>
                <a:gd name="T2" fmla="*/ 0 w 178"/>
                <a:gd name="T3" fmla="*/ 80 h 178"/>
                <a:gd name="T4" fmla="*/ 7 w 178"/>
                <a:gd name="T5" fmla="*/ 54 h 178"/>
                <a:gd name="T6" fmla="*/ 26 w 178"/>
                <a:gd name="T7" fmla="*/ 26 h 178"/>
                <a:gd name="T8" fmla="*/ 55 w 178"/>
                <a:gd name="T9" fmla="*/ 7 h 178"/>
                <a:gd name="T10" fmla="*/ 81 w 178"/>
                <a:gd name="T11" fmla="*/ 0 h 178"/>
                <a:gd name="T12" fmla="*/ 89 w 178"/>
                <a:gd name="T13" fmla="*/ 0 h 178"/>
                <a:gd name="T14" fmla="*/ 98 w 178"/>
                <a:gd name="T15" fmla="*/ 0 h 178"/>
                <a:gd name="T16" fmla="*/ 124 w 178"/>
                <a:gd name="T17" fmla="*/ 7 h 178"/>
                <a:gd name="T18" fmla="*/ 152 w 178"/>
                <a:gd name="T19" fmla="*/ 26 h 178"/>
                <a:gd name="T20" fmla="*/ 171 w 178"/>
                <a:gd name="T21" fmla="*/ 54 h 178"/>
                <a:gd name="T22" fmla="*/ 178 w 178"/>
                <a:gd name="T23" fmla="*/ 80 h 178"/>
                <a:gd name="T24" fmla="*/ 178 w 178"/>
                <a:gd name="T25" fmla="*/ 89 h 178"/>
                <a:gd name="T26" fmla="*/ 178 w 178"/>
                <a:gd name="T27" fmla="*/ 98 h 178"/>
                <a:gd name="T28" fmla="*/ 171 w 178"/>
                <a:gd name="T29" fmla="*/ 123 h 178"/>
                <a:gd name="T30" fmla="*/ 152 w 178"/>
                <a:gd name="T31" fmla="*/ 152 h 178"/>
                <a:gd name="T32" fmla="*/ 124 w 178"/>
                <a:gd name="T33" fmla="*/ 171 h 178"/>
                <a:gd name="T34" fmla="*/ 98 w 178"/>
                <a:gd name="T35" fmla="*/ 178 h 178"/>
                <a:gd name="T36" fmla="*/ 89 w 178"/>
                <a:gd name="T37" fmla="*/ 178 h 178"/>
                <a:gd name="T38" fmla="*/ 81 w 178"/>
                <a:gd name="T39" fmla="*/ 178 h 178"/>
                <a:gd name="T40" fmla="*/ 55 w 178"/>
                <a:gd name="T41" fmla="*/ 171 h 178"/>
                <a:gd name="T42" fmla="*/ 26 w 178"/>
                <a:gd name="T43" fmla="*/ 152 h 178"/>
                <a:gd name="T44" fmla="*/ 7 w 178"/>
                <a:gd name="T45" fmla="*/ 123 h 178"/>
                <a:gd name="T46" fmla="*/ 0 w 178"/>
                <a:gd name="T47" fmla="*/ 98 h 178"/>
                <a:gd name="T48" fmla="*/ 0 w 178"/>
                <a:gd name="T49" fmla="*/ 8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178">
                  <a:moveTo>
                    <a:pt x="0" y="89"/>
                  </a:moveTo>
                  <a:lnTo>
                    <a:pt x="0" y="80"/>
                  </a:lnTo>
                  <a:lnTo>
                    <a:pt x="7" y="54"/>
                  </a:lnTo>
                  <a:lnTo>
                    <a:pt x="26" y="26"/>
                  </a:lnTo>
                  <a:lnTo>
                    <a:pt x="55" y="7"/>
                  </a:lnTo>
                  <a:lnTo>
                    <a:pt x="81" y="0"/>
                  </a:lnTo>
                  <a:lnTo>
                    <a:pt x="89" y="0"/>
                  </a:lnTo>
                  <a:lnTo>
                    <a:pt x="98" y="0"/>
                  </a:lnTo>
                  <a:lnTo>
                    <a:pt x="124" y="7"/>
                  </a:lnTo>
                  <a:lnTo>
                    <a:pt x="152" y="26"/>
                  </a:lnTo>
                  <a:lnTo>
                    <a:pt x="171" y="54"/>
                  </a:lnTo>
                  <a:lnTo>
                    <a:pt x="178" y="80"/>
                  </a:lnTo>
                  <a:lnTo>
                    <a:pt x="178" y="89"/>
                  </a:lnTo>
                  <a:lnTo>
                    <a:pt x="178" y="98"/>
                  </a:lnTo>
                  <a:lnTo>
                    <a:pt x="171" y="123"/>
                  </a:lnTo>
                  <a:lnTo>
                    <a:pt x="152" y="152"/>
                  </a:lnTo>
                  <a:lnTo>
                    <a:pt x="124" y="171"/>
                  </a:lnTo>
                  <a:lnTo>
                    <a:pt x="98" y="178"/>
                  </a:lnTo>
                  <a:lnTo>
                    <a:pt x="89" y="178"/>
                  </a:lnTo>
                  <a:lnTo>
                    <a:pt x="81" y="178"/>
                  </a:lnTo>
                  <a:lnTo>
                    <a:pt x="55" y="171"/>
                  </a:lnTo>
                  <a:lnTo>
                    <a:pt x="26" y="152"/>
                  </a:lnTo>
                  <a:lnTo>
                    <a:pt x="7" y="123"/>
                  </a:lnTo>
                  <a:lnTo>
                    <a:pt x="0" y="98"/>
                  </a:lnTo>
                  <a:lnTo>
                    <a:pt x="0" y="89"/>
                  </a:lnTo>
                </a:path>
              </a:pathLst>
            </a:cu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79" name="Rectangle 73"/>
            <p:cNvSpPr>
              <a:spLocks noChangeArrowheads="1"/>
            </p:cNvSpPr>
            <p:nvPr/>
          </p:nvSpPr>
          <p:spPr bwMode="auto">
            <a:xfrm>
              <a:off x="4026126" y="3074988"/>
              <a:ext cx="82550" cy="80963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80" name="Rectangle 74"/>
            <p:cNvSpPr>
              <a:spLocks noChangeArrowheads="1"/>
            </p:cNvSpPr>
            <p:nvPr/>
          </p:nvSpPr>
          <p:spPr bwMode="auto">
            <a:xfrm>
              <a:off x="4026126" y="3074988"/>
              <a:ext cx="82550" cy="80963"/>
            </a:xfrm>
            <a:prstGeom prst="rect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81" name="Rectangle 75"/>
            <p:cNvSpPr>
              <a:spLocks noChangeArrowheads="1"/>
            </p:cNvSpPr>
            <p:nvPr/>
          </p:nvSpPr>
          <p:spPr bwMode="auto">
            <a:xfrm>
              <a:off x="4059464" y="2725738"/>
              <a:ext cx="82550" cy="80963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82" name="Rectangle 76"/>
            <p:cNvSpPr>
              <a:spLocks noChangeArrowheads="1"/>
            </p:cNvSpPr>
            <p:nvPr/>
          </p:nvSpPr>
          <p:spPr bwMode="auto">
            <a:xfrm>
              <a:off x="4059464" y="2725738"/>
              <a:ext cx="82550" cy="8096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83" name="Line 77"/>
            <p:cNvSpPr>
              <a:spLocks noChangeShapeType="1"/>
            </p:cNvSpPr>
            <p:nvPr/>
          </p:nvSpPr>
          <p:spPr bwMode="auto">
            <a:xfrm flipV="1">
              <a:off x="4067401" y="3086101"/>
              <a:ext cx="0" cy="60325"/>
            </a:xfrm>
            <a:prstGeom prst="line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84" name="Line 78"/>
            <p:cNvSpPr>
              <a:spLocks noChangeShapeType="1"/>
            </p:cNvSpPr>
            <p:nvPr/>
          </p:nvSpPr>
          <p:spPr bwMode="auto">
            <a:xfrm flipV="1">
              <a:off x="4102326" y="2736851"/>
              <a:ext cx="0" cy="60325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85" name="Rectangle 79"/>
            <p:cNvSpPr>
              <a:spLocks noChangeArrowheads="1"/>
            </p:cNvSpPr>
            <p:nvPr/>
          </p:nvSpPr>
          <p:spPr bwMode="auto">
            <a:xfrm>
              <a:off x="4483326" y="3106738"/>
              <a:ext cx="77788" cy="77788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86" name="Rectangle 80"/>
            <p:cNvSpPr>
              <a:spLocks noChangeArrowheads="1"/>
            </p:cNvSpPr>
            <p:nvPr/>
          </p:nvSpPr>
          <p:spPr bwMode="auto">
            <a:xfrm>
              <a:off x="4483326" y="3106738"/>
              <a:ext cx="77788" cy="77788"/>
            </a:xfrm>
            <a:prstGeom prst="rect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87" name="Rectangle 81"/>
            <p:cNvSpPr>
              <a:spLocks noChangeArrowheads="1"/>
            </p:cNvSpPr>
            <p:nvPr/>
          </p:nvSpPr>
          <p:spPr bwMode="auto">
            <a:xfrm>
              <a:off x="4518251" y="2916238"/>
              <a:ext cx="77788" cy="76200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88" name="Rectangle 82"/>
            <p:cNvSpPr>
              <a:spLocks noChangeArrowheads="1"/>
            </p:cNvSpPr>
            <p:nvPr/>
          </p:nvSpPr>
          <p:spPr bwMode="auto">
            <a:xfrm>
              <a:off x="4518251" y="2916238"/>
              <a:ext cx="77788" cy="76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89" name="Line 83"/>
            <p:cNvSpPr>
              <a:spLocks noChangeShapeType="1"/>
            </p:cNvSpPr>
            <p:nvPr/>
          </p:nvSpPr>
          <p:spPr bwMode="auto">
            <a:xfrm flipV="1">
              <a:off x="4523014" y="3111501"/>
              <a:ext cx="0" cy="68263"/>
            </a:xfrm>
            <a:prstGeom prst="line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90" name="Line 84"/>
            <p:cNvSpPr>
              <a:spLocks noChangeShapeType="1"/>
            </p:cNvSpPr>
            <p:nvPr/>
          </p:nvSpPr>
          <p:spPr bwMode="auto">
            <a:xfrm flipV="1">
              <a:off x="4556351" y="2919413"/>
              <a:ext cx="0" cy="69850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91" name="Rectangle 85"/>
            <p:cNvSpPr>
              <a:spLocks noChangeArrowheads="1"/>
            </p:cNvSpPr>
            <p:nvPr/>
          </p:nvSpPr>
          <p:spPr bwMode="auto">
            <a:xfrm>
              <a:off x="5170714" y="3176588"/>
              <a:ext cx="71438" cy="73025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92" name="Rectangle 86"/>
            <p:cNvSpPr>
              <a:spLocks noChangeArrowheads="1"/>
            </p:cNvSpPr>
            <p:nvPr/>
          </p:nvSpPr>
          <p:spPr bwMode="auto">
            <a:xfrm>
              <a:off x="5170714" y="3176588"/>
              <a:ext cx="71438" cy="73025"/>
            </a:xfrm>
            <a:prstGeom prst="rect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93" name="Rectangle 87"/>
            <p:cNvSpPr>
              <a:spLocks noChangeArrowheads="1"/>
            </p:cNvSpPr>
            <p:nvPr/>
          </p:nvSpPr>
          <p:spPr bwMode="auto">
            <a:xfrm>
              <a:off x="5204051" y="3074988"/>
              <a:ext cx="71438" cy="73025"/>
            </a:xfrm>
            <a:prstGeom prst="rect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94" name="Rectangle 88"/>
            <p:cNvSpPr>
              <a:spLocks noChangeArrowheads="1"/>
            </p:cNvSpPr>
            <p:nvPr/>
          </p:nvSpPr>
          <p:spPr bwMode="auto">
            <a:xfrm>
              <a:off x="5204051" y="3074988"/>
              <a:ext cx="71438" cy="7302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95" name="Line 89"/>
            <p:cNvSpPr>
              <a:spLocks noChangeShapeType="1"/>
            </p:cNvSpPr>
            <p:nvPr/>
          </p:nvSpPr>
          <p:spPr bwMode="auto">
            <a:xfrm flipV="1">
              <a:off x="5205639" y="3173413"/>
              <a:ext cx="0" cy="79375"/>
            </a:xfrm>
            <a:prstGeom prst="line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96" name="Line 90"/>
            <p:cNvSpPr>
              <a:spLocks noChangeShapeType="1"/>
            </p:cNvSpPr>
            <p:nvPr/>
          </p:nvSpPr>
          <p:spPr bwMode="auto">
            <a:xfrm flipV="1">
              <a:off x="5240564" y="3071813"/>
              <a:ext cx="0" cy="79375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97" name="Line 91"/>
            <p:cNvSpPr>
              <a:spLocks noChangeShapeType="1"/>
            </p:cNvSpPr>
            <p:nvPr/>
          </p:nvSpPr>
          <p:spPr bwMode="auto">
            <a:xfrm flipV="1">
              <a:off x="5889851" y="3317876"/>
              <a:ext cx="0" cy="88900"/>
            </a:xfrm>
            <a:prstGeom prst="line">
              <a:avLst/>
            </a:prstGeom>
            <a:grpFill/>
            <a:ln w="2540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98" name="Line 92"/>
            <p:cNvSpPr>
              <a:spLocks noChangeShapeType="1"/>
            </p:cNvSpPr>
            <p:nvPr/>
          </p:nvSpPr>
          <p:spPr bwMode="auto">
            <a:xfrm flipV="1">
              <a:off x="5923189" y="3316288"/>
              <a:ext cx="0" cy="88900"/>
            </a:xfrm>
            <a:prstGeom prst="line">
              <a:avLst/>
            </a:prstGeom>
            <a:grpFill/>
            <a:ln w="2540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99" name="Rectangle 93"/>
            <p:cNvSpPr>
              <a:spLocks noChangeArrowheads="1"/>
            </p:cNvSpPr>
            <p:nvPr/>
          </p:nvSpPr>
          <p:spPr bwMode="auto">
            <a:xfrm>
              <a:off x="5854926" y="3328988"/>
              <a:ext cx="68263" cy="66675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00" name="Rectangle 94"/>
            <p:cNvSpPr>
              <a:spLocks noChangeArrowheads="1"/>
            </p:cNvSpPr>
            <p:nvPr/>
          </p:nvSpPr>
          <p:spPr bwMode="auto">
            <a:xfrm>
              <a:off x="5854926" y="3328988"/>
              <a:ext cx="68263" cy="6667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01" name="Rectangle 95"/>
            <p:cNvSpPr>
              <a:spLocks noChangeArrowheads="1"/>
            </p:cNvSpPr>
            <p:nvPr/>
          </p:nvSpPr>
          <p:spPr bwMode="auto">
            <a:xfrm>
              <a:off x="5889851" y="3325813"/>
              <a:ext cx="68263" cy="68263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02" name="Rectangle 96"/>
            <p:cNvSpPr>
              <a:spLocks noChangeArrowheads="1"/>
            </p:cNvSpPr>
            <p:nvPr/>
          </p:nvSpPr>
          <p:spPr bwMode="auto">
            <a:xfrm>
              <a:off x="5889851" y="3325813"/>
              <a:ext cx="68263" cy="68263"/>
            </a:xfrm>
            <a:prstGeom prst="rect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03" name="Line 97"/>
            <p:cNvSpPr>
              <a:spLocks noChangeShapeType="1"/>
            </p:cNvSpPr>
            <p:nvPr/>
          </p:nvSpPr>
          <p:spPr bwMode="auto">
            <a:xfrm flipV="1">
              <a:off x="6572476" y="3390901"/>
              <a:ext cx="0" cy="107950"/>
            </a:xfrm>
            <a:prstGeom prst="line">
              <a:avLst/>
            </a:prstGeom>
            <a:grpFill/>
            <a:ln w="25400">
              <a:solidFill>
                <a:srgbClr val="C856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04" name="Line 98"/>
            <p:cNvSpPr>
              <a:spLocks noChangeShapeType="1"/>
            </p:cNvSpPr>
            <p:nvPr/>
          </p:nvSpPr>
          <p:spPr bwMode="auto">
            <a:xfrm flipV="1">
              <a:off x="6607401" y="3465513"/>
              <a:ext cx="0" cy="107950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05" name="Rectangle 99"/>
            <p:cNvSpPr>
              <a:spLocks noChangeArrowheads="1"/>
            </p:cNvSpPr>
            <p:nvPr/>
          </p:nvSpPr>
          <p:spPr bwMode="auto">
            <a:xfrm>
              <a:off x="6542314" y="3413126"/>
              <a:ext cx="61913" cy="61913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06" name="Rectangle 100"/>
            <p:cNvSpPr>
              <a:spLocks noChangeArrowheads="1"/>
            </p:cNvSpPr>
            <p:nvPr/>
          </p:nvSpPr>
          <p:spPr bwMode="auto">
            <a:xfrm>
              <a:off x="6542314" y="3413126"/>
              <a:ext cx="61913" cy="61913"/>
            </a:xfrm>
            <a:prstGeom prst="rect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07" name="Rectangle 101"/>
            <p:cNvSpPr>
              <a:spLocks noChangeArrowheads="1"/>
            </p:cNvSpPr>
            <p:nvPr/>
          </p:nvSpPr>
          <p:spPr bwMode="auto">
            <a:xfrm>
              <a:off x="6575651" y="3489326"/>
              <a:ext cx="61913" cy="60325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08" name="Rectangle 102"/>
            <p:cNvSpPr>
              <a:spLocks noChangeArrowheads="1"/>
            </p:cNvSpPr>
            <p:nvPr/>
          </p:nvSpPr>
          <p:spPr bwMode="auto">
            <a:xfrm>
              <a:off x="6575651" y="3489326"/>
              <a:ext cx="61913" cy="6032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09" name="Line 103"/>
            <p:cNvSpPr>
              <a:spLocks noChangeShapeType="1"/>
            </p:cNvSpPr>
            <p:nvPr/>
          </p:nvSpPr>
          <p:spPr bwMode="auto">
            <a:xfrm flipV="1">
              <a:off x="7256689" y="3489326"/>
              <a:ext cx="0" cy="128588"/>
            </a:xfrm>
            <a:prstGeom prst="line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10" name="Line 104"/>
            <p:cNvSpPr>
              <a:spLocks noChangeShapeType="1"/>
            </p:cNvSpPr>
            <p:nvPr/>
          </p:nvSpPr>
          <p:spPr bwMode="auto">
            <a:xfrm flipV="1">
              <a:off x="7290026" y="3609976"/>
              <a:ext cx="0" cy="128588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11" name="Rectangle 105"/>
            <p:cNvSpPr>
              <a:spLocks noChangeArrowheads="1"/>
            </p:cNvSpPr>
            <p:nvPr/>
          </p:nvSpPr>
          <p:spPr bwMode="auto">
            <a:xfrm>
              <a:off x="7228114" y="3524251"/>
              <a:ext cx="55563" cy="57150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12" name="Rectangle 106"/>
            <p:cNvSpPr>
              <a:spLocks noChangeArrowheads="1"/>
            </p:cNvSpPr>
            <p:nvPr/>
          </p:nvSpPr>
          <p:spPr bwMode="auto">
            <a:xfrm>
              <a:off x="7228114" y="3524251"/>
              <a:ext cx="55563" cy="57150"/>
            </a:xfrm>
            <a:prstGeom prst="rect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13" name="Rectangle 107"/>
            <p:cNvSpPr>
              <a:spLocks noChangeArrowheads="1"/>
            </p:cNvSpPr>
            <p:nvPr/>
          </p:nvSpPr>
          <p:spPr bwMode="auto">
            <a:xfrm>
              <a:off x="7261451" y="3646488"/>
              <a:ext cx="57150" cy="55563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14" name="Rectangle 108"/>
            <p:cNvSpPr>
              <a:spLocks noChangeArrowheads="1"/>
            </p:cNvSpPr>
            <p:nvPr/>
          </p:nvSpPr>
          <p:spPr bwMode="auto">
            <a:xfrm>
              <a:off x="7261451" y="3646488"/>
              <a:ext cx="57150" cy="5556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15" name="Line 109"/>
            <p:cNvSpPr>
              <a:spLocks noChangeShapeType="1"/>
            </p:cNvSpPr>
            <p:nvPr/>
          </p:nvSpPr>
          <p:spPr bwMode="auto">
            <a:xfrm flipV="1">
              <a:off x="7939314" y="3559176"/>
              <a:ext cx="0" cy="203200"/>
            </a:xfrm>
            <a:prstGeom prst="line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16" name="Line 110"/>
            <p:cNvSpPr>
              <a:spLocks noChangeShapeType="1"/>
            </p:cNvSpPr>
            <p:nvPr/>
          </p:nvSpPr>
          <p:spPr bwMode="auto">
            <a:xfrm flipV="1">
              <a:off x="7972651" y="3754438"/>
              <a:ext cx="0" cy="204788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17" name="Rectangle 111"/>
            <p:cNvSpPr>
              <a:spLocks noChangeArrowheads="1"/>
            </p:cNvSpPr>
            <p:nvPr/>
          </p:nvSpPr>
          <p:spPr bwMode="auto">
            <a:xfrm>
              <a:off x="7917089" y="3638551"/>
              <a:ext cx="44450" cy="44450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18" name="Rectangle 112"/>
            <p:cNvSpPr>
              <a:spLocks noChangeArrowheads="1"/>
            </p:cNvSpPr>
            <p:nvPr/>
          </p:nvSpPr>
          <p:spPr bwMode="auto">
            <a:xfrm>
              <a:off x="7917089" y="3638551"/>
              <a:ext cx="44450" cy="44450"/>
            </a:xfrm>
            <a:prstGeom prst="rect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19" name="Rectangle 113"/>
            <p:cNvSpPr>
              <a:spLocks noChangeArrowheads="1"/>
            </p:cNvSpPr>
            <p:nvPr/>
          </p:nvSpPr>
          <p:spPr bwMode="auto">
            <a:xfrm>
              <a:off x="7950426" y="3833813"/>
              <a:ext cx="44450" cy="44450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20" name="Rectangle 114"/>
            <p:cNvSpPr>
              <a:spLocks noChangeArrowheads="1"/>
            </p:cNvSpPr>
            <p:nvPr/>
          </p:nvSpPr>
          <p:spPr bwMode="auto">
            <a:xfrm>
              <a:off x="7950426" y="3833813"/>
              <a:ext cx="44450" cy="444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21" name="Line 115"/>
            <p:cNvSpPr>
              <a:spLocks noChangeShapeType="1"/>
            </p:cNvSpPr>
            <p:nvPr/>
          </p:nvSpPr>
          <p:spPr bwMode="auto">
            <a:xfrm flipV="1">
              <a:off x="7270618" y="2201721"/>
              <a:ext cx="1946" cy="153321"/>
            </a:xfrm>
            <a:prstGeom prst="line">
              <a:avLst/>
            </a:prstGeom>
            <a:grpFill/>
            <a:ln w="25400">
              <a:solidFill>
                <a:srgbClr val="A8769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22" name="Line 116"/>
            <p:cNvSpPr>
              <a:spLocks noChangeShapeType="1"/>
            </p:cNvSpPr>
            <p:nvPr/>
          </p:nvSpPr>
          <p:spPr bwMode="auto">
            <a:xfrm flipV="1">
              <a:off x="7272564" y="2530333"/>
              <a:ext cx="0" cy="163513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23" name="Rectangle 117"/>
            <p:cNvSpPr>
              <a:spLocks noChangeArrowheads="1"/>
            </p:cNvSpPr>
            <p:nvPr/>
          </p:nvSpPr>
          <p:spPr bwMode="auto">
            <a:xfrm>
              <a:off x="7221764" y="2231883"/>
              <a:ext cx="101600" cy="101600"/>
            </a:xfrm>
            <a:prstGeom prst="rect">
              <a:avLst/>
            </a:prstGeom>
            <a:grpFill/>
            <a:ln w="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24" name="Rectangle 118"/>
            <p:cNvSpPr>
              <a:spLocks noChangeArrowheads="1"/>
            </p:cNvSpPr>
            <p:nvPr/>
          </p:nvSpPr>
          <p:spPr bwMode="auto">
            <a:xfrm>
              <a:off x="7221764" y="2231883"/>
              <a:ext cx="101600" cy="101600"/>
            </a:xfrm>
            <a:prstGeom prst="rect">
              <a:avLst/>
            </a:prstGeom>
            <a:solidFill>
              <a:srgbClr val="CE08A8"/>
            </a:solidFill>
            <a:ln w="1588">
              <a:solidFill>
                <a:srgbClr val="CE08A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25" name="Rectangle 119"/>
            <p:cNvSpPr>
              <a:spLocks noChangeArrowheads="1"/>
            </p:cNvSpPr>
            <p:nvPr/>
          </p:nvSpPr>
          <p:spPr bwMode="auto">
            <a:xfrm>
              <a:off x="7221764" y="2562083"/>
              <a:ext cx="101600" cy="100013"/>
            </a:xfrm>
            <a:prstGeom prst="rect">
              <a:avLst/>
            </a:prstGeom>
            <a:grpFill/>
            <a:ln w="25400">
              <a:solidFill>
                <a:srgbClr val="4A064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26" name="Rectangle 120"/>
            <p:cNvSpPr>
              <a:spLocks noChangeArrowheads="1"/>
            </p:cNvSpPr>
            <p:nvPr/>
          </p:nvSpPr>
          <p:spPr bwMode="auto">
            <a:xfrm>
              <a:off x="7221764" y="2562083"/>
              <a:ext cx="101600" cy="10001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endParaRPr>
            </a:p>
          </p:txBody>
        </p:sp>
        <p:sp>
          <p:nvSpPr>
            <p:cNvPr id="127" name="Rectangle 121"/>
            <p:cNvSpPr>
              <a:spLocks noChangeArrowheads="1"/>
            </p:cNvSpPr>
            <p:nvPr/>
          </p:nvSpPr>
          <p:spPr bwMode="auto">
            <a:xfrm>
              <a:off x="7444014" y="2146301"/>
              <a:ext cx="1037693" cy="1849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E08A8"/>
                  </a:solidFill>
                  <a:effectLst/>
                  <a:uLnTx/>
                  <a:uFillTx/>
                  <a:latin typeface="Mulish" pitchFamily="2" charset="0"/>
                  <a:ea typeface="+mn-ea"/>
                  <a:cs typeface="+mn-cs"/>
                </a:rPr>
                <a:t>Empagliflozin</a:t>
              </a:r>
            </a:p>
          </p:txBody>
        </p:sp>
        <p:sp>
          <p:nvSpPr>
            <p:cNvPr id="128" name="Rectangle 122"/>
            <p:cNvSpPr>
              <a:spLocks noChangeArrowheads="1"/>
            </p:cNvSpPr>
            <p:nvPr/>
          </p:nvSpPr>
          <p:spPr bwMode="auto">
            <a:xfrm>
              <a:off x="7444014" y="2487613"/>
              <a:ext cx="614972" cy="18492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Mulish" pitchFamily="2" charset="0"/>
                  <a:ea typeface="+mn-ea"/>
                  <a:cs typeface="+mn-cs"/>
                </a:rPr>
                <a:t>Placebo</a:t>
              </a:r>
            </a:p>
          </p:txBody>
        </p:sp>
      </p:grpSp>
      <p:sp>
        <p:nvSpPr>
          <p:cNvPr id="129" name="Rectangle 128"/>
          <p:cNvSpPr/>
          <p:nvPr/>
        </p:nvSpPr>
        <p:spPr>
          <a:xfrm>
            <a:off x="3271263" y="4502828"/>
            <a:ext cx="6987810" cy="462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74">
              <a:lnSpc>
                <a:spcPct val="107000"/>
              </a:lnSpc>
              <a:spcBef>
                <a:spcPts val="110"/>
              </a:spcBef>
              <a:spcAft>
                <a:spcPts val="110"/>
              </a:spcAft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-50% </a:t>
            </a:r>
            <a:r>
              <a:rPr kumimoji="0" lang="en-US" alt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(-58 to -42)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 slower c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hronic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 eGFR slope/year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Geschweifte Klammer rechts 5">
            <a:extLst>
              <a:ext uri="{FF2B5EF4-FFF2-40B4-BE49-F238E27FC236}">
                <a16:creationId xmlns:a16="http://schemas.microsoft.com/office/drawing/2014/main" id="{0EA85460-6385-484E-A72F-127AEC732DAA}"/>
              </a:ext>
            </a:extLst>
          </p:cNvPr>
          <p:cNvSpPr/>
          <p:nvPr/>
        </p:nvSpPr>
        <p:spPr>
          <a:xfrm rot="5400000">
            <a:off x="6179043" y="1710829"/>
            <a:ext cx="281967" cy="5389950"/>
          </a:xfrm>
          <a:prstGeom prst="rightBrace">
            <a:avLst/>
          </a:prstGeom>
          <a:ln w="25400">
            <a:solidFill>
              <a:srgbClr val="CE0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 rot="16200000">
            <a:off x="448217" y="3004021"/>
            <a:ext cx="3556163" cy="3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eGFR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, mL/min/1.73m</a:t>
            </a:r>
            <a:r>
              <a:rPr kumimoji="0" lang="en-US" alt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2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833B16E-5762-4262-9CB3-0EB73958BAD5}"/>
              </a:ext>
            </a:extLst>
          </p:cNvPr>
          <p:cNvSpPr txBox="1"/>
          <p:nvPr/>
        </p:nvSpPr>
        <p:spPr>
          <a:xfrm>
            <a:off x="8893835" y="6539218"/>
            <a:ext cx="60960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600" i="0" dirty="0">
                <a:solidFill>
                  <a:srgbClr val="4D4D4D"/>
                </a:solidFill>
                <a:effectLst/>
                <a:latin typeface="Mulish" pitchFamily="2" charset="0"/>
              </a:rPr>
              <a:t>N </a:t>
            </a:r>
            <a:r>
              <a:rPr lang="en-GB" sz="1600" i="0" dirty="0" err="1">
                <a:solidFill>
                  <a:srgbClr val="4D4D4D"/>
                </a:solidFill>
                <a:effectLst/>
                <a:latin typeface="Mulish" pitchFamily="2" charset="0"/>
              </a:rPr>
              <a:t>Engl</a:t>
            </a:r>
            <a:r>
              <a:rPr lang="en-GB" sz="1600" i="0" dirty="0">
                <a:solidFill>
                  <a:srgbClr val="4D4D4D"/>
                </a:solidFill>
                <a:effectLst/>
                <a:latin typeface="Mulish" pitchFamily="2" charset="0"/>
              </a:rPr>
              <a:t> J Med 2023;388:117-127</a:t>
            </a:r>
            <a:endParaRPr lang="en-GB" sz="1600" dirty="0">
              <a:latin typeface="Muli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827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>
                <a:solidFill>
                  <a:srgbClr val="002060"/>
                </a:solidFill>
                <a:latin typeface="Mulish" pitchFamily="2" charset="0"/>
              </a:rPr>
              <a:t>EMPA-KIDNEY: Chronic eGFR slopes </a:t>
            </a:r>
            <a:br>
              <a:rPr lang="en-GB" dirty="0">
                <a:solidFill>
                  <a:srgbClr val="002060"/>
                </a:solidFill>
                <a:latin typeface="Mulish" pitchFamily="2" charset="0"/>
              </a:rPr>
            </a:br>
            <a:r>
              <a:rPr lang="en-GB" dirty="0">
                <a:solidFill>
                  <a:srgbClr val="002060"/>
                </a:solidFill>
                <a:latin typeface="Mulish" pitchFamily="2" charset="0"/>
              </a:rPr>
              <a:t>by primary kidney diagnosis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CF2C65-B50D-4F7F-8164-566FA705FC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4" descr="Black Hourglass, Sandglass, Sand Timer, Sand Clock Icon Stock Vector -  Illustration of sand, flow: 11544006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Rectangle 126"/>
          <p:cNvSpPr>
            <a:spLocks noChangeArrowheads="1"/>
          </p:cNvSpPr>
          <p:nvPr/>
        </p:nvSpPr>
        <p:spPr bwMode="auto">
          <a:xfrm>
            <a:off x="349052" y="2136386"/>
            <a:ext cx="2144713" cy="227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8" name="Rectangle 127"/>
          <p:cNvSpPr>
            <a:spLocks noChangeArrowheads="1"/>
          </p:cNvSpPr>
          <p:nvPr/>
        </p:nvSpPr>
        <p:spPr bwMode="auto">
          <a:xfrm>
            <a:off x="2493764" y="2136386"/>
            <a:ext cx="1008063" cy="227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auto">
          <a:xfrm>
            <a:off x="3501827" y="2136386"/>
            <a:ext cx="1162050" cy="227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4663877" y="2136386"/>
            <a:ext cx="2690813" cy="227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7354689" y="2136386"/>
            <a:ext cx="1096963" cy="227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2542977" y="2184011"/>
            <a:ext cx="100348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Empagliflozin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3" name="Rectangle 132"/>
          <p:cNvSpPr>
            <a:spLocks noChangeArrowheads="1"/>
          </p:cNvSpPr>
          <p:nvPr/>
        </p:nvSpPr>
        <p:spPr bwMode="auto">
          <a:xfrm>
            <a:off x="3846358" y="2184011"/>
            <a:ext cx="58990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Placebo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4" name="Rectangle 133"/>
          <p:cNvSpPr>
            <a:spLocks noChangeArrowheads="1"/>
          </p:cNvSpPr>
          <p:nvPr/>
        </p:nvSpPr>
        <p:spPr bwMode="auto">
          <a:xfrm>
            <a:off x="5809385" y="2003107"/>
            <a:ext cx="21287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Absolute difference (95% CI),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mL/min/1.73m</a:t>
            </a:r>
            <a:r>
              <a:rPr kumimoji="0" lang="en-US" alt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2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/year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5" name="Rectangle 134"/>
          <p:cNvSpPr>
            <a:spLocks noChangeArrowheads="1"/>
          </p:cNvSpPr>
          <p:nvPr/>
        </p:nvSpPr>
        <p:spPr bwMode="auto">
          <a:xfrm>
            <a:off x="11562847" y="2036391"/>
            <a:ext cx="25968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P</a:t>
            </a:r>
            <a:r>
              <a:rPr kumimoji="0" lang="en-US" altLang="en-US" sz="12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het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1682328" y="1988749"/>
            <a:ext cx="31691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Mean (SE) slope, mL/min/1.73m</a:t>
            </a:r>
            <a:r>
              <a:rPr kumimoji="0" lang="en-US" alt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2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/year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7" name="Line 108"/>
          <p:cNvSpPr>
            <a:spLocks noChangeShapeType="1"/>
          </p:cNvSpPr>
          <p:nvPr/>
        </p:nvSpPr>
        <p:spPr bwMode="auto">
          <a:xfrm>
            <a:off x="349052" y="1964936"/>
            <a:ext cx="2144713" cy="0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8" name="Line 109"/>
          <p:cNvSpPr>
            <a:spLocks noChangeShapeType="1"/>
          </p:cNvSpPr>
          <p:nvPr/>
        </p:nvSpPr>
        <p:spPr bwMode="auto">
          <a:xfrm>
            <a:off x="2493764" y="1964936"/>
            <a:ext cx="1008063" cy="0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9" name="Line 110"/>
          <p:cNvSpPr>
            <a:spLocks noChangeShapeType="1"/>
          </p:cNvSpPr>
          <p:nvPr/>
        </p:nvSpPr>
        <p:spPr bwMode="auto">
          <a:xfrm>
            <a:off x="3501827" y="1964936"/>
            <a:ext cx="1162050" cy="0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40" name="Line 111"/>
          <p:cNvSpPr>
            <a:spLocks noChangeShapeType="1"/>
          </p:cNvSpPr>
          <p:nvPr/>
        </p:nvSpPr>
        <p:spPr bwMode="auto">
          <a:xfrm>
            <a:off x="4663877" y="1964936"/>
            <a:ext cx="2690813" cy="0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41" name="Line 112"/>
          <p:cNvSpPr>
            <a:spLocks noChangeShapeType="1"/>
          </p:cNvSpPr>
          <p:nvPr/>
        </p:nvSpPr>
        <p:spPr bwMode="auto">
          <a:xfrm>
            <a:off x="7354688" y="1964936"/>
            <a:ext cx="4536000" cy="0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42" name="Line 114"/>
          <p:cNvSpPr>
            <a:spLocks noChangeShapeType="1"/>
          </p:cNvSpPr>
          <p:nvPr/>
        </p:nvSpPr>
        <p:spPr bwMode="auto">
          <a:xfrm>
            <a:off x="349052" y="2363399"/>
            <a:ext cx="2144713" cy="0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43" name="Line 115"/>
          <p:cNvSpPr>
            <a:spLocks noChangeShapeType="1"/>
          </p:cNvSpPr>
          <p:nvPr/>
        </p:nvSpPr>
        <p:spPr bwMode="auto">
          <a:xfrm>
            <a:off x="2493764" y="2363399"/>
            <a:ext cx="1008063" cy="0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44" name="Line 116"/>
          <p:cNvSpPr>
            <a:spLocks noChangeShapeType="1"/>
          </p:cNvSpPr>
          <p:nvPr/>
        </p:nvSpPr>
        <p:spPr bwMode="auto">
          <a:xfrm>
            <a:off x="3501827" y="2363399"/>
            <a:ext cx="8388000" cy="0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45" name="Rectangle 144"/>
          <p:cNvSpPr>
            <a:spLocks noChangeArrowheads="1"/>
          </p:cNvSpPr>
          <p:nvPr/>
        </p:nvSpPr>
        <p:spPr bwMode="auto">
          <a:xfrm>
            <a:off x="9125219" y="2062144"/>
            <a:ext cx="226985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Relative difference (95% CI), %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46" name="Rectangle 51"/>
          <p:cNvSpPr>
            <a:spLocks noChangeArrowheads="1"/>
          </p:cNvSpPr>
          <p:nvPr/>
        </p:nvSpPr>
        <p:spPr bwMode="auto">
          <a:xfrm>
            <a:off x="2754999" y="3001804"/>
            <a:ext cx="8335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-1.16 (0.14)</a:t>
            </a:r>
          </a:p>
        </p:txBody>
      </p:sp>
      <p:sp>
        <p:nvSpPr>
          <p:cNvPr id="147" name="Rectangle 52"/>
          <p:cNvSpPr>
            <a:spLocks noChangeArrowheads="1"/>
          </p:cNvSpPr>
          <p:nvPr/>
        </p:nvSpPr>
        <p:spPr bwMode="auto">
          <a:xfrm>
            <a:off x="2754999" y="3206675"/>
            <a:ext cx="8335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-0.84 (0.17)</a:t>
            </a:r>
          </a:p>
        </p:txBody>
      </p:sp>
      <p:sp>
        <p:nvSpPr>
          <p:cNvPr id="148" name="Rectangle 53"/>
          <p:cNvSpPr>
            <a:spLocks noChangeArrowheads="1"/>
          </p:cNvSpPr>
          <p:nvPr/>
        </p:nvSpPr>
        <p:spPr bwMode="auto">
          <a:xfrm>
            <a:off x="2754999" y="3404314"/>
            <a:ext cx="8335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-2.17 (0.16)</a:t>
            </a:r>
          </a:p>
        </p:txBody>
      </p:sp>
      <p:sp>
        <p:nvSpPr>
          <p:cNvPr id="149" name="Rectangle 54"/>
          <p:cNvSpPr>
            <a:spLocks noChangeArrowheads="1"/>
          </p:cNvSpPr>
          <p:nvPr/>
        </p:nvSpPr>
        <p:spPr bwMode="auto">
          <a:xfrm>
            <a:off x="2754999" y="3601954"/>
            <a:ext cx="8335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-1.29 (0.17)</a:t>
            </a:r>
          </a:p>
        </p:txBody>
      </p:sp>
      <p:sp>
        <p:nvSpPr>
          <p:cNvPr id="150" name="Rectangle 58"/>
          <p:cNvSpPr>
            <a:spLocks noChangeArrowheads="1"/>
          </p:cNvSpPr>
          <p:nvPr/>
        </p:nvSpPr>
        <p:spPr bwMode="auto">
          <a:xfrm>
            <a:off x="2748448" y="4012585"/>
            <a:ext cx="85279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-1.37 (0.08)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51" name="Rectangle 67"/>
          <p:cNvSpPr>
            <a:spLocks noChangeArrowheads="1"/>
          </p:cNvSpPr>
          <p:nvPr/>
        </p:nvSpPr>
        <p:spPr bwMode="auto">
          <a:xfrm>
            <a:off x="3685328" y="3001804"/>
            <a:ext cx="8335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-2.81 (0.14)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52" name="Rectangle 68"/>
          <p:cNvSpPr>
            <a:spLocks noChangeArrowheads="1"/>
          </p:cNvSpPr>
          <p:nvPr/>
        </p:nvSpPr>
        <p:spPr bwMode="auto">
          <a:xfrm>
            <a:off x="3685328" y="3206675"/>
            <a:ext cx="8335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-2.20 (0.17)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53" name="Rectangle 69"/>
          <p:cNvSpPr>
            <a:spLocks noChangeArrowheads="1"/>
          </p:cNvSpPr>
          <p:nvPr/>
        </p:nvSpPr>
        <p:spPr bwMode="auto">
          <a:xfrm>
            <a:off x="3685328" y="3404314"/>
            <a:ext cx="8335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-3.60 (0.16)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54" name="Rectangle 70"/>
          <p:cNvSpPr>
            <a:spLocks noChangeArrowheads="1"/>
          </p:cNvSpPr>
          <p:nvPr/>
        </p:nvSpPr>
        <p:spPr bwMode="auto">
          <a:xfrm>
            <a:off x="3685328" y="3601954"/>
            <a:ext cx="8335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-2.25 (0.17)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55" name="Rectangle 74"/>
          <p:cNvSpPr>
            <a:spLocks noChangeArrowheads="1"/>
          </p:cNvSpPr>
          <p:nvPr/>
        </p:nvSpPr>
        <p:spPr bwMode="auto">
          <a:xfrm>
            <a:off x="3678777" y="4012585"/>
            <a:ext cx="85279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-2.75 (0.08)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56" name="Rectangle 87"/>
          <p:cNvSpPr>
            <a:spLocks noChangeArrowheads="1"/>
          </p:cNvSpPr>
          <p:nvPr/>
        </p:nvSpPr>
        <p:spPr bwMode="auto">
          <a:xfrm>
            <a:off x="4019461" y="2806575"/>
            <a:ext cx="31659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                                                                              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57" name="Rectangle 88"/>
          <p:cNvSpPr>
            <a:spLocks noChangeArrowheads="1"/>
          </p:cNvSpPr>
          <p:nvPr/>
        </p:nvSpPr>
        <p:spPr bwMode="auto">
          <a:xfrm>
            <a:off x="4019461" y="3001804"/>
            <a:ext cx="31659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                                                                               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58" name="Rectangle 89"/>
          <p:cNvSpPr>
            <a:spLocks noChangeArrowheads="1"/>
          </p:cNvSpPr>
          <p:nvPr/>
        </p:nvSpPr>
        <p:spPr bwMode="auto">
          <a:xfrm>
            <a:off x="4019461" y="3206675"/>
            <a:ext cx="31659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                                                                               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59" name="Rectangle 90"/>
          <p:cNvSpPr>
            <a:spLocks noChangeArrowheads="1"/>
          </p:cNvSpPr>
          <p:nvPr/>
        </p:nvSpPr>
        <p:spPr bwMode="auto">
          <a:xfrm>
            <a:off x="4019461" y="3404314"/>
            <a:ext cx="31659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                                                                               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60" name="Rectangle 91"/>
          <p:cNvSpPr>
            <a:spLocks noChangeArrowheads="1"/>
          </p:cNvSpPr>
          <p:nvPr/>
        </p:nvSpPr>
        <p:spPr bwMode="auto">
          <a:xfrm>
            <a:off x="4019461" y="3601954"/>
            <a:ext cx="31659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                                                                               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61" name="Rectangle 92"/>
          <p:cNvSpPr>
            <a:spLocks noChangeArrowheads="1"/>
          </p:cNvSpPr>
          <p:nvPr/>
        </p:nvSpPr>
        <p:spPr bwMode="auto">
          <a:xfrm>
            <a:off x="4019461" y="3806823"/>
            <a:ext cx="31659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                                                                               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62" name="Rectangle 93"/>
          <p:cNvSpPr>
            <a:spLocks noChangeArrowheads="1"/>
          </p:cNvSpPr>
          <p:nvPr/>
        </p:nvSpPr>
        <p:spPr bwMode="auto">
          <a:xfrm>
            <a:off x="4019461" y="4004462"/>
            <a:ext cx="31659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                                                                               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63" name="Rectangle 97"/>
          <p:cNvSpPr>
            <a:spLocks noChangeArrowheads="1"/>
          </p:cNvSpPr>
          <p:nvPr/>
        </p:nvSpPr>
        <p:spPr bwMode="auto">
          <a:xfrm>
            <a:off x="4019461" y="4799841"/>
            <a:ext cx="31659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                                                                               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64" name="Rectangle 98"/>
          <p:cNvSpPr>
            <a:spLocks noChangeArrowheads="1"/>
          </p:cNvSpPr>
          <p:nvPr/>
        </p:nvSpPr>
        <p:spPr bwMode="auto">
          <a:xfrm>
            <a:off x="4010726" y="4056947"/>
            <a:ext cx="341920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                                                                              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65" name="Rectangle 114"/>
          <p:cNvSpPr>
            <a:spLocks noChangeArrowheads="1"/>
          </p:cNvSpPr>
          <p:nvPr/>
        </p:nvSpPr>
        <p:spPr bwMode="auto">
          <a:xfrm>
            <a:off x="7021148" y="4012585"/>
            <a:ext cx="118301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1.37 (1.16, 1.59)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66" name="Rectangle 127"/>
          <p:cNvSpPr>
            <a:spLocks noChangeArrowheads="1"/>
          </p:cNvSpPr>
          <p:nvPr/>
        </p:nvSpPr>
        <p:spPr bwMode="auto">
          <a:xfrm>
            <a:off x="7483081" y="2806575"/>
            <a:ext cx="316593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                                                                              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67" name="Rectangle 128"/>
          <p:cNvSpPr>
            <a:spLocks noChangeArrowheads="1"/>
          </p:cNvSpPr>
          <p:nvPr/>
        </p:nvSpPr>
        <p:spPr bwMode="auto">
          <a:xfrm>
            <a:off x="7483081" y="3001804"/>
            <a:ext cx="316593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                                                                               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68" name="Rectangle 129"/>
          <p:cNvSpPr>
            <a:spLocks noChangeArrowheads="1"/>
          </p:cNvSpPr>
          <p:nvPr/>
        </p:nvSpPr>
        <p:spPr bwMode="auto">
          <a:xfrm>
            <a:off x="7483081" y="3206675"/>
            <a:ext cx="316593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                                                                              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69" name="Rectangle 130"/>
          <p:cNvSpPr>
            <a:spLocks noChangeArrowheads="1"/>
          </p:cNvSpPr>
          <p:nvPr/>
        </p:nvSpPr>
        <p:spPr bwMode="auto">
          <a:xfrm>
            <a:off x="7483081" y="3404314"/>
            <a:ext cx="316593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                                                                               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70" name="Rectangle 131"/>
          <p:cNvSpPr>
            <a:spLocks noChangeArrowheads="1"/>
          </p:cNvSpPr>
          <p:nvPr/>
        </p:nvSpPr>
        <p:spPr bwMode="auto">
          <a:xfrm>
            <a:off x="7483081" y="3601954"/>
            <a:ext cx="316593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                                                                              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71" name="Rectangle 132"/>
          <p:cNvSpPr>
            <a:spLocks noChangeArrowheads="1"/>
          </p:cNvSpPr>
          <p:nvPr/>
        </p:nvSpPr>
        <p:spPr bwMode="auto">
          <a:xfrm>
            <a:off x="7483081" y="3806823"/>
            <a:ext cx="316593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                                                                              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72" name="Rectangle 133"/>
          <p:cNvSpPr>
            <a:spLocks noChangeArrowheads="1"/>
          </p:cNvSpPr>
          <p:nvPr/>
        </p:nvSpPr>
        <p:spPr bwMode="auto">
          <a:xfrm>
            <a:off x="7483081" y="4004462"/>
            <a:ext cx="316593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                                                                              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73" name="Rectangle 137"/>
          <p:cNvSpPr>
            <a:spLocks noChangeArrowheads="1"/>
          </p:cNvSpPr>
          <p:nvPr/>
        </p:nvSpPr>
        <p:spPr bwMode="auto">
          <a:xfrm>
            <a:off x="7483081" y="4799841"/>
            <a:ext cx="316593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                                                                              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74" name="Rectangle 138"/>
          <p:cNvSpPr>
            <a:spLocks noChangeArrowheads="1"/>
          </p:cNvSpPr>
          <p:nvPr/>
        </p:nvSpPr>
        <p:spPr bwMode="auto">
          <a:xfrm>
            <a:off x="7474346" y="4064022"/>
            <a:ext cx="341920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                                                                              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75" name="Rectangle 147"/>
          <p:cNvSpPr>
            <a:spLocks noChangeArrowheads="1"/>
          </p:cNvSpPr>
          <p:nvPr/>
        </p:nvSpPr>
        <p:spPr bwMode="auto">
          <a:xfrm>
            <a:off x="10634225" y="3001804"/>
            <a:ext cx="96981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-59 (-73, -45)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76" name="Rectangle 148"/>
          <p:cNvSpPr>
            <a:spLocks noChangeArrowheads="1"/>
          </p:cNvSpPr>
          <p:nvPr/>
        </p:nvSpPr>
        <p:spPr bwMode="auto">
          <a:xfrm>
            <a:off x="10634225" y="3206675"/>
            <a:ext cx="96981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-62 (-83, -41)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77" name="Rectangle 149"/>
          <p:cNvSpPr>
            <a:spLocks noChangeArrowheads="1"/>
          </p:cNvSpPr>
          <p:nvPr/>
        </p:nvSpPr>
        <p:spPr bwMode="auto">
          <a:xfrm>
            <a:off x="10634225" y="3404314"/>
            <a:ext cx="96981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-40 (-52, -28)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78" name="Rectangle 150"/>
          <p:cNvSpPr>
            <a:spLocks noChangeArrowheads="1"/>
          </p:cNvSpPr>
          <p:nvPr/>
        </p:nvSpPr>
        <p:spPr bwMode="auto">
          <a:xfrm>
            <a:off x="10634225" y="3601954"/>
            <a:ext cx="96981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-42 (-63, -22)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79" name="Rectangle 154"/>
          <p:cNvSpPr>
            <a:spLocks noChangeArrowheads="1"/>
          </p:cNvSpPr>
          <p:nvPr/>
        </p:nvSpPr>
        <p:spPr bwMode="auto">
          <a:xfrm>
            <a:off x="10625489" y="4012585"/>
            <a:ext cx="99065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-50 (-58, -42)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80" name="Rectangle 157"/>
          <p:cNvSpPr>
            <a:spLocks noChangeArrowheads="1"/>
          </p:cNvSpPr>
          <p:nvPr/>
        </p:nvSpPr>
        <p:spPr bwMode="auto">
          <a:xfrm>
            <a:off x="11521568" y="2589365"/>
            <a:ext cx="50654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p=0.11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81" name="Freeform 192"/>
          <p:cNvSpPr>
            <a:spLocks/>
          </p:cNvSpPr>
          <p:nvPr/>
        </p:nvSpPr>
        <p:spPr bwMode="auto">
          <a:xfrm>
            <a:off x="6212068" y="4019817"/>
            <a:ext cx="355972" cy="98820"/>
          </a:xfrm>
          <a:custGeom>
            <a:avLst/>
            <a:gdLst>
              <a:gd name="T0" fmla="*/ 0 w 48"/>
              <a:gd name="T1" fmla="*/ 6 h 12"/>
              <a:gd name="T2" fmla="*/ 24 w 48"/>
              <a:gd name="T3" fmla="*/ 0 h 12"/>
              <a:gd name="T4" fmla="*/ 48 w 48"/>
              <a:gd name="T5" fmla="*/ 6 h 12"/>
              <a:gd name="T6" fmla="*/ 24 w 48"/>
              <a:gd name="T7" fmla="*/ 12 h 12"/>
              <a:gd name="T8" fmla="*/ 0 w 48"/>
              <a:gd name="T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12">
                <a:moveTo>
                  <a:pt x="0" y="6"/>
                </a:moveTo>
                <a:lnTo>
                  <a:pt x="24" y="0"/>
                </a:lnTo>
                <a:lnTo>
                  <a:pt x="48" y="6"/>
                </a:lnTo>
                <a:lnTo>
                  <a:pt x="24" y="12"/>
                </a:lnTo>
                <a:lnTo>
                  <a:pt x="0" y="6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82" name="Line 209"/>
          <p:cNvSpPr>
            <a:spLocks noChangeShapeType="1"/>
          </p:cNvSpPr>
          <p:nvPr/>
        </p:nvSpPr>
        <p:spPr bwMode="auto">
          <a:xfrm>
            <a:off x="8545301" y="3059649"/>
            <a:ext cx="460798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83" name="Rectangle 210"/>
          <p:cNvSpPr>
            <a:spLocks noChangeArrowheads="1"/>
          </p:cNvSpPr>
          <p:nvPr/>
        </p:nvSpPr>
        <p:spPr bwMode="auto">
          <a:xfrm>
            <a:off x="8730930" y="3011445"/>
            <a:ext cx="89539" cy="9882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84" name="Line 211"/>
          <p:cNvSpPr>
            <a:spLocks noChangeShapeType="1"/>
          </p:cNvSpPr>
          <p:nvPr/>
        </p:nvSpPr>
        <p:spPr bwMode="auto">
          <a:xfrm>
            <a:off x="8381511" y="3257289"/>
            <a:ext cx="685736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85" name="Rectangle 212"/>
          <p:cNvSpPr>
            <a:spLocks noChangeArrowheads="1"/>
          </p:cNvSpPr>
          <p:nvPr/>
        </p:nvSpPr>
        <p:spPr bwMode="auto">
          <a:xfrm>
            <a:off x="8687253" y="3216314"/>
            <a:ext cx="74252" cy="81948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86" name="Line 213"/>
          <p:cNvSpPr>
            <a:spLocks noChangeShapeType="1"/>
          </p:cNvSpPr>
          <p:nvPr/>
        </p:nvSpPr>
        <p:spPr bwMode="auto">
          <a:xfrm>
            <a:off x="8888169" y="3454928"/>
            <a:ext cx="393097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87" name="Rectangle 214"/>
          <p:cNvSpPr>
            <a:spLocks noChangeArrowheads="1"/>
          </p:cNvSpPr>
          <p:nvPr/>
        </p:nvSpPr>
        <p:spPr bwMode="auto">
          <a:xfrm>
            <a:off x="9043223" y="3413954"/>
            <a:ext cx="82987" cy="8918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88" name="Line 215"/>
          <p:cNvSpPr>
            <a:spLocks noChangeShapeType="1"/>
          </p:cNvSpPr>
          <p:nvPr/>
        </p:nvSpPr>
        <p:spPr bwMode="auto">
          <a:xfrm>
            <a:off x="8709092" y="3659798"/>
            <a:ext cx="670449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89" name="Rectangle 216"/>
          <p:cNvSpPr>
            <a:spLocks noChangeArrowheads="1"/>
          </p:cNvSpPr>
          <p:nvPr/>
        </p:nvSpPr>
        <p:spPr bwMode="auto">
          <a:xfrm>
            <a:off x="9014834" y="3611593"/>
            <a:ext cx="80804" cy="8918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90" name="Freeform 223"/>
          <p:cNvSpPr>
            <a:spLocks/>
          </p:cNvSpPr>
          <p:nvPr/>
        </p:nvSpPr>
        <p:spPr bwMode="auto">
          <a:xfrm>
            <a:off x="8792079" y="4019815"/>
            <a:ext cx="259881" cy="98820"/>
          </a:xfrm>
          <a:custGeom>
            <a:avLst/>
            <a:gdLst>
              <a:gd name="T0" fmla="*/ 0 w 35"/>
              <a:gd name="T1" fmla="*/ 6 h 12"/>
              <a:gd name="T2" fmla="*/ 17 w 35"/>
              <a:gd name="T3" fmla="*/ 0 h 12"/>
              <a:gd name="T4" fmla="*/ 35 w 35"/>
              <a:gd name="T5" fmla="*/ 6 h 12"/>
              <a:gd name="T6" fmla="*/ 17 w 35"/>
              <a:gd name="T7" fmla="*/ 12 h 12"/>
              <a:gd name="T8" fmla="*/ 0 w 35"/>
              <a:gd name="T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12">
                <a:moveTo>
                  <a:pt x="0" y="6"/>
                </a:moveTo>
                <a:lnTo>
                  <a:pt x="17" y="0"/>
                </a:lnTo>
                <a:lnTo>
                  <a:pt x="35" y="6"/>
                </a:lnTo>
                <a:lnTo>
                  <a:pt x="17" y="12"/>
                </a:lnTo>
                <a:lnTo>
                  <a:pt x="0" y="6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91" name="Line 224"/>
          <p:cNvSpPr>
            <a:spLocks noChangeShapeType="1"/>
          </p:cNvSpPr>
          <p:nvPr/>
        </p:nvSpPr>
        <p:spPr bwMode="auto">
          <a:xfrm flipH="1" flipV="1">
            <a:off x="5255531" y="2368448"/>
            <a:ext cx="2" cy="1919693"/>
          </a:xfrm>
          <a:prstGeom prst="line">
            <a:avLst/>
          </a:prstGeom>
          <a:noFill/>
          <a:ln w="19050" cap="rnd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92" name="Line 225"/>
          <p:cNvSpPr>
            <a:spLocks noChangeShapeType="1"/>
          </p:cNvSpPr>
          <p:nvPr/>
        </p:nvSpPr>
        <p:spPr bwMode="auto">
          <a:xfrm>
            <a:off x="4443131" y="4280172"/>
            <a:ext cx="2461224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93" name="Line 226"/>
          <p:cNvSpPr>
            <a:spLocks noChangeShapeType="1"/>
          </p:cNvSpPr>
          <p:nvPr/>
        </p:nvSpPr>
        <p:spPr bwMode="auto">
          <a:xfrm>
            <a:off x="4443131" y="4280172"/>
            <a:ext cx="0" cy="74718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94" name="Line 227"/>
          <p:cNvSpPr>
            <a:spLocks noChangeShapeType="1"/>
          </p:cNvSpPr>
          <p:nvPr/>
        </p:nvSpPr>
        <p:spPr bwMode="auto">
          <a:xfrm>
            <a:off x="4851515" y="4280172"/>
            <a:ext cx="0" cy="74718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95" name="Line 228"/>
          <p:cNvSpPr>
            <a:spLocks noChangeShapeType="1"/>
          </p:cNvSpPr>
          <p:nvPr/>
        </p:nvSpPr>
        <p:spPr bwMode="auto">
          <a:xfrm>
            <a:off x="5259899" y="4280172"/>
            <a:ext cx="0" cy="74718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96" name="Line 229"/>
          <p:cNvSpPr>
            <a:spLocks noChangeShapeType="1"/>
          </p:cNvSpPr>
          <p:nvPr/>
        </p:nvSpPr>
        <p:spPr bwMode="auto">
          <a:xfrm>
            <a:off x="5670467" y="4280172"/>
            <a:ext cx="0" cy="74718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97" name="Line 230"/>
          <p:cNvSpPr>
            <a:spLocks noChangeShapeType="1"/>
          </p:cNvSpPr>
          <p:nvPr/>
        </p:nvSpPr>
        <p:spPr bwMode="auto">
          <a:xfrm>
            <a:off x="6085402" y="4280172"/>
            <a:ext cx="0" cy="74718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98" name="Line 231"/>
          <p:cNvSpPr>
            <a:spLocks noChangeShapeType="1"/>
          </p:cNvSpPr>
          <p:nvPr/>
        </p:nvSpPr>
        <p:spPr bwMode="auto">
          <a:xfrm>
            <a:off x="6493787" y="4280172"/>
            <a:ext cx="0" cy="74718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99" name="Line 232"/>
          <p:cNvSpPr>
            <a:spLocks noChangeShapeType="1"/>
          </p:cNvSpPr>
          <p:nvPr/>
        </p:nvSpPr>
        <p:spPr bwMode="auto">
          <a:xfrm>
            <a:off x="6904355" y="4280172"/>
            <a:ext cx="0" cy="74718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00" name="Rectangle 233"/>
          <p:cNvSpPr>
            <a:spLocks noChangeArrowheads="1"/>
          </p:cNvSpPr>
          <p:nvPr/>
        </p:nvSpPr>
        <p:spPr bwMode="auto">
          <a:xfrm>
            <a:off x="4364511" y="4378991"/>
            <a:ext cx="15869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-1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01" name="Rectangle 234"/>
          <p:cNvSpPr>
            <a:spLocks noChangeArrowheads="1"/>
          </p:cNvSpPr>
          <p:nvPr/>
        </p:nvSpPr>
        <p:spPr bwMode="auto">
          <a:xfrm>
            <a:off x="4724851" y="4378991"/>
            <a:ext cx="28693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-0.5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02" name="Rectangle 235"/>
          <p:cNvSpPr>
            <a:spLocks noChangeArrowheads="1"/>
          </p:cNvSpPr>
          <p:nvPr/>
        </p:nvSpPr>
        <p:spPr bwMode="auto">
          <a:xfrm>
            <a:off x="5200935" y="4378991"/>
            <a:ext cx="9297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0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03" name="Rectangle 236"/>
          <p:cNvSpPr>
            <a:spLocks noChangeArrowheads="1"/>
          </p:cNvSpPr>
          <p:nvPr/>
        </p:nvSpPr>
        <p:spPr bwMode="auto">
          <a:xfrm>
            <a:off x="5563458" y="4378991"/>
            <a:ext cx="22121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0.5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04" name="Rectangle 237"/>
          <p:cNvSpPr>
            <a:spLocks noChangeArrowheads="1"/>
          </p:cNvSpPr>
          <p:nvPr/>
        </p:nvSpPr>
        <p:spPr bwMode="auto">
          <a:xfrm>
            <a:off x="6026438" y="4378991"/>
            <a:ext cx="9297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1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05" name="Rectangle 238"/>
          <p:cNvSpPr>
            <a:spLocks noChangeArrowheads="1"/>
          </p:cNvSpPr>
          <p:nvPr/>
        </p:nvSpPr>
        <p:spPr bwMode="auto">
          <a:xfrm>
            <a:off x="6386776" y="4378991"/>
            <a:ext cx="22121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1.5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06" name="Rectangle 239"/>
          <p:cNvSpPr>
            <a:spLocks noChangeArrowheads="1"/>
          </p:cNvSpPr>
          <p:nvPr/>
        </p:nvSpPr>
        <p:spPr bwMode="auto">
          <a:xfrm>
            <a:off x="6845389" y="4378991"/>
            <a:ext cx="9297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2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07" name="Rectangle 240"/>
          <p:cNvSpPr>
            <a:spLocks noChangeArrowheads="1"/>
          </p:cNvSpPr>
          <p:nvPr/>
        </p:nvSpPr>
        <p:spPr bwMode="auto">
          <a:xfrm>
            <a:off x="4397270" y="4632067"/>
            <a:ext cx="10467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Placebo Better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08" name="Line 241"/>
          <p:cNvSpPr>
            <a:spLocks noChangeShapeType="1"/>
          </p:cNvSpPr>
          <p:nvPr/>
        </p:nvSpPr>
        <p:spPr bwMode="auto">
          <a:xfrm>
            <a:off x="4443131" y="4583862"/>
            <a:ext cx="779643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09" name="Freeform 242"/>
          <p:cNvSpPr>
            <a:spLocks/>
          </p:cNvSpPr>
          <p:nvPr/>
        </p:nvSpPr>
        <p:spPr bwMode="auto">
          <a:xfrm>
            <a:off x="4443131" y="4559760"/>
            <a:ext cx="30574" cy="40975"/>
          </a:xfrm>
          <a:custGeom>
            <a:avLst/>
            <a:gdLst>
              <a:gd name="T0" fmla="*/ 4 w 4"/>
              <a:gd name="T1" fmla="*/ 0 h 5"/>
              <a:gd name="T2" fmla="*/ 0 w 4"/>
              <a:gd name="T3" fmla="*/ 3 h 5"/>
              <a:gd name="T4" fmla="*/ 4 w 4"/>
              <a:gd name="T5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5">
                <a:moveTo>
                  <a:pt x="4" y="0"/>
                </a:moveTo>
                <a:lnTo>
                  <a:pt x="0" y="3"/>
                </a:lnTo>
                <a:lnTo>
                  <a:pt x="4" y="5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10" name="Rectangle 243"/>
          <p:cNvSpPr>
            <a:spLocks noChangeArrowheads="1"/>
          </p:cNvSpPr>
          <p:nvPr/>
        </p:nvSpPr>
        <p:spPr bwMode="auto">
          <a:xfrm>
            <a:off x="5558285" y="4632067"/>
            <a:ext cx="143629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Empagliflozin Better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11" name="Line 244"/>
          <p:cNvSpPr>
            <a:spLocks noChangeShapeType="1"/>
          </p:cNvSpPr>
          <p:nvPr/>
        </p:nvSpPr>
        <p:spPr bwMode="auto">
          <a:xfrm flipH="1">
            <a:off x="5297025" y="4583862"/>
            <a:ext cx="1607329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12" name="Freeform 245"/>
          <p:cNvSpPr>
            <a:spLocks/>
          </p:cNvSpPr>
          <p:nvPr/>
        </p:nvSpPr>
        <p:spPr bwMode="auto">
          <a:xfrm>
            <a:off x="6873780" y="4559760"/>
            <a:ext cx="30574" cy="40975"/>
          </a:xfrm>
          <a:custGeom>
            <a:avLst/>
            <a:gdLst>
              <a:gd name="T0" fmla="*/ 0 w 4"/>
              <a:gd name="T1" fmla="*/ 5 h 5"/>
              <a:gd name="T2" fmla="*/ 4 w 4"/>
              <a:gd name="T3" fmla="*/ 3 h 5"/>
              <a:gd name="T4" fmla="*/ 0 w 4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5">
                <a:moveTo>
                  <a:pt x="0" y="5"/>
                </a:moveTo>
                <a:lnTo>
                  <a:pt x="4" y="3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13" name="Line 246"/>
          <p:cNvSpPr>
            <a:spLocks noChangeShapeType="1"/>
          </p:cNvSpPr>
          <p:nvPr/>
        </p:nvSpPr>
        <p:spPr bwMode="auto">
          <a:xfrm flipV="1">
            <a:off x="9743164" y="2363395"/>
            <a:ext cx="184" cy="1916775"/>
          </a:xfrm>
          <a:prstGeom prst="line">
            <a:avLst/>
          </a:prstGeom>
          <a:noFill/>
          <a:ln w="19050" cap="rnd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14" name="Line 247"/>
          <p:cNvSpPr>
            <a:spLocks noChangeShapeType="1"/>
          </p:cNvSpPr>
          <p:nvPr/>
        </p:nvSpPr>
        <p:spPr bwMode="auto">
          <a:xfrm>
            <a:off x="8099791" y="4280172"/>
            <a:ext cx="2461224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15" name="Line 248"/>
          <p:cNvSpPr>
            <a:spLocks noChangeShapeType="1"/>
          </p:cNvSpPr>
          <p:nvPr/>
        </p:nvSpPr>
        <p:spPr bwMode="auto">
          <a:xfrm>
            <a:off x="8099791" y="4280172"/>
            <a:ext cx="0" cy="74718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16" name="Line 249"/>
          <p:cNvSpPr>
            <a:spLocks noChangeShapeType="1"/>
          </p:cNvSpPr>
          <p:nvPr/>
        </p:nvSpPr>
        <p:spPr bwMode="auto">
          <a:xfrm>
            <a:off x="8918743" y="4280172"/>
            <a:ext cx="0" cy="74718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17" name="Line 250"/>
          <p:cNvSpPr>
            <a:spLocks noChangeShapeType="1"/>
          </p:cNvSpPr>
          <p:nvPr/>
        </p:nvSpPr>
        <p:spPr bwMode="auto">
          <a:xfrm>
            <a:off x="9742062" y="4280172"/>
            <a:ext cx="0" cy="74718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18" name="Line 251"/>
          <p:cNvSpPr>
            <a:spLocks noChangeShapeType="1"/>
          </p:cNvSpPr>
          <p:nvPr/>
        </p:nvSpPr>
        <p:spPr bwMode="auto">
          <a:xfrm>
            <a:off x="10561015" y="4280172"/>
            <a:ext cx="0" cy="74718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19" name="Rectangle 252"/>
          <p:cNvSpPr>
            <a:spLocks noChangeArrowheads="1"/>
          </p:cNvSpPr>
          <p:nvPr/>
        </p:nvSpPr>
        <p:spPr bwMode="auto">
          <a:xfrm>
            <a:off x="7955655" y="4378991"/>
            <a:ext cx="34464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-100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20" name="Rectangle 253"/>
          <p:cNvSpPr>
            <a:spLocks noChangeArrowheads="1"/>
          </p:cNvSpPr>
          <p:nvPr/>
        </p:nvSpPr>
        <p:spPr bwMode="auto">
          <a:xfrm>
            <a:off x="8807365" y="4378991"/>
            <a:ext cx="2516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-50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21" name="Rectangle 254"/>
          <p:cNvSpPr>
            <a:spLocks noChangeArrowheads="1"/>
          </p:cNvSpPr>
          <p:nvPr/>
        </p:nvSpPr>
        <p:spPr bwMode="auto">
          <a:xfrm>
            <a:off x="9683098" y="4378991"/>
            <a:ext cx="9297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0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22" name="Rectangle 255"/>
          <p:cNvSpPr>
            <a:spLocks noChangeArrowheads="1"/>
          </p:cNvSpPr>
          <p:nvPr/>
        </p:nvSpPr>
        <p:spPr bwMode="auto">
          <a:xfrm>
            <a:off x="10469292" y="4378991"/>
            <a:ext cx="1859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50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23" name="Rectangle 256"/>
          <p:cNvSpPr>
            <a:spLocks noChangeArrowheads="1"/>
          </p:cNvSpPr>
          <p:nvPr/>
        </p:nvSpPr>
        <p:spPr bwMode="auto">
          <a:xfrm>
            <a:off x="8345167" y="4632067"/>
            <a:ext cx="143629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Empagliflozin Better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24" name="Line 257"/>
          <p:cNvSpPr>
            <a:spLocks noChangeShapeType="1"/>
          </p:cNvSpPr>
          <p:nvPr/>
        </p:nvSpPr>
        <p:spPr bwMode="auto">
          <a:xfrm>
            <a:off x="8099791" y="4583862"/>
            <a:ext cx="1605146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25" name="Freeform 258"/>
          <p:cNvSpPr>
            <a:spLocks/>
          </p:cNvSpPr>
          <p:nvPr/>
        </p:nvSpPr>
        <p:spPr bwMode="auto">
          <a:xfrm>
            <a:off x="8099791" y="4559760"/>
            <a:ext cx="30574" cy="40975"/>
          </a:xfrm>
          <a:custGeom>
            <a:avLst/>
            <a:gdLst>
              <a:gd name="T0" fmla="*/ 4 w 4"/>
              <a:gd name="T1" fmla="*/ 0 h 5"/>
              <a:gd name="T2" fmla="*/ 0 w 4"/>
              <a:gd name="T3" fmla="*/ 3 h 5"/>
              <a:gd name="T4" fmla="*/ 4 w 4"/>
              <a:gd name="T5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5">
                <a:moveTo>
                  <a:pt x="4" y="0"/>
                </a:moveTo>
                <a:lnTo>
                  <a:pt x="0" y="3"/>
                </a:lnTo>
                <a:lnTo>
                  <a:pt x="4" y="5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26" name="Rectangle 259"/>
          <p:cNvSpPr>
            <a:spLocks noChangeArrowheads="1"/>
          </p:cNvSpPr>
          <p:nvPr/>
        </p:nvSpPr>
        <p:spPr bwMode="auto">
          <a:xfrm>
            <a:off x="9779189" y="4632067"/>
            <a:ext cx="10467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Placebo Better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27" name="Line 260"/>
          <p:cNvSpPr>
            <a:spLocks noChangeShapeType="1"/>
          </p:cNvSpPr>
          <p:nvPr/>
        </p:nvSpPr>
        <p:spPr bwMode="auto">
          <a:xfrm flipH="1">
            <a:off x="9779189" y="4583862"/>
            <a:ext cx="781826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28" name="Freeform 261"/>
          <p:cNvSpPr>
            <a:spLocks/>
          </p:cNvSpPr>
          <p:nvPr/>
        </p:nvSpPr>
        <p:spPr bwMode="auto">
          <a:xfrm>
            <a:off x="10530440" y="4559760"/>
            <a:ext cx="30574" cy="40975"/>
          </a:xfrm>
          <a:custGeom>
            <a:avLst/>
            <a:gdLst>
              <a:gd name="T0" fmla="*/ 0 w 4"/>
              <a:gd name="T1" fmla="*/ 5 h 5"/>
              <a:gd name="T2" fmla="*/ 4 w 4"/>
              <a:gd name="T3" fmla="*/ 3 h 5"/>
              <a:gd name="T4" fmla="*/ 0 w 4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5">
                <a:moveTo>
                  <a:pt x="0" y="5"/>
                </a:moveTo>
                <a:lnTo>
                  <a:pt x="4" y="3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29" name="Line 504"/>
          <p:cNvSpPr>
            <a:spLocks noChangeShapeType="1"/>
          </p:cNvSpPr>
          <p:nvPr/>
        </p:nvSpPr>
        <p:spPr bwMode="auto">
          <a:xfrm flipV="1">
            <a:off x="8924212" y="2944012"/>
            <a:ext cx="1" cy="1043578"/>
          </a:xfrm>
          <a:prstGeom prst="line">
            <a:avLst/>
          </a:prstGeom>
          <a:noFill/>
          <a:ln w="19050" cap="rnd">
            <a:solidFill>
              <a:srgbClr val="33333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30" name="Line 213"/>
          <p:cNvSpPr>
            <a:spLocks noChangeShapeType="1"/>
          </p:cNvSpPr>
          <p:nvPr/>
        </p:nvSpPr>
        <p:spPr bwMode="auto">
          <a:xfrm>
            <a:off x="1974903" y="2171819"/>
            <a:ext cx="2422367" cy="6470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244840" y="2209509"/>
            <a:ext cx="2483584" cy="2607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CHRONIC SLOPE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Causes of kidney disease</a:t>
            </a:r>
          </a:p>
          <a:p>
            <a:pPr marL="0" marR="0" lvl="0" indent="0" algn="l" defTabSz="914400" rtl="0" eaLnBrk="1" fontAlgn="auto" latinLnBrk="0" hangingPunct="1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Diabetic kidney disease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Hypertensive/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renovascular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 Glomerular disease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Other disease/unknown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All participants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32" name="Rectangle 66"/>
          <p:cNvSpPr>
            <a:spLocks noChangeArrowheads="1"/>
          </p:cNvSpPr>
          <p:nvPr/>
        </p:nvSpPr>
        <p:spPr bwMode="auto">
          <a:xfrm>
            <a:off x="4194677" y="5001977"/>
            <a:ext cx="29138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Difference in mean </a:t>
            </a:r>
            <a:r>
              <a:rPr kumimoji="0" lang="en-US" alt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eGFR</a:t>
            </a: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 slopes (mL/min/1.73m²/</a:t>
            </a:r>
            <a:r>
              <a:rPr kumimoji="0" lang="en-US" alt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yr</a:t>
            </a: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)</a:t>
            </a:r>
            <a:endParaRPr kumimoji="0" lang="en-US" altLang="en-US" sz="4400" b="0" i="1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33" name="Rectangle 68"/>
          <p:cNvSpPr>
            <a:spLocks noChangeArrowheads="1"/>
          </p:cNvSpPr>
          <p:nvPr/>
        </p:nvSpPr>
        <p:spPr bwMode="auto">
          <a:xfrm>
            <a:off x="8156515" y="4994264"/>
            <a:ext cx="2453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Difference in slopes as % of the placebo slope</a:t>
            </a:r>
            <a:endParaRPr kumimoji="0" lang="en-US" altLang="en-US" sz="1200" b="0" i="1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2A107B9-F43D-41F4-8977-FE48CE1A8ED0}"/>
              </a:ext>
            </a:extLst>
          </p:cNvPr>
          <p:cNvSpPr txBox="1"/>
          <p:nvPr/>
        </p:nvSpPr>
        <p:spPr>
          <a:xfrm>
            <a:off x="6607990" y="63986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buClrTx/>
              <a:buSzTx/>
              <a:tabLst/>
            </a:pPr>
            <a:r>
              <a:rPr lang="en-US" altLang="en-US" sz="1800" dirty="0">
                <a:latin typeface="Mulish" pitchFamily="2" charset="0"/>
              </a:rPr>
              <a:t>Lancet Diab. &amp; Endo. 2024 12(1): 51-60</a:t>
            </a:r>
          </a:p>
        </p:txBody>
      </p:sp>
    </p:spTree>
    <p:extLst>
      <p:ext uri="{BB962C8B-B14F-4D97-AF65-F5344CB8AC3E}">
        <p14:creationId xmlns:p14="http://schemas.microsoft.com/office/powerpoint/2010/main" val="35099191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>
                <a:solidFill>
                  <a:srgbClr val="002060"/>
                </a:solidFill>
                <a:latin typeface="Mulish" pitchFamily="2" charset="0"/>
              </a:rPr>
              <a:t>EMPA-KIDNEY: Chronic eGFR slopes </a:t>
            </a:r>
            <a:br>
              <a:rPr lang="en-GB" dirty="0">
                <a:solidFill>
                  <a:srgbClr val="002060"/>
                </a:solidFill>
                <a:latin typeface="Mulish" pitchFamily="2" charset="0"/>
              </a:rPr>
            </a:br>
            <a:r>
              <a:rPr lang="en-GB" dirty="0">
                <a:solidFill>
                  <a:srgbClr val="002060"/>
                </a:solidFill>
                <a:latin typeface="Mulish" pitchFamily="2" charset="0"/>
              </a:rPr>
              <a:t>by type of glomerular disease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CF2C65-B50D-4F7F-8164-566FA705FC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4" descr="Black Hourglass, Sandglass, Sand Timer, Sand Clock Icon Stock Vector -  Illustration of sand, flow: 11544006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6652" y="2361373"/>
            <a:ext cx="2144713" cy="227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41364" y="2361373"/>
            <a:ext cx="1008063" cy="227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49427" y="2361373"/>
            <a:ext cx="1162050" cy="227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11477" y="2361373"/>
            <a:ext cx="2690813" cy="227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202289" y="2361373"/>
            <a:ext cx="1096963" cy="227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390577" y="2408998"/>
            <a:ext cx="100348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Empagliflozin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693958" y="2408998"/>
            <a:ext cx="58990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Placebo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656985" y="2228094"/>
            <a:ext cx="21287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Absolute difference (95% CI),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mL/min/1.73m</a:t>
            </a:r>
            <a:r>
              <a:rPr kumimoji="0" lang="en-US" alt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2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/year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1410447" y="2261378"/>
            <a:ext cx="25968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P</a:t>
            </a:r>
            <a:r>
              <a:rPr kumimoji="0" lang="en-US" altLang="en-US" sz="12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het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28331" y="2213736"/>
            <a:ext cx="271709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Mean (SE) slope, mL/min/1.73m</a:t>
            </a:r>
            <a:r>
              <a:rPr kumimoji="0" lang="en-US" alt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2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/year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6" name="Line 108"/>
          <p:cNvSpPr>
            <a:spLocks noChangeShapeType="1"/>
          </p:cNvSpPr>
          <p:nvPr/>
        </p:nvSpPr>
        <p:spPr bwMode="auto">
          <a:xfrm>
            <a:off x="196652" y="2189923"/>
            <a:ext cx="2144713" cy="0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7" name="Line 109"/>
          <p:cNvSpPr>
            <a:spLocks noChangeShapeType="1"/>
          </p:cNvSpPr>
          <p:nvPr/>
        </p:nvSpPr>
        <p:spPr bwMode="auto">
          <a:xfrm>
            <a:off x="2341364" y="2189923"/>
            <a:ext cx="1008063" cy="0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8" name="Line 110"/>
          <p:cNvSpPr>
            <a:spLocks noChangeShapeType="1"/>
          </p:cNvSpPr>
          <p:nvPr/>
        </p:nvSpPr>
        <p:spPr bwMode="auto">
          <a:xfrm>
            <a:off x="3349427" y="2189923"/>
            <a:ext cx="1162050" cy="0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9" name="Line 111"/>
          <p:cNvSpPr>
            <a:spLocks noChangeShapeType="1"/>
          </p:cNvSpPr>
          <p:nvPr/>
        </p:nvSpPr>
        <p:spPr bwMode="auto">
          <a:xfrm>
            <a:off x="4511477" y="2189923"/>
            <a:ext cx="2690813" cy="0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0" name="Line 112"/>
          <p:cNvSpPr>
            <a:spLocks noChangeShapeType="1"/>
          </p:cNvSpPr>
          <p:nvPr/>
        </p:nvSpPr>
        <p:spPr bwMode="auto">
          <a:xfrm>
            <a:off x="7202288" y="2189923"/>
            <a:ext cx="4536000" cy="0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1" name="Line 114"/>
          <p:cNvSpPr>
            <a:spLocks noChangeShapeType="1"/>
          </p:cNvSpPr>
          <p:nvPr/>
        </p:nvSpPr>
        <p:spPr bwMode="auto">
          <a:xfrm>
            <a:off x="196652" y="2588386"/>
            <a:ext cx="2144713" cy="0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2" name="Line 115"/>
          <p:cNvSpPr>
            <a:spLocks noChangeShapeType="1"/>
          </p:cNvSpPr>
          <p:nvPr/>
        </p:nvSpPr>
        <p:spPr bwMode="auto">
          <a:xfrm>
            <a:off x="2341364" y="2588386"/>
            <a:ext cx="1008063" cy="0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3" name="Line 116"/>
          <p:cNvSpPr>
            <a:spLocks noChangeShapeType="1"/>
          </p:cNvSpPr>
          <p:nvPr/>
        </p:nvSpPr>
        <p:spPr bwMode="auto">
          <a:xfrm>
            <a:off x="3349427" y="2588386"/>
            <a:ext cx="8388000" cy="0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5" name="Rectangle 55"/>
          <p:cNvSpPr>
            <a:spLocks noChangeArrowheads="1"/>
          </p:cNvSpPr>
          <p:nvPr/>
        </p:nvSpPr>
        <p:spPr bwMode="auto">
          <a:xfrm>
            <a:off x="2602599" y="3109733"/>
            <a:ext cx="85279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-2.33 (0.24)</a:t>
            </a:r>
          </a:p>
        </p:txBody>
      </p:sp>
      <p:sp>
        <p:nvSpPr>
          <p:cNvPr id="26" name="Rectangle 56"/>
          <p:cNvSpPr>
            <a:spLocks noChangeArrowheads="1"/>
          </p:cNvSpPr>
          <p:nvPr/>
        </p:nvSpPr>
        <p:spPr bwMode="auto">
          <a:xfrm>
            <a:off x="2602599" y="3314603"/>
            <a:ext cx="8335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-2.66 (0.47)</a:t>
            </a:r>
          </a:p>
        </p:txBody>
      </p:sp>
      <p:sp>
        <p:nvSpPr>
          <p:cNvPr id="27" name="Rectangle 57"/>
          <p:cNvSpPr>
            <a:spLocks noChangeArrowheads="1"/>
          </p:cNvSpPr>
          <p:nvPr/>
        </p:nvSpPr>
        <p:spPr bwMode="auto">
          <a:xfrm>
            <a:off x="2602599" y="3512242"/>
            <a:ext cx="8335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-2.05 (0.25)</a:t>
            </a:r>
          </a:p>
        </p:txBody>
      </p:sp>
      <p:sp>
        <p:nvSpPr>
          <p:cNvPr id="28" name="Rectangle 58"/>
          <p:cNvSpPr>
            <a:spLocks noChangeArrowheads="1"/>
          </p:cNvSpPr>
          <p:nvPr/>
        </p:nvSpPr>
        <p:spPr bwMode="auto">
          <a:xfrm>
            <a:off x="2596048" y="3907521"/>
            <a:ext cx="85279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-1.37 (0.08)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9" name="Rectangle 71"/>
          <p:cNvSpPr>
            <a:spLocks noChangeArrowheads="1"/>
          </p:cNvSpPr>
          <p:nvPr/>
        </p:nvSpPr>
        <p:spPr bwMode="auto">
          <a:xfrm>
            <a:off x="3532928" y="3109733"/>
            <a:ext cx="85279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-4.12 (0.24)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0" name="Rectangle 72"/>
          <p:cNvSpPr>
            <a:spLocks noChangeArrowheads="1"/>
          </p:cNvSpPr>
          <p:nvPr/>
        </p:nvSpPr>
        <p:spPr bwMode="auto">
          <a:xfrm>
            <a:off x="3532928" y="3314603"/>
            <a:ext cx="8335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-3.39 (0.46)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1" name="Rectangle 73"/>
          <p:cNvSpPr>
            <a:spLocks noChangeArrowheads="1"/>
          </p:cNvSpPr>
          <p:nvPr/>
        </p:nvSpPr>
        <p:spPr bwMode="auto">
          <a:xfrm>
            <a:off x="3532928" y="3512242"/>
            <a:ext cx="8335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-3.50 (0.26)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2" name="Rectangle 74"/>
          <p:cNvSpPr>
            <a:spLocks noChangeArrowheads="1"/>
          </p:cNvSpPr>
          <p:nvPr/>
        </p:nvSpPr>
        <p:spPr bwMode="auto">
          <a:xfrm>
            <a:off x="3526377" y="3907521"/>
            <a:ext cx="85279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-2.75 (0.08)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3" name="Rectangle 92"/>
          <p:cNvSpPr>
            <a:spLocks noChangeArrowheads="1"/>
          </p:cNvSpPr>
          <p:nvPr/>
        </p:nvSpPr>
        <p:spPr bwMode="auto">
          <a:xfrm>
            <a:off x="3867061" y="2716864"/>
            <a:ext cx="31659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                                                                               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4" name="Rectangle 93"/>
          <p:cNvSpPr>
            <a:spLocks noChangeArrowheads="1"/>
          </p:cNvSpPr>
          <p:nvPr/>
        </p:nvSpPr>
        <p:spPr bwMode="auto">
          <a:xfrm>
            <a:off x="3867061" y="2914503"/>
            <a:ext cx="31659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                                                                               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5" name="Rectangle 94"/>
          <p:cNvSpPr>
            <a:spLocks noChangeArrowheads="1"/>
          </p:cNvSpPr>
          <p:nvPr/>
        </p:nvSpPr>
        <p:spPr bwMode="auto">
          <a:xfrm>
            <a:off x="3867061" y="3109733"/>
            <a:ext cx="31659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                                                                               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3867061" y="3314603"/>
            <a:ext cx="31659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                                                                               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7" name="Rectangle 96"/>
          <p:cNvSpPr>
            <a:spLocks noChangeArrowheads="1"/>
          </p:cNvSpPr>
          <p:nvPr/>
        </p:nvSpPr>
        <p:spPr bwMode="auto">
          <a:xfrm>
            <a:off x="3867061" y="3512242"/>
            <a:ext cx="31659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                                                                               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8" name="Rectangle 97"/>
          <p:cNvSpPr>
            <a:spLocks noChangeArrowheads="1"/>
          </p:cNvSpPr>
          <p:nvPr/>
        </p:nvSpPr>
        <p:spPr bwMode="auto">
          <a:xfrm>
            <a:off x="3867061" y="3709882"/>
            <a:ext cx="31659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                                                                               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9" name="Rectangle 98"/>
          <p:cNvSpPr>
            <a:spLocks noChangeArrowheads="1"/>
          </p:cNvSpPr>
          <p:nvPr/>
        </p:nvSpPr>
        <p:spPr bwMode="auto">
          <a:xfrm>
            <a:off x="3858326" y="3907521"/>
            <a:ext cx="341920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                                                                              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0" name="Rectangle 114"/>
          <p:cNvSpPr>
            <a:spLocks noChangeArrowheads="1"/>
          </p:cNvSpPr>
          <p:nvPr/>
        </p:nvSpPr>
        <p:spPr bwMode="auto">
          <a:xfrm>
            <a:off x="6868748" y="3907521"/>
            <a:ext cx="11830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1.37 (1.16, 1.59)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1" name="Rectangle 132"/>
          <p:cNvSpPr>
            <a:spLocks noChangeArrowheads="1"/>
          </p:cNvSpPr>
          <p:nvPr/>
        </p:nvSpPr>
        <p:spPr bwMode="auto">
          <a:xfrm>
            <a:off x="7330681" y="2716864"/>
            <a:ext cx="31659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                                                                               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2" name="Rectangle 133"/>
          <p:cNvSpPr>
            <a:spLocks noChangeArrowheads="1"/>
          </p:cNvSpPr>
          <p:nvPr/>
        </p:nvSpPr>
        <p:spPr bwMode="auto">
          <a:xfrm>
            <a:off x="7330681" y="2914503"/>
            <a:ext cx="31659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                                                                               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3" name="Rectangle 134"/>
          <p:cNvSpPr>
            <a:spLocks noChangeArrowheads="1"/>
          </p:cNvSpPr>
          <p:nvPr/>
        </p:nvSpPr>
        <p:spPr bwMode="auto">
          <a:xfrm>
            <a:off x="7330681" y="3109733"/>
            <a:ext cx="31659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                                                                               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4" name="Rectangle 135"/>
          <p:cNvSpPr>
            <a:spLocks noChangeArrowheads="1"/>
          </p:cNvSpPr>
          <p:nvPr/>
        </p:nvSpPr>
        <p:spPr bwMode="auto">
          <a:xfrm>
            <a:off x="7330681" y="3314603"/>
            <a:ext cx="31659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                                                                               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5" name="Rectangle 136"/>
          <p:cNvSpPr>
            <a:spLocks noChangeArrowheads="1"/>
          </p:cNvSpPr>
          <p:nvPr/>
        </p:nvSpPr>
        <p:spPr bwMode="auto">
          <a:xfrm>
            <a:off x="7330681" y="3512242"/>
            <a:ext cx="31659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                                                                               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6" name="Rectangle 137"/>
          <p:cNvSpPr>
            <a:spLocks noChangeArrowheads="1"/>
          </p:cNvSpPr>
          <p:nvPr/>
        </p:nvSpPr>
        <p:spPr bwMode="auto">
          <a:xfrm>
            <a:off x="7330681" y="3709882"/>
            <a:ext cx="316593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                                                                               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7" name="Rectangle 138"/>
          <p:cNvSpPr>
            <a:spLocks noChangeArrowheads="1"/>
          </p:cNvSpPr>
          <p:nvPr/>
        </p:nvSpPr>
        <p:spPr bwMode="auto">
          <a:xfrm>
            <a:off x="7321946" y="3907521"/>
            <a:ext cx="341920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                                                                              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8" name="Rectangle 151"/>
          <p:cNvSpPr>
            <a:spLocks noChangeArrowheads="1"/>
          </p:cNvSpPr>
          <p:nvPr/>
        </p:nvSpPr>
        <p:spPr bwMode="auto">
          <a:xfrm>
            <a:off x="10481825" y="3109733"/>
            <a:ext cx="96981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-43 (-59, -27)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9" name="Rectangle 152"/>
          <p:cNvSpPr>
            <a:spLocks noChangeArrowheads="1"/>
          </p:cNvSpPr>
          <p:nvPr/>
        </p:nvSpPr>
        <p:spPr bwMode="auto">
          <a:xfrm>
            <a:off x="10525502" y="3314603"/>
            <a:ext cx="9040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-22 (-60, 16)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0" name="Rectangle 153"/>
          <p:cNvSpPr>
            <a:spLocks noChangeArrowheads="1"/>
          </p:cNvSpPr>
          <p:nvPr/>
        </p:nvSpPr>
        <p:spPr bwMode="auto">
          <a:xfrm>
            <a:off x="10481825" y="3512242"/>
            <a:ext cx="96981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-41 (-62, -21)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1" name="Rectangle 154"/>
          <p:cNvSpPr>
            <a:spLocks noChangeArrowheads="1"/>
          </p:cNvSpPr>
          <p:nvPr/>
        </p:nvSpPr>
        <p:spPr bwMode="auto">
          <a:xfrm>
            <a:off x="10473089" y="3907521"/>
            <a:ext cx="99065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-50 (-58, -42)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2" name="Rectangle 158"/>
          <p:cNvSpPr>
            <a:spLocks noChangeArrowheads="1"/>
          </p:cNvSpPr>
          <p:nvPr/>
        </p:nvSpPr>
        <p:spPr bwMode="auto">
          <a:xfrm>
            <a:off x="11402288" y="2756727"/>
            <a:ext cx="50654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p=0.58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3" name="Freeform 192"/>
          <p:cNvSpPr>
            <a:spLocks/>
          </p:cNvSpPr>
          <p:nvPr/>
        </p:nvSpPr>
        <p:spPr bwMode="auto">
          <a:xfrm>
            <a:off x="6059668" y="3914753"/>
            <a:ext cx="355972" cy="98820"/>
          </a:xfrm>
          <a:custGeom>
            <a:avLst/>
            <a:gdLst>
              <a:gd name="T0" fmla="*/ 0 w 48"/>
              <a:gd name="T1" fmla="*/ 6 h 12"/>
              <a:gd name="T2" fmla="*/ 24 w 48"/>
              <a:gd name="T3" fmla="*/ 0 h 12"/>
              <a:gd name="T4" fmla="*/ 48 w 48"/>
              <a:gd name="T5" fmla="*/ 6 h 12"/>
              <a:gd name="T6" fmla="*/ 24 w 48"/>
              <a:gd name="T7" fmla="*/ 12 h 12"/>
              <a:gd name="T8" fmla="*/ 0 w 48"/>
              <a:gd name="T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12">
                <a:moveTo>
                  <a:pt x="0" y="6"/>
                </a:moveTo>
                <a:lnTo>
                  <a:pt x="24" y="0"/>
                </a:lnTo>
                <a:lnTo>
                  <a:pt x="48" y="6"/>
                </a:lnTo>
                <a:lnTo>
                  <a:pt x="24" y="12"/>
                </a:lnTo>
                <a:lnTo>
                  <a:pt x="0" y="6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4" name="Line 217"/>
          <p:cNvSpPr>
            <a:spLocks noChangeShapeType="1"/>
          </p:cNvSpPr>
          <p:nvPr/>
        </p:nvSpPr>
        <p:spPr bwMode="auto">
          <a:xfrm>
            <a:off x="8624391" y="3169989"/>
            <a:ext cx="519761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5" name="Rectangle 218"/>
          <p:cNvSpPr>
            <a:spLocks noChangeArrowheads="1"/>
          </p:cNvSpPr>
          <p:nvPr/>
        </p:nvSpPr>
        <p:spPr bwMode="auto">
          <a:xfrm>
            <a:off x="8847146" y="3126604"/>
            <a:ext cx="67701" cy="7471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6" name="Line 219"/>
          <p:cNvSpPr>
            <a:spLocks noChangeShapeType="1"/>
          </p:cNvSpPr>
          <p:nvPr/>
        </p:nvSpPr>
        <p:spPr bwMode="auto">
          <a:xfrm>
            <a:off x="8602552" y="3365217"/>
            <a:ext cx="1249174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7" name="Rectangle 220"/>
          <p:cNvSpPr>
            <a:spLocks noChangeArrowheads="1"/>
          </p:cNvSpPr>
          <p:nvPr/>
        </p:nvSpPr>
        <p:spPr bwMode="auto">
          <a:xfrm>
            <a:off x="9203118" y="3341115"/>
            <a:ext cx="52413" cy="4820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8" name="Line 221"/>
          <p:cNvSpPr>
            <a:spLocks noChangeShapeType="1"/>
          </p:cNvSpPr>
          <p:nvPr/>
        </p:nvSpPr>
        <p:spPr bwMode="auto">
          <a:xfrm>
            <a:off x="8571978" y="3562857"/>
            <a:ext cx="677000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9" name="Rectangle 222"/>
          <p:cNvSpPr>
            <a:spLocks noChangeArrowheads="1"/>
          </p:cNvSpPr>
          <p:nvPr/>
        </p:nvSpPr>
        <p:spPr bwMode="auto">
          <a:xfrm>
            <a:off x="8884272" y="3529113"/>
            <a:ext cx="67701" cy="7471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0" name="Freeform 223"/>
          <p:cNvSpPr>
            <a:spLocks/>
          </p:cNvSpPr>
          <p:nvPr/>
        </p:nvSpPr>
        <p:spPr bwMode="auto">
          <a:xfrm>
            <a:off x="8639679" y="3914751"/>
            <a:ext cx="259881" cy="98820"/>
          </a:xfrm>
          <a:custGeom>
            <a:avLst/>
            <a:gdLst>
              <a:gd name="T0" fmla="*/ 0 w 35"/>
              <a:gd name="T1" fmla="*/ 6 h 12"/>
              <a:gd name="T2" fmla="*/ 17 w 35"/>
              <a:gd name="T3" fmla="*/ 0 h 12"/>
              <a:gd name="T4" fmla="*/ 35 w 35"/>
              <a:gd name="T5" fmla="*/ 6 h 12"/>
              <a:gd name="T6" fmla="*/ 17 w 35"/>
              <a:gd name="T7" fmla="*/ 12 h 12"/>
              <a:gd name="T8" fmla="*/ 0 w 35"/>
              <a:gd name="T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12">
                <a:moveTo>
                  <a:pt x="0" y="6"/>
                </a:moveTo>
                <a:lnTo>
                  <a:pt x="17" y="0"/>
                </a:lnTo>
                <a:lnTo>
                  <a:pt x="35" y="6"/>
                </a:lnTo>
                <a:lnTo>
                  <a:pt x="17" y="12"/>
                </a:lnTo>
                <a:lnTo>
                  <a:pt x="0" y="6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1" name="Line 224"/>
          <p:cNvSpPr>
            <a:spLocks noChangeShapeType="1"/>
          </p:cNvSpPr>
          <p:nvPr/>
        </p:nvSpPr>
        <p:spPr bwMode="auto">
          <a:xfrm flipV="1">
            <a:off x="5106876" y="2586524"/>
            <a:ext cx="623" cy="1494902"/>
          </a:xfrm>
          <a:prstGeom prst="line">
            <a:avLst/>
          </a:prstGeom>
          <a:noFill/>
          <a:ln w="19050" cap="rnd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2" name="Line 225"/>
          <p:cNvSpPr>
            <a:spLocks noChangeShapeType="1"/>
          </p:cNvSpPr>
          <p:nvPr/>
        </p:nvSpPr>
        <p:spPr bwMode="auto">
          <a:xfrm>
            <a:off x="4290731" y="4071417"/>
            <a:ext cx="2461224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3" name="Line 226"/>
          <p:cNvSpPr>
            <a:spLocks noChangeShapeType="1"/>
          </p:cNvSpPr>
          <p:nvPr/>
        </p:nvSpPr>
        <p:spPr bwMode="auto">
          <a:xfrm>
            <a:off x="4290731" y="4071417"/>
            <a:ext cx="0" cy="74718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4" name="Line 227"/>
          <p:cNvSpPr>
            <a:spLocks noChangeShapeType="1"/>
          </p:cNvSpPr>
          <p:nvPr/>
        </p:nvSpPr>
        <p:spPr bwMode="auto">
          <a:xfrm>
            <a:off x="4699115" y="4071417"/>
            <a:ext cx="0" cy="74718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5" name="Line 228"/>
          <p:cNvSpPr>
            <a:spLocks noChangeShapeType="1"/>
          </p:cNvSpPr>
          <p:nvPr/>
        </p:nvSpPr>
        <p:spPr bwMode="auto">
          <a:xfrm>
            <a:off x="5107499" y="4071417"/>
            <a:ext cx="0" cy="74718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6" name="Line 229"/>
          <p:cNvSpPr>
            <a:spLocks noChangeShapeType="1"/>
          </p:cNvSpPr>
          <p:nvPr/>
        </p:nvSpPr>
        <p:spPr bwMode="auto">
          <a:xfrm>
            <a:off x="5518067" y="4071417"/>
            <a:ext cx="0" cy="74718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7" name="Line 230"/>
          <p:cNvSpPr>
            <a:spLocks noChangeShapeType="1"/>
          </p:cNvSpPr>
          <p:nvPr/>
        </p:nvSpPr>
        <p:spPr bwMode="auto">
          <a:xfrm>
            <a:off x="5933002" y="4071417"/>
            <a:ext cx="0" cy="74718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8" name="Line 231"/>
          <p:cNvSpPr>
            <a:spLocks noChangeShapeType="1"/>
          </p:cNvSpPr>
          <p:nvPr/>
        </p:nvSpPr>
        <p:spPr bwMode="auto">
          <a:xfrm>
            <a:off x="6341387" y="4071417"/>
            <a:ext cx="0" cy="74718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9" name="Line 232"/>
          <p:cNvSpPr>
            <a:spLocks noChangeShapeType="1"/>
          </p:cNvSpPr>
          <p:nvPr/>
        </p:nvSpPr>
        <p:spPr bwMode="auto">
          <a:xfrm>
            <a:off x="6751955" y="4071417"/>
            <a:ext cx="0" cy="74718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0" name="Rectangle 233"/>
          <p:cNvSpPr>
            <a:spLocks noChangeArrowheads="1"/>
          </p:cNvSpPr>
          <p:nvPr/>
        </p:nvSpPr>
        <p:spPr bwMode="auto">
          <a:xfrm>
            <a:off x="4212111" y="4170236"/>
            <a:ext cx="15869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-1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1" name="Rectangle 234"/>
          <p:cNvSpPr>
            <a:spLocks noChangeArrowheads="1"/>
          </p:cNvSpPr>
          <p:nvPr/>
        </p:nvSpPr>
        <p:spPr bwMode="auto">
          <a:xfrm>
            <a:off x="4572451" y="4170236"/>
            <a:ext cx="28693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-0.5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2" name="Rectangle 235"/>
          <p:cNvSpPr>
            <a:spLocks noChangeArrowheads="1"/>
          </p:cNvSpPr>
          <p:nvPr/>
        </p:nvSpPr>
        <p:spPr bwMode="auto">
          <a:xfrm>
            <a:off x="5048535" y="4170236"/>
            <a:ext cx="929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0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3" name="Rectangle 236"/>
          <p:cNvSpPr>
            <a:spLocks noChangeArrowheads="1"/>
          </p:cNvSpPr>
          <p:nvPr/>
        </p:nvSpPr>
        <p:spPr bwMode="auto">
          <a:xfrm>
            <a:off x="5411058" y="4170236"/>
            <a:ext cx="2212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0.5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4" name="Rectangle 237"/>
          <p:cNvSpPr>
            <a:spLocks noChangeArrowheads="1"/>
          </p:cNvSpPr>
          <p:nvPr/>
        </p:nvSpPr>
        <p:spPr bwMode="auto">
          <a:xfrm>
            <a:off x="5874038" y="4170236"/>
            <a:ext cx="929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1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5" name="Rectangle 238"/>
          <p:cNvSpPr>
            <a:spLocks noChangeArrowheads="1"/>
          </p:cNvSpPr>
          <p:nvPr/>
        </p:nvSpPr>
        <p:spPr bwMode="auto">
          <a:xfrm>
            <a:off x="6234376" y="4170236"/>
            <a:ext cx="2212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1.5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6" name="Rectangle 239"/>
          <p:cNvSpPr>
            <a:spLocks noChangeArrowheads="1"/>
          </p:cNvSpPr>
          <p:nvPr/>
        </p:nvSpPr>
        <p:spPr bwMode="auto">
          <a:xfrm>
            <a:off x="6692989" y="4170236"/>
            <a:ext cx="929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2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7" name="Rectangle 240"/>
          <p:cNvSpPr>
            <a:spLocks noChangeArrowheads="1"/>
          </p:cNvSpPr>
          <p:nvPr/>
        </p:nvSpPr>
        <p:spPr bwMode="auto">
          <a:xfrm>
            <a:off x="4244870" y="4423312"/>
            <a:ext cx="10467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Placebo Better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8" name="Line 241"/>
          <p:cNvSpPr>
            <a:spLocks noChangeShapeType="1"/>
          </p:cNvSpPr>
          <p:nvPr/>
        </p:nvSpPr>
        <p:spPr bwMode="auto">
          <a:xfrm>
            <a:off x="4290731" y="4375107"/>
            <a:ext cx="779643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9" name="Freeform 242"/>
          <p:cNvSpPr>
            <a:spLocks/>
          </p:cNvSpPr>
          <p:nvPr/>
        </p:nvSpPr>
        <p:spPr bwMode="auto">
          <a:xfrm>
            <a:off x="4290731" y="4351005"/>
            <a:ext cx="30574" cy="40975"/>
          </a:xfrm>
          <a:custGeom>
            <a:avLst/>
            <a:gdLst>
              <a:gd name="T0" fmla="*/ 4 w 4"/>
              <a:gd name="T1" fmla="*/ 0 h 5"/>
              <a:gd name="T2" fmla="*/ 0 w 4"/>
              <a:gd name="T3" fmla="*/ 3 h 5"/>
              <a:gd name="T4" fmla="*/ 4 w 4"/>
              <a:gd name="T5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5">
                <a:moveTo>
                  <a:pt x="4" y="0"/>
                </a:moveTo>
                <a:lnTo>
                  <a:pt x="0" y="3"/>
                </a:lnTo>
                <a:lnTo>
                  <a:pt x="4" y="5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0" name="Rectangle 243"/>
          <p:cNvSpPr>
            <a:spLocks noChangeArrowheads="1"/>
          </p:cNvSpPr>
          <p:nvPr/>
        </p:nvSpPr>
        <p:spPr bwMode="auto">
          <a:xfrm>
            <a:off x="5405885" y="4423312"/>
            <a:ext cx="14362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Empagliflozin Better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1" name="Line 244"/>
          <p:cNvSpPr>
            <a:spLocks noChangeShapeType="1"/>
          </p:cNvSpPr>
          <p:nvPr/>
        </p:nvSpPr>
        <p:spPr bwMode="auto">
          <a:xfrm flipH="1">
            <a:off x="5144625" y="4375107"/>
            <a:ext cx="1607329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2" name="Freeform 245"/>
          <p:cNvSpPr>
            <a:spLocks/>
          </p:cNvSpPr>
          <p:nvPr/>
        </p:nvSpPr>
        <p:spPr bwMode="auto">
          <a:xfrm>
            <a:off x="6721380" y="4351005"/>
            <a:ext cx="30574" cy="40975"/>
          </a:xfrm>
          <a:custGeom>
            <a:avLst/>
            <a:gdLst>
              <a:gd name="T0" fmla="*/ 0 w 4"/>
              <a:gd name="T1" fmla="*/ 5 h 5"/>
              <a:gd name="T2" fmla="*/ 4 w 4"/>
              <a:gd name="T3" fmla="*/ 3 h 5"/>
              <a:gd name="T4" fmla="*/ 0 w 4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5">
                <a:moveTo>
                  <a:pt x="0" y="5"/>
                </a:moveTo>
                <a:lnTo>
                  <a:pt x="4" y="3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3" name="Line 246"/>
          <p:cNvSpPr>
            <a:spLocks noChangeShapeType="1"/>
          </p:cNvSpPr>
          <p:nvPr/>
        </p:nvSpPr>
        <p:spPr bwMode="auto">
          <a:xfrm flipV="1">
            <a:off x="9589662" y="2586524"/>
            <a:ext cx="0" cy="1484892"/>
          </a:xfrm>
          <a:prstGeom prst="line">
            <a:avLst/>
          </a:prstGeom>
          <a:noFill/>
          <a:ln w="19050" cap="rnd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4" name="Line 247"/>
          <p:cNvSpPr>
            <a:spLocks noChangeShapeType="1"/>
          </p:cNvSpPr>
          <p:nvPr/>
        </p:nvSpPr>
        <p:spPr bwMode="auto">
          <a:xfrm>
            <a:off x="7947391" y="4071417"/>
            <a:ext cx="2461224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5" name="Line 248"/>
          <p:cNvSpPr>
            <a:spLocks noChangeShapeType="1"/>
          </p:cNvSpPr>
          <p:nvPr/>
        </p:nvSpPr>
        <p:spPr bwMode="auto">
          <a:xfrm>
            <a:off x="7947391" y="4071417"/>
            <a:ext cx="0" cy="74718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6" name="Line 249"/>
          <p:cNvSpPr>
            <a:spLocks noChangeShapeType="1"/>
          </p:cNvSpPr>
          <p:nvPr/>
        </p:nvSpPr>
        <p:spPr bwMode="auto">
          <a:xfrm>
            <a:off x="8766343" y="4071417"/>
            <a:ext cx="0" cy="74718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7" name="Line 250"/>
          <p:cNvSpPr>
            <a:spLocks noChangeShapeType="1"/>
          </p:cNvSpPr>
          <p:nvPr/>
        </p:nvSpPr>
        <p:spPr bwMode="auto">
          <a:xfrm>
            <a:off x="9589662" y="4071417"/>
            <a:ext cx="0" cy="74718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8" name="Line 251"/>
          <p:cNvSpPr>
            <a:spLocks noChangeShapeType="1"/>
          </p:cNvSpPr>
          <p:nvPr/>
        </p:nvSpPr>
        <p:spPr bwMode="auto">
          <a:xfrm>
            <a:off x="10408615" y="4071417"/>
            <a:ext cx="0" cy="74718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9" name="Rectangle 252"/>
          <p:cNvSpPr>
            <a:spLocks noChangeArrowheads="1"/>
          </p:cNvSpPr>
          <p:nvPr/>
        </p:nvSpPr>
        <p:spPr bwMode="auto">
          <a:xfrm>
            <a:off x="7803255" y="4170236"/>
            <a:ext cx="34464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-100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0" name="Rectangle 253"/>
          <p:cNvSpPr>
            <a:spLocks noChangeArrowheads="1"/>
          </p:cNvSpPr>
          <p:nvPr/>
        </p:nvSpPr>
        <p:spPr bwMode="auto">
          <a:xfrm>
            <a:off x="8654965" y="4170236"/>
            <a:ext cx="25167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-50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1" name="Rectangle 254"/>
          <p:cNvSpPr>
            <a:spLocks noChangeArrowheads="1"/>
          </p:cNvSpPr>
          <p:nvPr/>
        </p:nvSpPr>
        <p:spPr bwMode="auto">
          <a:xfrm>
            <a:off x="9530698" y="4170236"/>
            <a:ext cx="929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0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2" name="Rectangle 255"/>
          <p:cNvSpPr>
            <a:spLocks noChangeArrowheads="1"/>
          </p:cNvSpPr>
          <p:nvPr/>
        </p:nvSpPr>
        <p:spPr bwMode="auto">
          <a:xfrm>
            <a:off x="10316892" y="4170236"/>
            <a:ext cx="18594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50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3" name="Rectangle 256"/>
          <p:cNvSpPr>
            <a:spLocks noChangeArrowheads="1"/>
          </p:cNvSpPr>
          <p:nvPr/>
        </p:nvSpPr>
        <p:spPr bwMode="auto">
          <a:xfrm>
            <a:off x="8192767" y="4423312"/>
            <a:ext cx="14362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Empagliflozin Better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4" name="Line 257"/>
          <p:cNvSpPr>
            <a:spLocks noChangeShapeType="1"/>
          </p:cNvSpPr>
          <p:nvPr/>
        </p:nvSpPr>
        <p:spPr bwMode="auto">
          <a:xfrm>
            <a:off x="7947391" y="4375107"/>
            <a:ext cx="1605146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5" name="Freeform 258"/>
          <p:cNvSpPr>
            <a:spLocks/>
          </p:cNvSpPr>
          <p:nvPr/>
        </p:nvSpPr>
        <p:spPr bwMode="auto">
          <a:xfrm>
            <a:off x="7947391" y="4351005"/>
            <a:ext cx="30574" cy="40975"/>
          </a:xfrm>
          <a:custGeom>
            <a:avLst/>
            <a:gdLst>
              <a:gd name="T0" fmla="*/ 4 w 4"/>
              <a:gd name="T1" fmla="*/ 0 h 5"/>
              <a:gd name="T2" fmla="*/ 0 w 4"/>
              <a:gd name="T3" fmla="*/ 3 h 5"/>
              <a:gd name="T4" fmla="*/ 4 w 4"/>
              <a:gd name="T5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5">
                <a:moveTo>
                  <a:pt x="4" y="0"/>
                </a:moveTo>
                <a:lnTo>
                  <a:pt x="0" y="3"/>
                </a:lnTo>
                <a:lnTo>
                  <a:pt x="4" y="5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6" name="Rectangle 259"/>
          <p:cNvSpPr>
            <a:spLocks noChangeArrowheads="1"/>
          </p:cNvSpPr>
          <p:nvPr/>
        </p:nvSpPr>
        <p:spPr bwMode="auto">
          <a:xfrm>
            <a:off x="9626789" y="4423312"/>
            <a:ext cx="10467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Placebo Better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7" name="Line 260"/>
          <p:cNvSpPr>
            <a:spLocks noChangeShapeType="1"/>
          </p:cNvSpPr>
          <p:nvPr/>
        </p:nvSpPr>
        <p:spPr bwMode="auto">
          <a:xfrm flipH="1">
            <a:off x="9626789" y="4375107"/>
            <a:ext cx="781826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8" name="Freeform 261"/>
          <p:cNvSpPr>
            <a:spLocks/>
          </p:cNvSpPr>
          <p:nvPr/>
        </p:nvSpPr>
        <p:spPr bwMode="auto">
          <a:xfrm>
            <a:off x="10378040" y="4351005"/>
            <a:ext cx="30574" cy="40975"/>
          </a:xfrm>
          <a:custGeom>
            <a:avLst/>
            <a:gdLst>
              <a:gd name="T0" fmla="*/ 0 w 4"/>
              <a:gd name="T1" fmla="*/ 5 h 5"/>
              <a:gd name="T2" fmla="*/ 4 w 4"/>
              <a:gd name="T3" fmla="*/ 3 h 5"/>
              <a:gd name="T4" fmla="*/ 0 w 4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5">
                <a:moveTo>
                  <a:pt x="0" y="5"/>
                </a:moveTo>
                <a:lnTo>
                  <a:pt x="4" y="3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9" name="Line 504"/>
          <p:cNvSpPr>
            <a:spLocks noChangeShapeType="1"/>
          </p:cNvSpPr>
          <p:nvPr/>
        </p:nvSpPr>
        <p:spPr bwMode="auto">
          <a:xfrm flipV="1">
            <a:off x="8771812" y="2593439"/>
            <a:ext cx="6721" cy="1312614"/>
          </a:xfrm>
          <a:prstGeom prst="line">
            <a:avLst/>
          </a:prstGeom>
          <a:noFill/>
          <a:ln w="19050" cap="rnd">
            <a:solidFill>
              <a:srgbClr val="333333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0" name="Line 213"/>
          <p:cNvSpPr>
            <a:spLocks noChangeShapeType="1"/>
          </p:cNvSpPr>
          <p:nvPr/>
        </p:nvSpPr>
        <p:spPr bwMode="auto">
          <a:xfrm>
            <a:off x="2238047" y="2391436"/>
            <a:ext cx="2341213" cy="0"/>
          </a:xfrm>
          <a:prstGeom prst="line">
            <a:avLst/>
          </a:pr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2440" y="2399837"/>
            <a:ext cx="2483584" cy="2673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CHRONIC SLOPE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IgA nephropathy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FSGS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Other glomerulonephritis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All participants*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5177" y="5804293"/>
            <a:ext cx="6148045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* Total row includes participants without glomerular disease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+mn-cs"/>
            </a:endParaRPr>
          </a:p>
        </p:txBody>
      </p:sp>
      <p:sp>
        <p:nvSpPr>
          <p:cNvPr id="102" name="Rectangle 66"/>
          <p:cNvSpPr>
            <a:spLocks noChangeArrowheads="1"/>
          </p:cNvSpPr>
          <p:nvPr/>
        </p:nvSpPr>
        <p:spPr bwMode="auto">
          <a:xfrm>
            <a:off x="4042277" y="4934921"/>
            <a:ext cx="29138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Difference in mean </a:t>
            </a:r>
            <a:r>
              <a:rPr kumimoji="0" lang="en-US" alt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eGFR</a:t>
            </a: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 slopes (mL/min/1.73m²/</a:t>
            </a:r>
            <a:r>
              <a:rPr kumimoji="0" lang="en-US" alt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yr</a:t>
            </a: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)</a:t>
            </a:r>
            <a:endParaRPr kumimoji="0" lang="en-US" altLang="en-US" sz="4400" b="0" i="1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3" name="Rectangle 68"/>
          <p:cNvSpPr>
            <a:spLocks noChangeArrowheads="1"/>
          </p:cNvSpPr>
          <p:nvPr/>
        </p:nvSpPr>
        <p:spPr bwMode="auto">
          <a:xfrm>
            <a:off x="8004115" y="4927208"/>
            <a:ext cx="2453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Difference in slopes as % of the placebo slope</a:t>
            </a:r>
            <a:endParaRPr kumimoji="0" lang="en-US" altLang="en-US" sz="1200" b="0" i="1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8529952" y="2334798"/>
            <a:ext cx="238074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sh" pitchFamily="2" charset="0"/>
                <a:ea typeface="+mn-ea"/>
                <a:cs typeface="Helvetica" panose="020B0604020202020204" pitchFamily="34" charset="0"/>
              </a:rPr>
              <a:t>Relative difference (95% CI), %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ish" pitchFamily="2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EE1C25C-FF6E-4CA0-9CD6-6162093030BA}"/>
              </a:ext>
            </a:extLst>
          </p:cNvPr>
          <p:cNvSpPr txBox="1"/>
          <p:nvPr/>
        </p:nvSpPr>
        <p:spPr>
          <a:xfrm>
            <a:off x="6607990" y="63986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buClrTx/>
              <a:buSzTx/>
              <a:tabLst/>
            </a:pPr>
            <a:r>
              <a:rPr lang="en-US" altLang="en-US" sz="1800" dirty="0">
                <a:latin typeface="Mulish" pitchFamily="2" charset="0"/>
              </a:rPr>
              <a:t>Lancet Diab. &amp; Endo. 2024 12(1): 51-60</a:t>
            </a:r>
          </a:p>
        </p:txBody>
      </p:sp>
    </p:spTree>
    <p:extLst>
      <p:ext uri="{BB962C8B-B14F-4D97-AF65-F5344CB8AC3E}">
        <p14:creationId xmlns:p14="http://schemas.microsoft.com/office/powerpoint/2010/main" val="3775260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7259" y="721043"/>
            <a:ext cx="12291462" cy="590628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Mulish" pitchFamily="2" charset="0"/>
              </a:rPr>
              <a:t>Talk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457" y="1503589"/>
            <a:ext cx="11306075" cy="4342422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latin typeface="Mulish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2400" b="1" dirty="0">
                <a:effectLst/>
                <a:latin typeface="Mulish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art 1: </a:t>
            </a:r>
            <a:r>
              <a:rPr lang="en-GB" sz="2400" dirty="0">
                <a:effectLst/>
                <a:latin typeface="Mulish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Importance of scale, randomization &amp; identifying safe treatments which can benefit </a:t>
            </a:r>
            <a:r>
              <a:rPr lang="en-GB" sz="2400" dirty="0">
                <a:latin typeface="Mulish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wide range of causes of chronic kidney disease</a:t>
            </a:r>
            <a:endParaRPr lang="en-GB" sz="2400" dirty="0">
              <a:effectLst/>
              <a:latin typeface="Mulish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effectLst/>
              <a:latin typeface="Mulish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latin typeface="Mulish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effectLst/>
              <a:latin typeface="Mulish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altLang="en-US" sz="2400" b="1" dirty="0">
                <a:latin typeface="Mulish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Part 2: </a:t>
            </a:r>
            <a:r>
              <a:rPr lang="en-GB" altLang="en-US" sz="2400" dirty="0">
                <a:latin typeface="Mulish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Interesting new biomarker data from EMPA-KIDNEY which  encourage expanded focus beyond the concept of intraglomerular hypertension, and towards the tubules</a:t>
            </a:r>
            <a:endParaRPr lang="en-US" altLang="en-US" sz="2400" dirty="0">
              <a:latin typeface="Mulish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4EAC1-5186-413B-974C-13F4A679F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420" y="2703876"/>
            <a:ext cx="9861160" cy="97092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937EAB-7578-49A9-ACFB-4F729AC5D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7466" y="5353466"/>
            <a:ext cx="1504534" cy="150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6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26"/>
          <p:cNvSpPr>
            <a:spLocks noChangeArrowheads="1"/>
          </p:cNvSpPr>
          <p:nvPr/>
        </p:nvSpPr>
        <p:spPr bwMode="auto">
          <a:xfrm>
            <a:off x="3790049" y="2671356"/>
            <a:ext cx="19492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Events/participants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666433" y="3653138"/>
            <a:ext cx="141359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IgA nephropathy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666433" y="3875222"/>
            <a:ext cx="91640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DAPA-CKD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681162" y="4071825"/>
            <a:ext cx="122578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EMPA-KIDNEY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666433" y="4304037"/>
            <a:ext cx="65723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Subtotal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4018834" y="4308363"/>
            <a:ext cx="5466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37/550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5220386" y="4304037"/>
            <a:ext cx="5466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68/537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" name="Rectangle 65"/>
          <p:cNvSpPr>
            <a:spLocks noChangeArrowheads="1"/>
          </p:cNvSpPr>
          <p:nvPr/>
        </p:nvSpPr>
        <p:spPr bwMode="auto">
          <a:xfrm>
            <a:off x="8107065" y="4304037"/>
            <a:ext cx="13112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0.49 (0.32, 0.74)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4" name="Rectangle 142"/>
          <p:cNvSpPr>
            <a:spLocks noChangeArrowheads="1"/>
          </p:cNvSpPr>
          <p:nvPr/>
        </p:nvSpPr>
        <p:spPr bwMode="auto">
          <a:xfrm>
            <a:off x="652914" y="5091631"/>
            <a:ext cx="26016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ANY GLOMERULAR DISEASE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6" name="Rectangle 144"/>
          <p:cNvSpPr>
            <a:spLocks noChangeArrowheads="1"/>
          </p:cNvSpPr>
          <p:nvPr/>
        </p:nvSpPr>
        <p:spPr bwMode="auto">
          <a:xfrm>
            <a:off x="3932785" y="5097004"/>
            <a:ext cx="6326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90/1196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7" name="Rectangle 145"/>
          <p:cNvSpPr>
            <a:spLocks noChangeArrowheads="1"/>
          </p:cNvSpPr>
          <p:nvPr/>
        </p:nvSpPr>
        <p:spPr bwMode="auto">
          <a:xfrm>
            <a:off x="5034951" y="5097004"/>
            <a:ext cx="73206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141/1168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8" name="Rectangle 146"/>
          <p:cNvSpPr>
            <a:spLocks noChangeArrowheads="1"/>
          </p:cNvSpPr>
          <p:nvPr/>
        </p:nvSpPr>
        <p:spPr bwMode="auto">
          <a:xfrm>
            <a:off x="8107065" y="5097004"/>
            <a:ext cx="13112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0.60 (0.46, 0.78)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708590" y="5539437"/>
            <a:ext cx="3478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0.25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447360" y="5539437"/>
            <a:ext cx="24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0.5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822099" y="5539437"/>
            <a:ext cx="3478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0.75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235779" y="5539437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7560869" y="5539437"/>
            <a:ext cx="24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1.5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5876827" y="5423810"/>
            <a:ext cx="0" cy="2434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6579907" y="5423810"/>
            <a:ext cx="0" cy="2434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6990336" y="5423810"/>
            <a:ext cx="0" cy="2434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7282989" y="5423810"/>
            <a:ext cx="0" cy="2434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7693416" y="5423810"/>
            <a:ext cx="0" cy="2434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5876827" y="5423810"/>
            <a:ext cx="0" cy="4564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6579907" y="5423810"/>
            <a:ext cx="0" cy="4564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6990336" y="5423810"/>
            <a:ext cx="0" cy="4564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7282989" y="5423810"/>
            <a:ext cx="0" cy="4564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7693416" y="5423810"/>
            <a:ext cx="0" cy="4564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6080074" y="5786229"/>
            <a:ext cx="11007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SGLT2i better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7425747" y="5786229"/>
            <a:ext cx="11541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Placebo better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 flipH="1" flipV="1">
            <a:off x="7275851" y="3253536"/>
            <a:ext cx="7138" cy="2208041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5876827" y="5423810"/>
            <a:ext cx="1816591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 flipV="1">
            <a:off x="6551355" y="3826579"/>
            <a:ext cx="0" cy="529451"/>
          </a:xfrm>
          <a:prstGeom prst="line">
            <a:avLst/>
          </a:prstGeom>
          <a:noFill/>
          <a:ln w="19050">
            <a:solidFill>
              <a:schemeClr val="tx2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 flipH="1">
            <a:off x="5876827" y="3957420"/>
            <a:ext cx="960046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5876827" y="3914820"/>
            <a:ext cx="92792" cy="88243"/>
          </a:xfrm>
          <a:custGeom>
            <a:avLst/>
            <a:gdLst>
              <a:gd name="T0" fmla="*/ 100 w 100"/>
              <a:gd name="T1" fmla="*/ 0 h 115"/>
              <a:gd name="T2" fmla="*/ 0 w 100"/>
              <a:gd name="T3" fmla="*/ 57 h 115"/>
              <a:gd name="T4" fmla="*/ 100 w 100"/>
              <a:gd name="T5" fmla="*/ 11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" h="115">
                <a:moveTo>
                  <a:pt x="100" y="0"/>
                </a:moveTo>
                <a:lnTo>
                  <a:pt x="0" y="57"/>
                </a:lnTo>
                <a:lnTo>
                  <a:pt x="100" y="115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244427" y="4136947"/>
            <a:ext cx="917219" cy="88243"/>
            <a:chOff x="6244427" y="2076499"/>
            <a:chExt cx="917219" cy="88243"/>
          </a:xfrm>
          <a:solidFill>
            <a:srgbClr val="03498E"/>
          </a:solidFill>
        </p:grpSpPr>
        <p:sp>
          <p:nvSpPr>
            <p:cNvPr id="62" name="Line 60"/>
            <p:cNvSpPr>
              <a:spLocks noChangeShapeType="1"/>
            </p:cNvSpPr>
            <p:nvPr/>
          </p:nvSpPr>
          <p:spPr bwMode="auto">
            <a:xfrm>
              <a:off x="6244427" y="2119099"/>
              <a:ext cx="917219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6651286" y="2076499"/>
              <a:ext cx="103500" cy="88243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68" name="Freeform 66"/>
          <p:cNvSpPr>
            <a:spLocks/>
          </p:cNvSpPr>
          <p:nvPr/>
        </p:nvSpPr>
        <p:spPr bwMode="auto">
          <a:xfrm>
            <a:off x="6133791" y="4356030"/>
            <a:ext cx="835132" cy="88243"/>
          </a:xfrm>
          <a:custGeom>
            <a:avLst/>
            <a:gdLst>
              <a:gd name="T0" fmla="*/ 0 w 911"/>
              <a:gd name="T1" fmla="*/ 57 h 114"/>
              <a:gd name="T2" fmla="*/ 455 w 911"/>
              <a:gd name="T3" fmla="*/ 114 h 114"/>
              <a:gd name="T4" fmla="*/ 911 w 911"/>
              <a:gd name="T5" fmla="*/ 57 h 114"/>
              <a:gd name="T6" fmla="*/ 455 w 911"/>
              <a:gd name="T7" fmla="*/ 0 h 114"/>
              <a:gd name="T8" fmla="*/ 0 w 911"/>
              <a:gd name="T9" fmla="*/ 57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1" h="114">
                <a:moveTo>
                  <a:pt x="0" y="57"/>
                </a:moveTo>
                <a:lnTo>
                  <a:pt x="455" y="114"/>
                </a:lnTo>
                <a:lnTo>
                  <a:pt x="911" y="57"/>
                </a:lnTo>
                <a:lnTo>
                  <a:pt x="455" y="0"/>
                </a:lnTo>
                <a:lnTo>
                  <a:pt x="0" y="57"/>
                </a:lnTo>
              </a:path>
            </a:pathLst>
          </a:custGeom>
          <a:noFill/>
          <a:ln w="19050">
            <a:solidFill>
              <a:srgbClr val="00468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9" name="Freeform 147"/>
          <p:cNvSpPr>
            <a:spLocks/>
          </p:cNvSpPr>
          <p:nvPr/>
        </p:nvSpPr>
        <p:spPr bwMode="auto">
          <a:xfrm>
            <a:off x="6497823" y="5159084"/>
            <a:ext cx="538911" cy="91285"/>
          </a:xfrm>
          <a:custGeom>
            <a:avLst/>
            <a:gdLst>
              <a:gd name="T0" fmla="*/ 0 w 588"/>
              <a:gd name="T1" fmla="*/ 57 h 114"/>
              <a:gd name="T2" fmla="*/ 294 w 588"/>
              <a:gd name="T3" fmla="*/ 114 h 114"/>
              <a:gd name="T4" fmla="*/ 588 w 588"/>
              <a:gd name="T5" fmla="*/ 57 h 114"/>
              <a:gd name="T6" fmla="*/ 294 w 588"/>
              <a:gd name="T7" fmla="*/ 0 h 114"/>
              <a:gd name="T8" fmla="*/ 0 w 588"/>
              <a:gd name="T9" fmla="*/ 57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8" h="114">
                <a:moveTo>
                  <a:pt x="0" y="57"/>
                </a:moveTo>
                <a:lnTo>
                  <a:pt x="294" y="114"/>
                </a:lnTo>
                <a:lnTo>
                  <a:pt x="588" y="57"/>
                </a:lnTo>
                <a:lnTo>
                  <a:pt x="294" y="0"/>
                </a:lnTo>
                <a:lnTo>
                  <a:pt x="0" y="57"/>
                </a:lnTo>
              </a:path>
            </a:pathLst>
          </a:custGeom>
          <a:noFill/>
          <a:ln w="19050">
            <a:solidFill>
              <a:srgbClr val="00468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" name="Rectangle 27"/>
          <p:cNvSpPr>
            <a:spLocks noChangeArrowheads="1"/>
          </p:cNvSpPr>
          <p:nvPr/>
        </p:nvSpPr>
        <p:spPr bwMode="auto">
          <a:xfrm>
            <a:off x="3800313" y="2928824"/>
            <a:ext cx="7651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SGLT2i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" name="Rectangle 28"/>
          <p:cNvSpPr>
            <a:spLocks noChangeArrowheads="1"/>
          </p:cNvSpPr>
          <p:nvPr/>
        </p:nvSpPr>
        <p:spPr bwMode="auto">
          <a:xfrm>
            <a:off x="4933448" y="2943579"/>
            <a:ext cx="8335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Placebo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" name="Rectangle 33"/>
          <p:cNvSpPr>
            <a:spLocks noChangeArrowheads="1"/>
          </p:cNvSpPr>
          <p:nvPr/>
        </p:nvSpPr>
        <p:spPr bwMode="auto">
          <a:xfrm>
            <a:off x="6939157" y="2934138"/>
            <a:ext cx="24791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Relative risk (95% CI)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525227" y="241491"/>
            <a:ext cx="11369593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ulish" pitchFamily="2" charset="0"/>
                <a:cs typeface="Arial" panose="020B0604020202020204" pitchFamily="34" charset="0"/>
              </a:rPr>
              <a:t>SMART-C: KIDNEY DISEASE PROGRESSION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ulish" pitchFamily="2" charset="0"/>
                <a:cs typeface="Arial" panose="020B0604020202020204" pitchFamily="34" charset="0"/>
              </a:rPr>
              <a:t>in IgA nephropathy</a:t>
            </a:r>
          </a:p>
        </p:txBody>
      </p:sp>
      <p:sp>
        <p:nvSpPr>
          <p:cNvPr id="105" name="Line 37"/>
          <p:cNvSpPr>
            <a:spLocks noChangeShapeType="1"/>
          </p:cNvSpPr>
          <p:nvPr/>
        </p:nvSpPr>
        <p:spPr bwMode="auto">
          <a:xfrm>
            <a:off x="658813" y="3253538"/>
            <a:ext cx="8759507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582838" y="6163709"/>
            <a:ext cx="8162765" cy="5876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ish" pitchFamily="2" charset="0"/>
                <a:cs typeface="Arial" panose="020B0604020202020204" pitchFamily="34" charset="0"/>
              </a:rPr>
              <a:t>Kidney disease progression defined as a sustained ≥50% eGFR decline from randomization, kidney replacement therapy, sustained low eGFR (e.g. &lt;10 or &lt;15), or renal death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87" y="6375817"/>
            <a:ext cx="1968006" cy="466406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9628707" y="6103559"/>
            <a:ext cx="256329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ulish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  <a:latin typeface="Mulish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Lancet 2022; 400: 1788–801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21A65F-CD60-4027-BE98-77D13507AF6E}"/>
              </a:ext>
            </a:extLst>
          </p:cNvPr>
          <p:cNvSpPr txBox="1"/>
          <p:nvPr/>
        </p:nvSpPr>
        <p:spPr>
          <a:xfrm>
            <a:off x="580613" y="1854533"/>
            <a:ext cx="11552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ulish" pitchFamily="2" charset="0"/>
              </a:rPr>
              <a:t>1087 patients with </a:t>
            </a:r>
            <a:r>
              <a:rPr lang="en-GB" sz="2400" i="1" dirty="0">
                <a:latin typeface="Mulish" pitchFamily="2" charset="0"/>
              </a:rPr>
              <a:t>known</a:t>
            </a:r>
            <a:r>
              <a:rPr lang="en-GB" sz="2400" dirty="0">
                <a:latin typeface="Mulish" pitchFamily="2" charset="0"/>
              </a:rPr>
              <a:t> </a:t>
            </a:r>
            <a:r>
              <a:rPr lang="en-GB" sz="2400" dirty="0" err="1">
                <a:latin typeface="Mulish" pitchFamily="2" charset="0"/>
              </a:rPr>
              <a:t>IgAN</a:t>
            </a:r>
            <a:endParaRPr lang="en-GB" sz="2400" dirty="0">
              <a:latin typeface="Muli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9987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64219-ADFE-4557-9B57-A3F4688DF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7" y="579541"/>
            <a:ext cx="9577997" cy="1105899"/>
          </a:xfrm>
        </p:spPr>
        <p:txBody>
          <a:bodyPr/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Mulish" pitchFamily="2" charset="0"/>
              </a:rPr>
              <a:t>Overwhelming evidence to support SGLT2i use widely in IgA nephropathy?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FBBB16-53A5-4B79-B9A9-ADC8082598D8}"/>
              </a:ext>
            </a:extLst>
          </p:cNvPr>
          <p:cNvSpPr txBox="1"/>
          <p:nvPr/>
        </p:nvSpPr>
        <p:spPr>
          <a:xfrm>
            <a:off x="245918" y="1896763"/>
            <a:ext cx="11700163" cy="36933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600" dirty="0">
                <a:latin typeface="Mulish" pitchFamily="2" charset="0"/>
              </a:rPr>
              <a:t>1087 pts with known </a:t>
            </a:r>
            <a:r>
              <a:rPr lang="en-GB" sz="2600" dirty="0" err="1">
                <a:latin typeface="Mulish" pitchFamily="2" charset="0"/>
              </a:rPr>
              <a:t>IgAN</a:t>
            </a:r>
            <a:r>
              <a:rPr lang="en-GB" sz="2600" dirty="0">
                <a:latin typeface="Mulish" pitchFamily="2" charset="0"/>
              </a:rPr>
              <a:t> in SGLT2i trials: clear evidence chronic eGFR declines slowed by ~40%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600" dirty="0">
              <a:latin typeface="Mulish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600" dirty="0">
                <a:latin typeface="Mulish" pitchFamily="2" charset="0"/>
              </a:rPr>
              <a:t>Incredibly safe in non-diabetic populations (trial data from ~21,000 patients with CKD), with no important effect modification by age or eGFR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600" dirty="0">
              <a:latin typeface="Mulish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600" dirty="0">
                <a:latin typeface="Mulish" pitchFamily="2" charset="0"/>
              </a:rPr>
              <a:t>Additional benefits on AKI, heart failure, hospitalization &amp; mortality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600" dirty="0">
              <a:latin typeface="Mulish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600" dirty="0">
                <a:latin typeface="Mulish" pitchFamily="2" charset="0"/>
              </a:rPr>
              <a:t>SGLT2i are cost-effective in CKD, and generics will be even better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B71C1B-3AD7-4A10-9C9E-D8B0764B381F}"/>
              </a:ext>
            </a:extLst>
          </p:cNvPr>
          <p:cNvSpPr txBox="1"/>
          <p:nvPr/>
        </p:nvSpPr>
        <p:spPr>
          <a:xfrm>
            <a:off x="3861177" y="5801405"/>
            <a:ext cx="37592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Mulish" pitchFamily="2" charset="0"/>
              </a:rPr>
              <a:t>La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ncet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 2022; 400: 1788–801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latin typeface="Mulish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buClrTx/>
              <a:buSzTx/>
              <a:tabLst/>
            </a:pPr>
            <a:r>
              <a:rPr lang="en-US" altLang="en-US" sz="1400" dirty="0">
                <a:latin typeface="Mulish" pitchFamily="2" charset="0"/>
              </a:rPr>
              <a:t>JAMA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Mulish" pitchFamily="2" charset="0"/>
              </a:rPr>
              <a:t> 2025 Nov 7:e2520835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buClrTx/>
              <a:buSzTx/>
              <a:tabLst/>
            </a:pPr>
            <a:r>
              <a:rPr lang="en-US" altLang="en-US" sz="1400" dirty="0">
                <a:latin typeface="Mulish" pitchFamily="2" charset="0"/>
              </a:rPr>
              <a:t>Lancet Diab. &amp; Endo. 2024 12(1): 39-504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buClrTx/>
              <a:buSzTx/>
              <a:tabLst/>
            </a:pPr>
            <a:r>
              <a:rPr lang="en-US" altLang="en-US" sz="1400" dirty="0" err="1">
                <a:latin typeface="Mulish" pitchFamily="2" charset="0"/>
              </a:rPr>
              <a:t>EClincalMedicine</a:t>
            </a:r>
            <a:r>
              <a:rPr lang="en-US" altLang="en-US" sz="1400" dirty="0">
                <a:latin typeface="Mulish" pitchFamily="2" charset="0"/>
              </a:rPr>
              <a:t> 2025 Jul 8:85:103338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ulish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53DF8-F0A5-4E27-A182-0A72254A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C0A708E-2478-4BFF-BA03-CD8B6C719230}"/>
              </a:ext>
            </a:extLst>
          </p:cNvPr>
          <p:cNvSpPr txBox="1">
            <a:spLocks/>
          </p:cNvSpPr>
          <p:nvPr/>
        </p:nvSpPr>
        <p:spPr>
          <a:xfrm>
            <a:off x="0" y="402921"/>
            <a:ext cx="12190809" cy="132543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002060"/>
                </a:solidFill>
                <a:latin typeface="Mulish" pitchFamily="2" charset="0"/>
              </a:rPr>
              <a:t>Potential negative impact of </a:t>
            </a:r>
          </a:p>
          <a:p>
            <a:pPr algn="ctr"/>
            <a:r>
              <a:rPr lang="en-GB" sz="4000" dirty="0">
                <a:solidFill>
                  <a:srgbClr val="002060"/>
                </a:solidFill>
                <a:latin typeface="Mulish" pitchFamily="2" charset="0"/>
              </a:rPr>
              <a:t>orphan drug designation &amp; small trials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127B02-10D9-4A4E-A450-12321513453C}"/>
              </a:ext>
            </a:extLst>
          </p:cNvPr>
          <p:cNvSpPr txBox="1">
            <a:spLocks/>
          </p:cNvSpPr>
          <p:nvPr/>
        </p:nvSpPr>
        <p:spPr>
          <a:xfrm>
            <a:off x="152995" y="1728354"/>
            <a:ext cx="12039005" cy="4489893"/>
          </a:xfrm>
          <a:prstGeom prst="rect">
            <a:avLst/>
          </a:prstGeom>
        </p:spPr>
        <p:txBody>
          <a:bodyPr vert="horz" lIns="90846" tIns="45551" rIns="90846" bIns="45551" rtlCol="0">
            <a:noAutofit/>
          </a:bodyPr>
          <a:lstStyle>
            <a:lvl1pPr marL="0" indent="0" algn="l" defTabSz="18288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2600" b="1" kern="0" spc="8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ts val="27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000" indent="-342000" algn="l" defTabSz="18288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1400"/>
              </a:spcAft>
              <a:buClr>
                <a:schemeClr val="accent1"/>
              </a:buClr>
              <a:buFont typeface="Symbol" panose="05050102010706020507" pitchFamily="18" charset="2"/>
              <a:buChar char="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000" indent="-342000" algn="l" defTabSz="18288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1400"/>
              </a:spcAft>
              <a:buClr>
                <a:schemeClr val="accent1"/>
              </a:buClr>
              <a:buFont typeface="Symbol" panose="05050102010706020507" pitchFamily="18" charset="2"/>
              <a:buChar char="·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6000" indent="-342000" algn="l" defTabSz="18288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1400"/>
              </a:spcAft>
              <a:buClr>
                <a:schemeClr val="accent1"/>
              </a:buClr>
              <a:buFont typeface="Symbol" panose="05050102010706020507" pitchFamily="18" charset="2"/>
              <a:buChar char="·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1371417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1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lish" pitchFamily="2" charset="0"/>
              <a:ea typeface="+mn-ea"/>
              <a:cs typeface="+mn-cs"/>
            </a:endParaRPr>
          </a:p>
          <a:p>
            <a:pPr marL="0" marR="0" lvl="1" indent="0" algn="ctr" defTabSz="1371417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1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ulish" pitchFamily="2" charset="0"/>
              <a:ea typeface="+mn-ea"/>
              <a:cs typeface="+mn-cs"/>
            </a:endParaRPr>
          </a:p>
          <a:p>
            <a:pPr marL="0" marR="0" lvl="1" indent="0" algn="ctr" defTabSz="1371417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i="1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Prediction: nephrology will see other new drugs which target final common pathways of progression only superficially tested </a:t>
            </a:r>
          </a:p>
          <a:p>
            <a:pPr marL="0" marR="0" lvl="1" indent="0" algn="ctr" defTabSz="1371417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i="1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(e.g. short-term surrogate outcome trials in </a:t>
            </a:r>
            <a:r>
              <a:rPr lang="en-GB" sz="2800" i="1" dirty="0">
                <a:solidFill>
                  <a:schemeClr val="accent2"/>
                </a:solidFill>
                <a:latin typeface="Mulish" pitchFamily="2" charset="0"/>
              </a:rPr>
              <a:t>single</a:t>
            </a:r>
            <a:r>
              <a:rPr kumimoji="0" lang="en-GB" sz="2800" i="1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 primary </a:t>
            </a:r>
            <a:r>
              <a:rPr lang="en-GB" sz="2800" i="1" dirty="0">
                <a:solidFill>
                  <a:schemeClr val="accent2"/>
                </a:solidFill>
                <a:latin typeface="Mulish" pitchFamily="2" charset="0"/>
              </a:rPr>
              <a:t>diseases)</a:t>
            </a:r>
          </a:p>
          <a:p>
            <a:pPr marL="0" marR="0" lvl="1" indent="0" algn="ctr" defTabSz="1371417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2800" b="1" i="1" dirty="0">
              <a:solidFill>
                <a:srgbClr val="000000"/>
              </a:solidFill>
              <a:latin typeface="Mulish" pitchFamily="2" charset="0"/>
            </a:endParaRPr>
          </a:p>
          <a:p>
            <a:pPr marL="0" marR="0" lvl="1" indent="0" algn="ctr" defTabSz="1371417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3200" i="1" dirty="0">
                <a:solidFill>
                  <a:srgbClr val="FF0000"/>
                </a:solidFill>
                <a:latin typeface="Mulish" pitchFamily="2" charset="0"/>
              </a:rPr>
              <a:t>WARNING: This leads to less information on efficacy &amp;</a:t>
            </a:r>
            <a:r>
              <a:rPr kumimoji="0" lang="en-GB" sz="3200" b="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 safety, narrow indications for use, &amp; high pricing</a:t>
            </a:r>
            <a:endParaRPr kumimoji="0" lang="en-GB" sz="2000" b="0" i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ulish" pitchFamily="2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0BD77F-8AD7-4685-89FD-F59A5D772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646" y="6380145"/>
            <a:ext cx="1434353" cy="47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80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E499A0-B1DE-433F-BA25-0C3349FE1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28" y="-176323"/>
            <a:ext cx="11885543" cy="1105899"/>
          </a:xfrm>
        </p:spPr>
        <p:txBody>
          <a:bodyPr/>
          <a:lstStyle/>
          <a:p>
            <a:pPr algn="ctr"/>
            <a:r>
              <a:rPr lang="en-GB" sz="4000" dirty="0">
                <a:solidFill>
                  <a:srgbClr val="10253F"/>
                </a:solidFill>
                <a:latin typeface="Mulish" pitchFamily="2" charset="0"/>
              </a:rPr>
              <a:t>Part 1: Summary</a:t>
            </a:r>
            <a:endParaRPr lang="en-GB" sz="4000" b="0" dirty="0">
              <a:solidFill>
                <a:srgbClr val="10253F"/>
              </a:solidFill>
              <a:latin typeface="Mulish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4ABC7-491E-4332-AEE6-2BE79DEB3528}"/>
              </a:ext>
            </a:extLst>
          </p:cNvPr>
          <p:cNvSpPr txBox="1"/>
          <p:nvPr/>
        </p:nvSpPr>
        <p:spPr>
          <a:xfrm>
            <a:off x="327659" y="1279252"/>
            <a:ext cx="1153668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3000" b="1" dirty="0">
                <a:effectLst/>
                <a:latin typeface="Mulish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SGLT2i trials illustrate the value of large-scale randomization of a broad range of patients at risk of CKD progression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endParaRPr lang="en-GB" sz="3000" dirty="0">
              <a:latin typeface="Mulish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GB" sz="3000" dirty="0">
                <a:latin typeface="Mulish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New standard of care in CKD to manage cardiorenal risk</a:t>
            </a:r>
            <a:endParaRPr lang="en-GB" sz="3000" dirty="0">
              <a:effectLst/>
              <a:latin typeface="Mulish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endParaRPr lang="en-GB" sz="2800" dirty="0">
              <a:latin typeface="Mulish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Mulish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Highly effective at targeting final common pathways of progression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endParaRPr lang="en-GB" sz="2800" dirty="0">
              <a:latin typeface="Mulish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Mulish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Have answered “precision medicine” questions after trials’ completion (E.g. effect by albuminuria, or in IgA nephropathy</a:t>
            </a:r>
            <a:r>
              <a:rPr lang="en-GB" sz="3000" dirty="0">
                <a:latin typeface="Mulish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sz="3000" b="1" dirty="0">
                <a:latin typeface="Mulish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endParaRPr lang="en-GB" sz="3000" b="1" dirty="0">
              <a:latin typeface="Mulish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A87160-0488-4D0F-A59E-A7DFF8799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8934" y="14332"/>
            <a:ext cx="1264920" cy="12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5AEBC6-8D99-4A84-B89E-8C93B8F75BD2}"/>
              </a:ext>
            </a:extLst>
          </p:cNvPr>
          <p:cNvSpPr txBox="1"/>
          <p:nvPr/>
        </p:nvSpPr>
        <p:spPr>
          <a:xfrm>
            <a:off x="1935842" y="2141152"/>
            <a:ext cx="8320315" cy="258532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en-GB" altLang="en-US" sz="3600" b="1" dirty="0">
                <a:latin typeface="Mulish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Part 2: </a:t>
            </a:r>
            <a:r>
              <a:rPr lang="en-GB" altLang="en-US" sz="3600" dirty="0">
                <a:latin typeface="Mulish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New biomarker data from EMPA-KIDNEY encourage expanded focus beyond the concept of intraglomerular hypertension, and towards the tubules</a:t>
            </a:r>
            <a:endParaRPr lang="en-GB" altLang="en-US" sz="4400" dirty="0">
              <a:solidFill>
                <a:srgbClr val="002060"/>
              </a:solidFill>
              <a:latin typeface="Mulish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C244E8-B5A2-4EE6-81CF-210F74393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3466"/>
            <a:ext cx="1504534" cy="150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0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 txBox="1">
            <a:spLocks/>
          </p:cNvSpPr>
          <p:nvPr/>
        </p:nvSpPr>
        <p:spPr>
          <a:xfrm>
            <a:off x="228600" y="142985"/>
            <a:ext cx="11744325" cy="7075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42892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lish" pitchFamily="2" charset="0"/>
                <a:ea typeface="+mj-ea"/>
                <a:cs typeface="+mj-cs"/>
              </a:rPr>
              <a:t>EMPA-KIDNEY biobank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ulish" pitchFamily="2" charset="0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90B9EA-18AD-443F-A8B3-B02AFF347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0429"/>
            <a:ext cx="2505497" cy="7075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5C11B08-D2E9-4CD9-B6A0-9B4BE0D29C8E}"/>
              </a:ext>
            </a:extLst>
          </p:cNvPr>
          <p:cNvSpPr/>
          <p:nvPr/>
        </p:nvSpPr>
        <p:spPr>
          <a:xfrm>
            <a:off x="0" y="6150429"/>
            <a:ext cx="2505497" cy="707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3FB0DC-E1FE-4C54-9F84-7193DA34E6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4" t="10851" r="9755" b="18263"/>
          <a:stretch/>
        </p:blipFill>
        <p:spPr bwMode="auto">
          <a:xfrm>
            <a:off x="135082" y="2869027"/>
            <a:ext cx="5039591" cy="25258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 diagram of kidney diseases&#10;&#10;Description automatically generated with medium confidence">
            <a:extLst>
              <a:ext uri="{FF2B5EF4-FFF2-40B4-BE49-F238E27FC236}">
                <a16:creationId xmlns:a16="http://schemas.microsoft.com/office/drawing/2014/main" id="{46DEF736-0E70-4C05-B6B4-0AF8023DFB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73" y="2119745"/>
            <a:ext cx="7072021" cy="47382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D1E448-7BEA-4BDF-B8CF-427A1C220CC3}"/>
              </a:ext>
            </a:extLst>
          </p:cNvPr>
          <p:cNvSpPr txBox="1"/>
          <p:nvPr/>
        </p:nvSpPr>
        <p:spPr>
          <a:xfrm>
            <a:off x="0" y="1019607"/>
            <a:ext cx="12115799" cy="1007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11E41"/>
                </a:solidFill>
                <a:effectLst/>
                <a:uLnTx/>
                <a:uFillTx/>
                <a:latin typeface="Mulish" pitchFamily="2" charset="0"/>
                <a:ea typeface="+mn-ea"/>
                <a:cs typeface="Calibri" panose="020F0502020204030204" pitchFamily="34" charset="0"/>
              </a:rPr>
              <a:t>What are the effects of empagliflozin on urine protein, albumin, and markers of tubular health? (2752 patients with 2 &amp; 18 month tests)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F11B3F-94AB-4BD8-A2AA-7BAA496AD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0428"/>
            <a:ext cx="2505497" cy="70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8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ED7F720-9608-4EAA-9158-57C4C087A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281" y="1717398"/>
            <a:ext cx="7143193" cy="478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3"/>
          <p:cNvSpPr txBox="1">
            <a:spLocks/>
          </p:cNvSpPr>
          <p:nvPr/>
        </p:nvSpPr>
        <p:spPr>
          <a:xfrm>
            <a:off x="223834" y="359998"/>
            <a:ext cx="11744325" cy="3982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42892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ulish" pitchFamily="2" charset="0"/>
                <a:ea typeface="+mj-ea"/>
                <a:cs typeface="+mj-cs"/>
              </a:rPr>
              <a:t>Glucose interference in assays?</a:t>
            </a:r>
            <a:endParaRPr kumimoji="0" lang="fr-FR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ulish" pitchFamily="2" charset="0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90B9EA-18AD-443F-A8B3-B02AFF347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50429"/>
            <a:ext cx="2505497" cy="70757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DF9B52-5944-4A56-9EBA-5135321DF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320" y="1000956"/>
            <a:ext cx="11265354" cy="988876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Mulish" pitchFamily="2" charset="0"/>
                <a:cs typeface="Calibri" panose="020F0502020204030204" pitchFamily="34" charset="0"/>
              </a:rPr>
              <a:t>Beware: urine 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Mulish" pitchFamily="2" charset="0"/>
                <a:cs typeface="Calibri" panose="020F0502020204030204" pitchFamily="34" charset="0"/>
              </a:rPr>
              <a:t>IL-18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Mulish" pitchFamily="2" charset="0"/>
                <a:cs typeface="Calibri" panose="020F0502020204030204" pitchFamily="34" charset="0"/>
              </a:rPr>
              <a:t> and 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Mulish" pitchFamily="2" charset="0"/>
                <a:cs typeface="Calibri" panose="020F0502020204030204" pitchFamily="34" charset="0"/>
              </a:rPr>
              <a:t>YKL-40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Mulish" pitchFamily="2" charset="0"/>
                <a:cs typeface="Calibri" panose="020F0502020204030204" pitchFamily="34" charset="0"/>
              </a:rPr>
              <a:t> assays in multiplex affected by urine glucose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99CDFB-4F08-4559-AEDC-E2F699B2A6B7}"/>
              </a:ext>
            </a:extLst>
          </p:cNvPr>
          <p:cNvSpPr/>
          <p:nvPr/>
        </p:nvSpPr>
        <p:spPr>
          <a:xfrm>
            <a:off x="3053383" y="3223609"/>
            <a:ext cx="2505497" cy="167222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2F370-47D0-43D5-A4BA-1FB0C1610530}"/>
              </a:ext>
            </a:extLst>
          </p:cNvPr>
          <p:cNvSpPr/>
          <p:nvPr/>
        </p:nvSpPr>
        <p:spPr>
          <a:xfrm>
            <a:off x="7813964" y="4769427"/>
            <a:ext cx="2207511" cy="1536391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B9ECCF-79F1-40F0-B2B1-D29172860103}"/>
              </a:ext>
            </a:extLst>
          </p:cNvPr>
          <p:cNvSpPr txBox="1"/>
          <p:nvPr/>
        </p:nvSpPr>
        <p:spPr>
          <a:xfrm>
            <a:off x="2120279" y="6528146"/>
            <a:ext cx="82094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11E41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Kidney International Reports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11E41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. 2025;10(11):4090-4093. doi: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11E41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  <a:hlinkClick r:id="rId5"/>
              </a:rPr>
              <a:t>10.1016/j.ekir.2025.09.009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11E41"/>
              </a:solidFill>
              <a:effectLst/>
              <a:uLnTx/>
              <a:uFillTx/>
              <a:latin typeface="Mulish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23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 txBox="1">
            <a:spLocks/>
          </p:cNvSpPr>
          <p:nvPr/>
        </p:nvSpPr>
        <p:spPr>
          <a:xfrm>
            <a:off x="216712" y="406397"/>
            <a:ext cx="11744325" cy="7075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42892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ulish" pitchFamily="2" charset="0"/>
                <a:ea typeface="+mj-ea"/>
                <a:cs typeface="+mj-cs"/>
              </a:rPr>
              <a:t>Effects of empagliflozin versus placebo on </a:t>
            </a:r>
          </a:p>
          <a:p>
            <a:pPr marL="0" marR="0" lvl="0" indent="0" algn="ctr" defTabSz="342892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srgbClr val="002060"/>
                </a:solidFill>
                <a:latin typeface="Mulish" pitchFamily="2" charset="0"/>
              </a:rPr>
              <a:t>s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ulish" pitchFamily="2" charset="0"/>
                <a:ea typeface="+mj-ea"/>
                <a:cs typeface="+mj-cs"/>
              </a:rPr>
              <a:t>tudy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ulish" pitchFamily="2" charset="0"/>
                <a:ea typeface="+mj-ea"/>
                <a:cs typeface="+mj-cs"/>
              </a:rPr>
              <a:t> average levels of urine </a:t>
            </a:r>
            <a:r>
              <a:rPr lang="en-GB" sz="4000" dirty="0">
                <a:solidFill>
                  <a:srgbClr val="002060"/>
                </a:solidFill>
                <a:latin typeface="Mulish" pitchFamily="2" charset="0"/>
              </a:rPr>
              <a:t>b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ulish" pitchFamily="2" charset="0"/>
                <a:ea typeface="+mj-ea"/>
                <a:cs typeface="+mj-cs"/>
              </a:rPr>
              <a:t>iomarkers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ulish" pitchFamily="2" charset="0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90B9EA-18AD-443F-A8B3-B02AFF347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0429"/>
            <a:ext cx="2505497" cy="707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B1E647-45F5-4E74-B47A-1D7739228F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26" y="1428351"/>
            <a:ext cx="12192000" cy="400129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6A03A3B-DB92-4195-B83D-000A67006097}"/>
              </a:ext>
            </a:extLst>
          </p:cNvPr>
          <p:cNvSpPr txBox="1"/>
          <p:nvPr/>
        </p:nvSpPr>
        <p:spPr>
          <a:xfrm>
            <a:off x="210491" y="5288339"/>
            <a:ext cx="1175054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11E41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Absolute values indicate geometric mean (SE) urine biomarker-to-creatinine ratio (mg/g for ACR, PCR, non-albumin PCR,  A1M, and UMOD; ng/g for the rest of the biomarkers). The size of the boxes represents the amount of information estimated.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11E41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Compared to placebo, allocation to empagliflozin did not result in differences in urine sodium and resulted in 6652% greater urine glucose at 18 months.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11E41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</a:b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11E41"/>
              </a:solidFill>
              <a:effectLst/>
              <a:uLnTx/>
              <a:uFillTx/>
              <a:latin typeface="Mulish" pitchFamily="2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8E1835-C23E-4283-9AA7-21A5ACD0AC76}"/>
              </a:ext>
            </a:extLst>
          </p:cNvPr>
          <p:cNvSpPr/>
          <p:nvPr/>
        </p:nvSpPr>
        <p:spPr>
          <a:xfrm>
            <a:off x="210491" y="2553789"/>
            <a:ext cx="11750545" cy="2209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49B63A-3B59-4D98-810B-F6CD55E5A7F2}"/>
              </a:ext>
            </a:extLst>
          </p:cNvPr>
          <p:cNvSpPr txBox="1"/>
          <p:nvPr/>
        </p:nvSpPr>
        <p:spPr>
          <a:xfrm>
            <a:off x="8977745" y="6504214"/>
            <a:ext cx="2275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AJKD 2025; </a:t>
            </a:r>
            <a:r>
              <a:rPr lang="en-GB" sz="1400" dirty="0" err="1"/>
              <a:t>ePub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1139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90B9EA-18AD-443F-A8B3-B02AFF347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0429"/>
            <a:ext cx="2505497" cy="707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B1E647-45F5-4E74-B47A-1D7739228F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26" y="1428351"/>
            <a:ext cx="12192000" cy="400129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6A03A3B-DB92-4195-B83D-000A67006097}"/>
              </a:ext>
            </a:extLst>
          </p:cNvPr>
          <p:cNvSpPr txBox="1"/>
          <p:nvPr/>
        </p:nvSpPr>
        <p:spPr>
          <a:xfrm>
            <a:off x="210491" y="5288339"/>
            <a:ext cx="11750545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11E41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Absolute values indicate geometric mean (SE) urine biomarker-to-creatinine ratio (mg/g for ACR, PCR, non-albumin PCR,  A1M, and UMOD; ng/g for the rest of the biomarkers). The size of the boxes represents the amount of information estimated.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11E41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Compared to placebo, allocation to empagliflozin did not result in differences in urine sodium and resulted in 6652% greater urine glucose at 18 months.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11E41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</a:b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Uromodulin findings have been replicated by external expert laboratory using at least 2 different assays.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ulish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11E41"/>
              </a:solidFill>
              <a:effectLst/>
              <a:uLnTx/>
              <a:uFillTx/>
              <a:latin typeface="Mulish" pitchFamily="2" charset="0"/>
              <a:ea typeface="+mn-ea"/>
              <a:cs typeface="+mn-cs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CF31B1D-18E4-49F9-9FB4-800DC3FB7AC9}"/>
              </a:ext>
            </a:extLst>
          </p:cNvPr>
          <p:cNvSpPr txBox="1">
            <a:spLocks/>
          </p:cNvSpPr>
          <p:nvPr/>
        </p:nvSpPr>
        <p:spPr>
          <a:xfrm>
            <a:off x="216712" y="406397"/>
            <a:ext cx="11744325" cy="7075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42892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ulish" pitchFamily="2" charset="0"/>
                <a:ea typeface="+mj-ea"/>
                <a:cs typeface="+mj-cs"/>
              </a:rPr>
              <a:t>Effects of empagliflozin versus placebo on </a:t>
            </a:r>
          </a:p>
          <a:p>
            <a:pPr marL="0" marR="0" lvl="0" indent="0" algn="ctr" defTabSz="342892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srgbClr val="002060"/>
                </a:solidFill>
                <a:latin typeface="Mulish" pitchFamily="2" charset="0"/>
              </a:rPr>
              <a:t>s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ulish" pitchFamily="2" charset="0"/>
                <a:ea typeface="+mj-ea"/>
                <a:cs typeface="+mj-cs"/>
              </a:rPr>
              <a:t>tudy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ulish" pitchFamily="2" charset="0"/>
                <a:ea typeface="+mj-ea"/>
                <a:cs typeface="+mj-cs"/>
              </a:rPr>
              <a:t> average levels of urine </a:t>
            </a:r>
            <a:r>
              <a:rPr lang="en-GB" sz="4000" dirty="0">
                <a:solidFill>
                  <a:srgbClr val="002060"/>
                </a:solidFill>
                <a:latin typeface="Mulish" pitchFamily="2" charset="0"/>
              </a:rPr>
              <a:t>b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ulish" pitchFamily="2" charset="0"/>
                <a:ea typeface="+mj-ea"/>
                <a:cs typeface="+mj-cs"/>
              </a:rPr>
              <a:t>iomarkers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ulish" pitchFamily="2" charset="0"/>
              <a:ea typeface="+mj-ea"/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D08450-F314-4E64-ABE3-77EC4924C7A1}"/>
              </a:ext>
            </a:extLst>
          </p:cNvPr>
          <p:cNvSpPr/>
          <p:nvPr/>
        </p:nvSpPr>
        <p:spPr>
          <a:xfrm>
            <a:off x="301337" y="2963490"/>
            <a:ext cx="11554689" cy="3948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8AF93F-5E01-41BE-BABA-BB0FC2C1D229}"/>
              </a:ext>
            </a:extLst>
          </p:cNvPr>
          <p:cNvSpPr txBox="1"/>
          <p:nvPr/>
        </p:nvSpPr>
        <p:spPr>
          <a:xfrm>
            <a:off x="8977745" y="6504214"/>
            <a:ext cx="2275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AJKD 2025; </a:t>
            </a:r>
            <a:r>
              <a:rPr lang="en-GB" sz="1400" dirty="0" err="1"/>
              <a:t>ePub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30508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 txBox="1">
            <a:spLocks/>
          </p:cNvSpPr>
          <p:nvPr/>
        </p:nvSpPr>
        <p:spPr>
          <a:xfrm>
            <a:off x="216712" y="406397"/>
            <a:ext cx="11744325" cy="7075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42892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ulish" pitchFamily="2" charset="0"/>
                <a:ea typeface="+mj-ea"/>
                <a:cs typeface="+mj-cs"/>
              </a:rPr>
              <a:t>Consistent effects of </a:t>
            </a:r>
            <a:r>
              <a:rPr lang="en-GB" sz="4000" dirty="0">
                <a:solidFill>
                  <a:srgbClr val="002060"/>
                </a:solidFill>
                <a:latin typeface="Mulish" pitchFamily="2" charset="0"/>
              </a:rPr>
              <a:t>e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ulish" pitchFamily="2" charset="0"/>
                <a:ea typeface="+mj-ea"/>
                <a:cs typeface="+mj-cs"/>
              </a:rPr>
              <a:t>mpagliflozin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ulish" pitchFamily="2" charset="0"/>
                <a:ea typeface="+mj-ea"/>
                <a:cs typeface="+mj-cs"/>
              </a:rPr>
              <a:t> on </a:t>
            </a:r>
          </a:p>
          <a:p>
            <a:pPr marL="0" marR="0" lvl="0" indent="0" algn="ctr" defTabSz="342892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ulish" pitchFamily="2" charset="0"/>
                <a:ea typeface="+mj-ea"/>
                <a:cs typeface="+mj-cs"/>
              </a:rPr>
              <a:t>uromodulin by subgroups</a:t>
            </a:r>
            <a:endParaRPr kumimoji="0" lang="fr-FR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ulish" pitchFamily="2" charset="0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90B9EA-18AD-443F-A8B3-B02AFF347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0429"/>
            <a:ext cx="2505497" cy="7075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20C4C8-3CBF-4E38-85BD-90E12E5AA5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994"/>
            <a:ext cx="12192000" cy="41600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6A03A3B-DB92-4195-B83D-000A67006097}"/>
              </a:ext>
            </a:extLst>
          </p:cNvPr>
          <p:cNvSpPr txBox="1"/>
          <p:nvPr/>
        </p:nvSpPr>
        <p:spPr>
          <a:xfrm>
            <a:off x="125147" y="5453707"/>
            <a:ext cx="1175054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11E41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Absolute values indicate geometric mean (SE) urine uromodulin to creatinine ratio (mg/g). The size of boxes represents the amount of information estimated. P values derived for test for heterogeneity for diabetes and primary cause of kidney disease subgroups and test for trend for eGFR and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11E41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uACR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11E41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 subgroups.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11E41"/>
              </a:solidFill>
              <a:effectLst/>
              <a:uLnTx/>
              <a:uFillTx/>
              <a:latin typeface="Mulish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FCE8EB-4B93-4307-AD1A-3533766C3B84}"/>
              </a:ext>
            </a:extLst>
          </p:cNvPr>
          <p:cNvSpPr txBox="1"/>
          <p:nvPr/>
        </p:nvSpPr>
        <p:spPr>
          <a:xfrm>
            <a:off x="8977745" y="6504214"/>
            <a:ext cx="2275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AJKD 2025; </a:t>
            </a:r>
            <a:r>
              <a:rPr lang="en-GB" sz="1400" dirty="0" err="1"/>
              <a:t>ePub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4726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AF79B-9D02-4174-9069-2AC520827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2927" y="2348345"/>
            <a:ext cx="7942118" cy="2140527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Mulish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3600" b="1" dirty="0">
                <a:solidFill>
                  <a:srgbClr val="002060"/>
                </a:solidFill>
                <a:effectLst/>
                <a:latin typeface="Mulish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art 1: </a:t>
            </a:r>
            <a:r>
              <a:rPr lang="en-GB" sz="3600" dirty="0">
                <a:solidFill>
                  <a:srgbClr val="002060"/>
                </a:solidFill>
                <a:effectLst/>
                <a:latin typeface="Mulish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Importance of scale, randomization &amp; identifying safe treatments which can benefit a wide range of different patients</a:t>
            </a:r>
            <a:endParaRPr lang="en-GB" sz="36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5467FC-D2F7-480E-A7B4-B5B0EEB61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009" y="5259948"/>
            <a:ext cx="1504534" cy="150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413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 txBox="1">
            <a:spLocks/>
          </p:cNvSpPr>
          <p:nvPr/>
        </p:nvSpPr>
        <p:spPr>
          <a:xfrm>
            <a:off x="216712" y="406397"/>
            <a:ext cx="11744325" cy="7075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42892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ulish" pitchFamily="2" charset="0"/>
                <a:ea typeface="+mj-ea"/>
                <a:cs typeface="+mj-cs"/>
              </a:rPr>
              <a:t>Proportion of treatment </a:t>
            </a:r>
            <a:r>
              <a:rPr lang="en-GB" sz="4000" dirty="0">
                <a:solidFill>
                  <a:srgbClr val="002060"/>
                </a:solidFill>
                <a:latin typeface="Mulish" pitchFamily="2" charset="0"/>
              </a:rPr>
              <a:t>e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ulish" pitchFamily="2" charset="0"/>
                <a:ea typeface="+mj-ea"/>
                <a:cs typeface="+mj-cs"/>
              </a:rPr>
              <a:t>ffect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ulish" pitchFamily="2" charset="0"/>
                <a:ea typeface="+mj-ea"/>
                <a:cs typeface="+mj-cs"/>
              </a:rPr>
              <a:t> on chronic eGFR slope </a:t>
            </a:r>
            <a:r>
              <a:rPr lang="en-GB" sz="4000" dirty="0">
                <a:solidFill>
                  <a:srgbClr val="002060"/>
                </a:solidFill>
                <a:latin typeface="Mulish" pitchFamily="2" charset="0"/>
              </a:rPr>
              <a:t>e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ulish" pitchFamily="2" charset="0"/>
                <a:ea typeface="+mj-ea"/>
                <a:cs typeface="+mj-cs"/>
              </a:rPr>
              <a:t>xplained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ulish" pitchFamily="2" charset="0"/>
                <a:ea typeface="+mj-ea"/>
                <a:cs typeface="+mj-cs"/>
              </a:rPr>
              <a:t> by biomarkers at 2 months</a:t>
            </a:r>
            <a:endParaRPr kumimoji="0" lang="fr-FR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ulish" pitchFamily="2" charset="0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90B9EA-18AD-443F-A8B3-B02AFF347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0429"/>
            <a:ext cx="2505497" cy="7075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6A03A3B-DB92-4195-B83D-000A67006097}"/>
              </a:ext>
            </a:extLst>
          </p:cNvPr>
          <p:cNvSpPr txBox="1"/>
          <p:nvPr/>
        </p:nvSpPr>
        <p:spPr>
          <a:xfrm>
            <a:off x="125147" y="5453707"/>
            <a:ext cx="11750545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11E41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Analyses restricted to 2561 participants with measurements of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11E41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uACR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11E41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, SBP, DBP, HbA1c and creatinine-indexed urine biomarkers at 2 months and a minimum of 2 eGFR measurements between 2 months and the final follow-up visit. The proportion of treatment effect explained by on-study biomarkers is estimated using the landmark method, adjusting a linear regression model with chronic slope as the dependent variable for 2 month values of the biomarkers. Models were adjusted for biomarkers at 2 months; all analyses were additionally adjusted for baseline variables specified in the minimization algorithm (age, sex, prior diabetes, eGFR,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11E41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uACR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11E41"/>
                </a:solidFill>
                <a:effectLst/>
                <a:uLnTx/>
                <a:uFillTx/>
                <a:latin typeface="Mulish" pitchFamily="2" charset="0"/>
                <a:ea typeface="+mn-ea"/>
                <a:cs typeface="+mn-cs"/>
              </a:rPr>
              <a:t>, region).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11E41"/>
              </a:solidFill>
              <a:effectLst/>
              <a:uLnTx/>
              <a:uFillTx/>
              <a:latin typeface="Mulish" pitchFamily="2" charset="0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B2B9975-5F88-433C-ADD8-F310C8C957EB}"/>
              </a:ext>
            </a:extLst>
          </p:cNvPr>
          <p:cNvGraphicFramePr>
            <a:graphicFrameLocks noGrp="1"/>
          </p:cNvGraphicFramePr>
          <p:nvPr/>
        </p:nvGraphicFramePr>
        <p:xfrm>
          <a:off x="1572406" y="1475900"/>
          <a:ext cx="9032936" cy="35443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60628">
                  <a:extLst>
                    <a:ext uri="{9D8B030D-6E8A-4147-A177-3AD203B41FA5}">
                      <a16:colId xmlns:a16="http://schemas.microsoft.com/office/drawing/2014/main" val="1615531095"/>
                    </a:ext>
                  </a:extLst>
                </a:gridCol>
                <a:gridCol w="2872308">
                  <a:extLst>
                    <a:ext uri="{9D8B030D-6E8A-4147-A177-3AD203B41FA5}">
                      <a16:colId xmlns:a16="http://schemas.microsoft.com/office/drawing/2014/main" val="1876330526"/>
                    </a:ext>
                  </a:extLst>
                </a:gridCol>
              </a:tblGrid>
              <a:tr h="499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Mulish" pitchFamily="2" charset="0"/>
                        </a:rPr>
                        <a:t>Mediators</a:t>
                      </a:r>
                      <a:endParaRPr lang="en-PH" sz="2000" dirty="0">
                        <a:solidFill>
                          <a:schemeClr val="bg1"/>
                        </a:solidFill>
                        <a:effectLst/>
                        <a:latin typeface="Mulish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Mulish" pitchFamily="2" charset="0"/>
                        </a:rPr>
                        <a:t>Proportion of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  <a:latin typeface="Mulish" pitchFamily="2" charset="0"/>
                        </a:rPr>
                        <a:t>Treatment Effect</a:t>
                      </a:r>
                      <a:endParaRPr lang="en-PH" sz="2000" dirty="0">
                        <a:solidFill>
                          <a:schemeClr val="bg1"/>
                        </a:solidFill>
                        <a:effectLst/>
                        <a:latin typeface="Mulish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12265"/>
                  </a:ext>
                </a:extLst>
              </a:tr>
              <a:tr h="292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Mulish" pitchFamily="2" charset="0"/>
                        </a:rPr>
                        <a:t>Urine 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effectLst/>
                          <a:latin typeface="Mulish" pitchFamily="2" charset="0"/>
                        </a:rPr>
                        <a:t>albumin:creatinine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Mulish" pitchFamily="2" charset="0"/>
                        </a:rPr>
                        <a:t> ratio (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effectLst/>
                          <a:latin typeface="Mulish" pitchFamily="2" charset="0"/>
                        </a:rPr>
                        <a:t>uACR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Mulish" pitchFamily="2" charset="0"/>
                        </a:rPr>
                        <a:t>)</a:t>
                      </a:r>
                      <a:endParaRPr lang="en-PH" sz="2000" b="1" dirty="0">
                        <a:solidFill>
                          <a:schemeClr val="tx1"/>
                        </a:solidFill>
                        <a:effectLst/>
                        <a:latin typeface="Mulish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Mulish" pitchFamily="2" charset="0"/>
                        </a:rPr>
                        <a:t>15% (9 to 22)</a:t>
                      </a:r>
                      <a:endParaRPr lang="en-PH" sz="2000" b="1" dirty="0">
                        <a:solidFill>
                          <a:schemeClr val="tx1"/>
                        </a:solidFill>
                        <a:effectLst/>
                        <a:latin typeface="Mulish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186863"/>
                  </a:ext>
                </a:extLst>
              </a:tr>
              <a:tr h="292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ulish" pitchFamily="2" charset="0"/>
                        </a:rPr>
                        <a:t>Alpha-1 </a:t>
                      </a:r>
                      <a:r>
                        <a:rPr lang="en-GB" sz="2000" b="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ulish" pitchFamily="2" charset="0"/>
                        </a:rPr>
                        <a:t>microglobulin</a:t>
                      </a:r>
                      <a:endParaRPr lang="en-PH" sz="20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Mulish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ulish" pitchFamily="2" charset="0"/>
                        </a:rPr>
                        <a:t>-12% (-20 to -7)</a:t>
                      </a:r>
                      <a:endParaRPr lang="en-PH" sz="2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Mulish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47902"/>
                  </a:ext>
                </a:extLst>
              </a:tr>
              <a:tr h="292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ulish" pitchFamily="2" charset="0"/>
                        </a:rPr>
                        <a:t>Dickkopf-3</a:t>
                      </a:r>
                      <a:endParaRPr lang="en-PH" sz="20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Mulish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ulish" pitchFamily="2" charset="0"/>
                        </a:rPr>
                        <a:t>-4% (-8 to -1)</a:t>
                      </a:r>
                      <a:endParaRPr lang="en-PH" sz="2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Mulish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240654"/>
                  </a:ext>
                </a:extLst>
              </a:tr>
              <a:tr h="292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ulish" pitchFamily="2" charset="0"/>
                        </a:rPr>
                        <a:t>Epidermal growth factor</a:t>
                      </a:r>
                      <a:endParaRPr lang="en-PH" sz="20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Mulish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ulish" pitchFamily="2" charset="0"/>
                        </a:rPr>
                        <a:t>-0% (-2 to 2)</a:t>
                      </a:r>
                      <a:endParaRPr lang="en-PH" sz="2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Mulish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606499"/>
                  </a:ext>
                </a:extLst>
              </a:tr>
              <a:tr h="292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ulish" pitchFamily="2" charset="0"/>
                        </a:rPr>
                        <a:t>Kidney injury molecule-1</a:t>
                      </a:r>
                      <a:endParaRPr lang="en-PH" sz="20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Mulish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ulish" pitchFamily="2" charset="0"/>
                        </a:rPr>
                        <a:t>-4% (-10 to -1)</a:t>
                      </a:r>
                      <a:endParaRPr lang="en-PH" sz="2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Mulish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848603"/>
                  </a:ext>
                </a:extLst>
              </a:tr>
              <a:tr h="292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ulish" pitchFamily="2" charset="0"/>
                        </a:rPr>
                        <a:t>Monocyte chemoattractant protein-1</a:t>
                      </a:r>
                      <a:endParaRPr lang="en-PH" sz="20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Mulish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ulish" pitchFamily="2" charset="0"/>
                        </a:rPr>
                        <a:t>-3% (-8 to 1)</a:t>
                      </a:r>
                      <a:endParaRPr lang="en-PH" sz="2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Mulish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898407"/>
                  </a:ext>
                </a:extLst>
              </a:tr>
              <a:tr h="292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ulish" pitchFamily="2" charset="0"/>
                        </a:rPr>
                        <a:t>Neutrophil gelatinase-associated lipocalin</a:t>
                      </a:r>
                      <a:endParaRPr lang="en-PH" sz="20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Mulish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ulish" pitchFamily="2" charset="0"/>
                        </a:rPr>
                        <a:t>-1% (-3 to 1)</a:t>
                      </a:r>
                      <a:endParaRPr lang="en-PH" sz="2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Mulish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421193"/>
                  </a:ext>
                </a:extLst>
              </a:tr>
              <a:tr h="292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Mulish" pitchFamily="2" charset="0"/>
                        </a:rPr>
                        <a:t>Uromodulin</a:t>
                      </a:r>
                      <a:endParaRPr lang="en-PH" sz="2000" b="1" dirty="0">
                        <a:solidFill>
                          <a:schemeClr val="tx1"/>
                        </a:solidFill>
                        <a:effectLst/>
                        <a:latin typeface="Mulish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Mulish" pitchFamily="2" charset="0"/>
                        </a:rPr>
                        <a:t>19% (4 to 37)</a:t>
                      </a:r>
                      <a:endParaRPr lang="en-PH" sz="2000" b="1" dirty="0">
                        <a:solidFill>
                          <a:schemeClr val="tx1"/>
                        </a:solidFill>
                        <a:effectLst/>
                        <a:latin typeface="Mulish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46019"/>
                  </a:ext>
                </a:extLst>
              </a:tr>
              <a:tr h="292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 err="1">
                          <a:solidFill>
                            <a:schemeClr val="tx1"/>
                          </a:solidFill>
                          <a:effectLst/>
                          <a:latin typeface="Mulish" pitchFamily="2" charset="0"/>
                        </a:rPr>
                        <a:t>uACR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Mulish" pitchFamily="2" charset="0"/>
                        </a:rPr>
                        <a:t> + Uromodulin</a:t>
                      </a:r>
                      <a:endParaRPr lang="en-PH" sz="2000" b="1" dirty="0">
                        <a:solidFill>
                          <a:schemeClr val="tx1"/>
                        </a:solidFill>
                        <a:effectLst/>
                        <a:latin typeface="Mulish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Mulish" pitchFamily="2" charset="0"/>
                        </a:rPr>
                        <a:t>32% (15 to 52)</a:t>
                      </a:r>
                      <a:endParaRPr lang="en-PH" sz="2000" b="1" dirty="0">
                        <a:solidFill>
                          <a:schemeClr val="tx1"/>
                        </a:solidFill>
                        <a:effectLst/>
                        <a:latin typeface="Mulish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18555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E474609-BC5A-436B-AD5F-339AA472A4C8}"/>
              </a:ext>
            </a:extLst>
          </p:cNvPr>
          <p:cNvSpPr txBox="1"/>
          <p:nvPr/>
        </p:nvSpPr>
        <p:spPr>
          <a:xfrm>
            <a:off x="8977745" y="6504214"/>
            <a:ext cx="2275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AJKD 2025; </a:t>
            </a:r>
            <a:r>
              <a:rPr lang="en-GB" sz="1400" dirty="0" err="1"/>
              <a:t>ePub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48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 txBox="1">
            <a:spLocks/>
          </p:cNvSpPr>
          <p:nvPr/>
        </p:nvSpPr>
        <p:spPr>
          <a:xfrm>
            <a:off x="223837" y="1191364"/>
            <a:ext cx="11744325" cy="3982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42892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ulish" pitchFamily="2" charset="0"/>
                <a:ea typeface="+mj-ea"/>
                <a:cs typeface="+mj-cs"/>
              </a:rPr>
              <a:t>Raised urine uromodulin: </a:t>
            </a:r>
          </a:p>
          <a:p>
            <a:pPr marL="0" marR="0" lvl="0" indent="0" algn="ctr" defTabSz="342892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ulish" pitchFamily="2" charset="0"/>
                <a:ea typeface="+mj-ea"/>
                <a:cs typeface="+mj-cs"/>
              </a:rPr>
              <a:t>further translational research required</a:t>
            </a:r>
            <a:endParaRPr kumimoji="0" lang="fr-FR" sz="6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ulish" pitchFamily="2" charset="0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90B9EA-18AD-443F-A8B3-B02AFF347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0429"/>
            <a:ext cx="2505497" cy="70757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DF9B52-5944-4A56-9EBA-5135321DF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965" y="2064695"/>
            <a:ext cx="11265354" cy="495906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Mulish" pitchFamily="2" charset="0"/>
                <a:cs typeface="Calibri" panose="020F0502020204030204" pitchFamily="34" charset="0"/>
              </a:rPr>
              <a:t>One of the most abundant proteins secreted by health kidney tubules with diverse roles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1400" dirty="0">
              <a:latin typeface="Mulish" pitchFamily="2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Mulish" pitchFamily="2" charset="0"/>
                <a:cs typeface="Calibri" panose="020F0502020204030204" pitchFamily="34" charset="0"/>
              </a:rPr>
              <a:t>Genetic studies suggest higher levels associated with fast progression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1200" dirty="0">
              <a:latin typeface="Mulish" pitchFamily="2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Mulish" pitchFamily="2" charset="0"/>
                <a:cs typeface="Calibri" panose="020F0502020204030204" pitchFamily="34" charset="0"/>
              </a:rPr>
              <a:t>Mechanism of how SGLT2i effect uromodulin production in the </a:t>
            </a:r>
            <a:r>
              <a:rPr lang="en-GB" sz="2800" u="sng" dirty="0">
                <a:latin typeface="Mulish" pitchFamily="2" charset="0"/>
                <a:cs typeface="Calibri" panose="020F0502020204030204" pitchFamily="34" charset="0"/>
              </a:rPr>
              <a:t>distal</a:t>
            </a:r>
            <a:r>
              <a:rPr lang="en-GB" sz="2800" dirty="0">
                <a:latin typeface="Mulish" pitchFamily="2" charset="0"/>
                <a:cs typeface="Calibri" panose="020F0502020204030204" pitchFamily="34" charset="0"/>
              </a:rPr>
              <a:t> tubules is unclear.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41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 txBox="1">
            <a:spLocks/>
          </p:cNvSpPr>
          <p:nvPr/>
        </p:nvSpPr>
        <p:spPr>
          <a:xfrm>
            <a:off x="223837" y="793089"/>
            <a:ext cx="11744325" cy="3982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42892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4000" b="1" dirty="0">
                <a:solidFill>
                  <a:srgbClr val="002060"/>
                </a:solidFill>
                <a:latin typeface="Mulish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Part 2: Summary</a:t>
            </a:r>
            <a:endParaRPr kumimoji="0" lang="fr-FR" sz="6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ulish" pitchFamily="2" charset="0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90B9EA-18AD-443F-A8B3-B02AFF347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0429"/>
            <a:ext cx="2505497" cy="70757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DF9B52-5944-4A56-9EBA-5135321DF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71" y="1545150"/>
            <a:ext cx="11509756" cy="495906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latin typeface="Mulish" pitchFamily="2" charset="0"/>
                <a:cs typeface="Calibri" panose="020F0502020204030204" pitchFamily="34" charset="0"/>
              </a:rPr>
              <a:t>Empagliflozin appears to substantially reduce urine uromodulin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GB" sz="2400" dirty="0">
                <a:latin typeface="Mulish" pitchFamily="2" charset="0"/>
                <a:cs typeface="Calibri" panose="020F0502020204030204" pitchFamily="34" charset="0"/>
              </a:rPr>
              <a:t>    (&amp; causes moderate elevates in urine </a:t>
            </a:r>
            <a:r>
              <a:rPr lang="el-GR" sz="2400" dirty="0">
                <a:latin typeface="Mulish" pitchFamily="2" charset="0"/>
                <a:cs typeface="Times New Roman" panose="02020603050405020304" pitchFamily="18" charset="0"/>
              </a:rPr>
              <a:t>α</a:t>
            </a:r>
            <a:r>
              <a:rPr lang="en-GB" sz="2400" dirty="0">
                <a:latin typeface="Mulish" pitchFamily="2" charset="0"/>
                <a:cs typeface="Times New Roman" panose="02020603050405020304" pitchFamily="18" charset="0"/>
              </a:rPr>
              <a:t>1-microglobulin &amp; dickkopf-3)</a:t>
            </a:r>
            <a:endParaRPr lang="en-GB" sz="2400" dirty="0">
              <a:latin typeface="Mulish" pitchFamily="2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1000" dirty="0">
              <a:latin typeface="Mulish" pitchFamily="2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Mulish" pitchFamily="2" charset="0"/>
                <a:cs typeface="Calibri" panose="020F0502020204030204" pitchFamily="34" charset="0"/>
              </a:rPr>
              <a:t>Empagliflozin did not affect other markers of tubular function reserve, injury, and ischaemia </a:t>
            </a:r>
            <a:r>
              <a:rPr lang="en-GB" sz="2400" dirty="0">
                <a:latin typeface="Mulish" pitchFamily="2" charset="0"/>
                <a:cs typeface="Calibri" panose="020F0502020204030204" pitchFamily="34" charset="0"/>
              </a:rPr>
              <a:t>(e.g., epidermal growth factor, KIM-1, &amp; m</a:t>
            </a:r>
            <a:r>
              <a:rPr lang="en-GB" sz="2400" b="0" dirty="0">
                <a:effectLst/>
                <a:latin typeface="Mulish" pitchFamily="2" charset="0"/>
              </a:rPr>
              <a:t>onocyte chemoattractant protein-1)</a:t>
            </a:r>
            <a:endParaRPr lang="en-GB" sz="2400" dirty="0">
              <a:latin typeface="Mulish" pitchFamily="2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n-GB" sz="1000" dirty="0">
              <a:latin typeface="Mulish" pitchFamily="2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Mulish" pitchFamily="2" charset="0"/>
                <a:cs typeface="Calibri" panose="020F0502020204030204" pitchFamily="34" charset="0"/>
              </a:rPr>
              <a:t>Are uromodulin and the renal tubules the key to identifying more final common pathways of kidney disease progression?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C5F7C3-285D-4DBD-A713-F8BDC35C3505}"/>
              </a:ext>
            </a:extLst>
          </p:cNvPr>
          <p:cNvSpPr/>
          <p:nvPr/>
        </p:nvSpPr>
        <p:spPr>
          <a:xfrm>
            <a:off x="223837" y="4483496"/>
            <a:ext cx="11776006" cy="131190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900" dirty="0">
              <a:effectLst/>
              <a:latin typeface="Mulish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97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45" y="483706"/>
            <a:ext cx="11558958" cy="590628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ulish" pitchFamily="2" charset="0"/>
                <a:ea typeface="+mj-ea"/>
                <a:cs typeface="+mj-cs"/>
              </a:rPr>
              <a:t>Vast trial saving tiny nephrons: </a:t>
            </a:r>
            <a:b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ulish" pitchFamily="2" charset="0"/>
                <a:ea typeface="+mj-ea"/>
                <a:cs typeface="+mj-cs"/>
              </a:rPr>
            </a:b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ulish" pitchFamily="2" charset="0"/>
                <a:ea typeface="+mj-ea"/>
                <a:cs typeface="+mj-cs"/>
              </a:rPr>
              <a:t>identifying key common pathways to kidney failure</a:t>
            </a:r>
            <a:endParaRPr kumimoji="0" lang="en-GB" sz="4000" b="0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ulish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63" y="1441244"/>
            <a:ext cx="11811840" cy="4342422"/>
          </a:xfrm>
        </p:spPr>
        <p:txBody>
          <a:bodyPr>
            <a:normAutofit fontScale="92500"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altLang="en-US" sz="2600" dirty="0">
                <a:latin typeface="Mulish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Large SGLT2i trials confirmed the biological concept of final common pathways </a:t>
            </a:r>
            <a:r>
              <a:rPr lang="en-GB" altLang="en-US" sz="2600" u="sng" dirty="0">
                <a:latin typeface="Mulish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GB" altLang="en-US" sz="2600" dirty="0">
                <a:latin typeface="Mulish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have established a new standard of care for CKD</a:t>
            </a:r>
          </a:p>
          <a:p>
            <a:pPr marL="1057275" lvl="3" indent="-342900" algn="just">
              <a:lnSpc>
                <a:spcPct val="100000"/>
              </a:lnSpc>
              <a:spcBef>
                <a:spcPts val="0"/>
              </a:spcBef>
            </a:pPr>
            <a:endParaRPr lang="en-GB" altLang="en-US" sz="2200" dirty="0">
              <a:latin typeface="Mulish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57275" lvl="3" indent="-342900" algn="just">
              <a:lnSpc>
                <a:spcPct val="100000"/>
              </a:lnSpc>
              <a:spcBef>
                <a:spcPts val="0"/>
              </a:spcBef>
            </a:pPr>
            <a:r>
              <a:rPr lang="en-GB" altLang="en-US" sz="2200" dirty="0">
                <a:latin typeface="Mulish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Greatest CKD population benefits on kidney outcomes likely to be achieved by identifying safe interventions which target these pathways</a:t>
            </a:r>
          </a:p>
          <a:p>
            <a:pPr marL="1057275" lvl="3" indent="-342900" algn="just">
              <a:lnSpc>
                <a:spcPct val="100000"/>
              </a:lnSpc>
              <a:spcBef>
                <a:spcPts val="0"/>
              </a:spcBef>
            </a:pPr>
            <a:r>
              <a:rPr lang="en-GB" altLang="en-US" sz="2200" dirty="0">
                <a:latin typeface="Mulish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SGLT2i are a perfect example with clear benefits in large trials including a wide range of patient at risk of CKD progression</a:t>
            </a:r>
          </a:p>
          <a:p>
            <a:pPr marL="1057275" lvl="3" indent="-342900" algn="just">
              <a:lnSpc>
                <a:spcPct val="100000"/>
              </a:lnSpc>
              <a:spcBef>
                <a:spcPts val="0"/>
              </a:spcBef>
            </a:pPr>
            <a:r>
              <a:rPr lang="en-GB" sz="2200" dirty="0">
                <a:latin typeface="Mulish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“Precision medicine” questions explored once large trials are completed +/- combined</a:t>
            </a:r>
            <a:r>
              <a:rPr lang="en-GB" sz="2200">
                <a:latin typeface="Mulish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important </a:t>
            </a:r>
            <a:r>
              <a:rPr lang="en-GB" sz="2200" dirty="0">
                <a:latin typeface="Mulish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benefits even at low levels of albuminuria, and in single diseases (e.g. </a:t>
            </a:r>
            <a:r>
              <a:rPr lang="en-GB" sz="2200" dirty="0" err="1">
                <a:latin typeface="Mulish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IgAN</a:t>
            </a:r>
            <a:r>
              <a:rPr lang="en-GB" sz="2200" dirty="0">
                <a:latin typeface="Mulish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sz="2200" b="1" dirty="0">
                <a:latin typeface="Mulish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altLang="en-US" sz="2600" dirty="0">
              <a:latin typeface="Mulish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altLang="en-US" sz="2600" dirty="0">
                <a:latin typeface="Mulish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New biomarker data from EMPA-KIDNEY encourage expanded focus beyond the concept of intraglomerular hypertension, and towards the tubules</a:t>
            </a:r>
            <a:endParaRPr lang="en-US" altLang="en-US" sz="2600" dirty="0">
              <a:latin typeface="Mulish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937EAB-7578-49A9-ACFB-4F729AC5D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" y="5569527"/>
            <a:ext cx="1288473" cy="12884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820F82-3D4B-40E7-9388-E2BFA80904B1}"/>
              </a:ext>
            </a:extLst>
          </p:cNvPr>
          <p:cNvSpPr txBox="1"/>
          <p:nvPr/>
        </p:nvSpPr>
        <p:spPr>
          <a:xfrm>
            <a:off x="2327564" y="5569528"/>
            <a:ext cx="7959436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rgbClr val="00B050"/>
                </a:solidFill>
                <a:latin typeface="Mulish" pitchFamily="2" charset="0"/>
              </a:rPr>
              <a:t>Thank you for listening &amp; </a:t>
            </a:r>
          </a:p>
          <a:p>
            <a:pPr algn="ctr"/>
            <a:r>
              <a:rPr lang="en-GB" sz="3600" i="1" dirty="0">
                <a:solidFill>
                  <a:srgbClr val="00B050"/>
                </a:solidFill>
                <a:latin typeface="Mulish" pitchFamily="2" charset="0"/>
              </a:rPr>
              <a:t>cherishing large trials!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72EACA-29BE-4A7B-B19D-3FCC18D236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28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168B534-613E-45D5-A4D4-9A552EF18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62116"/>
            <a:ext cx="114935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Mulish" pitchFamily="2" charset="0"/>
              </a:rPr>
              <a:t>Origin for large cohorts linked to Oxford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21B12C-4A89-48B0-9C15-300EFF0A0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2831157"/>
            <a:ext cx="11353800" cy="3795125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89ACCB-43F1-4B0B-8079-DC40957515E5}"/>
              </a:ext>
            </a:extLst>
          </p:cNvPr>
          <p:cNvCxnSpPr>
            <a:cxnSpLocks/>
          </p:cNvCxnSpPr>
          <p:nvPr/>
        </p:nvCxnSpPr>
        <p:spPr>
          <a:xfrm>
            <a:off x="2933700" y="2400300"/>
            <a:ext cx="1028700" cy="1257300"/>
          </a:xfrm>
          <a:prstGeom prst="straightConnector1">
            <a:avLst/>
          </a:prstGeom>
          <a:ln w="762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6100D4BE-8BD4-4E2A-BB2F-F653588FF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882" y="1411259"/>
            <a:ext cx="2165086" cy="13255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A967CB-D348-4238-A35D-402D76BE0A64}"/>
              </a:ext>
            </a:extLst>
          </p:cNvPr>
          <p:cNvSpPr txBox="1"/>
          <p:nvPr/>
        </p:nvSpPr>
        <p:spPr>
          <a:xfrm>
            <a:off x="4222684" y="1836015"/>
            <a:ext cx="3019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Mulish" pitchFamily="2" charset="0"/>
              </a:rPr>
              <a:t>~40,000 British doctors </a:t>
            </a:r>
          </a:p>
          <a:p>
            <a:pPr algn="ctr"/>
            <a:r>
              <a:rPr lang="en-GB" sz="2000" b="1" dirty="0">
                <a:latin typeface="Mulish" pitchFamily="2" charset="0"/>
              </a:rPr>
              <a:t>(1951)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625541E-E5F2-47DE-800A-C4FCBD99CC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2825" y="1387679"/>
            <a:ext cx="3291037" cy="134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7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0" y="736886"/>
            <a:ext cx="10503804" cy="1105899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Mulish" pitchFamily="2" charset="0"/>
              </a:rPr>
              <a:t>Need for LARGE studies: Coronary mortality </a:t>
            </a:r>
            <a:r>
              <a:rPr lang="en-GB" sz="3600" i="1" dirty="0">
                <a:solidFill>
                  <a:srgbClr val="002060"/>
                </a:solidFill>
                <a:latin typeface="Mulish" pitchFamily="2" charset="0"/>
              </a:rPr>
              <a:t>vs</a:t>
            </a:r>
            <a:r>
              <a:rPr lang="en-GB" sz="3600" dirty="0">
                <a:solidFill>
                  <a:srgbClr val="002060"/>
                </a:solidFill>
                <a:latin typeface="Mulish" pitchFamily="2" charset="0"/>
              </a:rPr>
              <a:t> systolic blood pressure </a:t>
            </a:r>
            <a:br>
              <a:rPr lang="en-GB" sz="3600" dirty="0">
                <a:solidFill>
                  <a:srgbClr val="002060"/>
                </a:solidFill>
                <a:latin typeface="Mulish" pitchFamily="2" charset="0"/>
              </a:rPr>
            </a:br>
            <a:r>
              <a:rPr lang="en-GB" sz="3200" b="0" dirty="0">
                <a:solidFill>
                  <a:srgbClr val="002060"/>
                </a:solidFill>
                <a:latin typeface="Mulish" pitchFamily="2" charset="0"/>
              </a:rPr>
              <a:t>(5k, 50k &amp; 500k randomly chosen adults from PSC*)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778847" y="2042199"/>
            <a:ext cx="2919529" cy="4152723"/>
            <a:chOff x="15608494" y="3601798"/>
            <a:chExt cx="5839058" cy="8305446"/>
          </a:xfrm>
        </p:grpSpPr>
        <p:sp>
          <p:nvSpPr>
            <p:cNvPr id="2907" name="Line 3"/>
            <p:cNvSpPr>
              <a:spLocks noChangeShapeType="1"/>
            </p:cNvSpPr>
            <p:nvPr/>
          </p:nvSpPr>
          <p:spPr bwMode="auto">
            <a:xfrm>
              <a:off x="16180068" y="4450519"/>
              <a:ext cx="3674" cy="70745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08" name="Line 4"/>
            <p:cNvSpPr>
              <a:spLocks noChangeShapeType="1"/>
            </p:cNvSpPr>
            <p:nvPr/>
          </p:nvSpPr>
          <p:spPr bwMode="auto">
            <a:xfrm>
              <a:off x="16180068" y="11525085"/>
              <a:ext cx="4760465" cy="2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09" name="Line 8"/>
            <p:cNvSpPr>
              <a:spLocks noChangeShapeType="1"/>
            </p:cNvSpPr>
            <p:nvPr/>
          </p:nvSpPr>
          <p:spPr bwMode="auto">
            <a:xfrm flipV="1">
              <a:off x="16642891" y="11359792"/>
              <a:ext cx="3674" cy="1652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10" name="Line 9"/>
            <p:cNvSpPr>
              <a:spLocks noChangeShapeType="1"/>
            </p:cNvSpPr>
            <p:nvPr/>
          </p:nvSpPr>
          <p:spPr bwMode="auto">
            <a:xfrm rot="21000000" flipV="1">
              <a:off x="17201217" y="11409380"/>
              <a:ext cx="25714" cy="1074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11" name="Rectangle 10"/>
            <p:cNvSpPr>
              <a:spLocks noChangeArrowheads="1"/>
            </p:cNvSpPr>
            <p:nvPr/>
          </p:nvSpPr>
          <p:spPr bwMode="auto">
            <a:xfrm>
              <a:off x="16556182" y="11599468"/>
              <a:ext cx="423194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zh-CN" sz="1000" b="1" kern="0" dirty="0">
                  <a:solidFill>
                    <a:prstClr val="black"/>
                  </a:solidFill>
                  <a:latin typeface="Arial"/>
                </a:rPr>
                <a:t>120</a:t>
              </a:r>
              <a:endParaRPr lang="en-GB" altLang="zh-CN" sz="1800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12" name="Line 11"/>
            <p:cNvSpPr>
              <a:spLocks noChangeShapeType="1"/>
            </p:cNvSpPr>
            <p:nvPr/>
          </p:nvSpPr>
          <p:spPr bwMode="auto">
            <a:xfrm flipV="1">
              <a:off x="17656694" y="11359792"/>
              <a:ext cx="3674" cy="1652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13" name="Line 12"/>
            <p:cNvSpPr>
              <a:spLocks noChangeShapeType="1"/>
            </p:cNvSpPr>
            <p:nvPr/>
          </p:nvSpPr>
          <p:spPr bwMode="auto">
            <a:xfrm flipV="1">
              <a:off x="18185634" y="11442439"/>
              <a:ext cx="3674" cy="826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14" name="Rectangle 13"/>
            <p:cNvSpPr>
              <a:spLocks noChangeArrowheads="1"/>
            </p:cNvSpPr>
            <p:nvPr/>
          </p:nvSpPr>
          <p:spPr bwMode="auto">
            <a:xfrm>
              <a:off x="17577328" y="11599468"/>
              <a:ext cx="423194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zh-CN" sz="1000" b="1" kern="0" dirty="0">
                  <a:solidFill>
                    <a:prstClr val="black"/>
                  </a:solidFill>
                  <a:latin typeface="Arial"/>
                </a:rPr>
                <a:t>140</a:t>
              </a:r>
              <a:endParaRPr lang="en-GB" altLang="zh-CN" sz="1800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15" name="Line 14"/>
            <p:cNvSpPr>
              <a:spLocks noChangeShapeType="1"/>
            </p:cNvSpPr>
            <p:nvPr/>
          </p:nvSpPr>
          <p:spPr bwMode="auto">
            <a:xfrm flipV="1">
              <a:off x="18692536" y="11359792"/>
              <a:ext cx="3674" cy="1652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16" name="Line 15"/>
            <p:cNvSpPr>
              <a:spLocks noChangeShapeType="1"/>
            </p:cNvSpPr>
            <p:nvPr/>
          </p:nvSpPr>
          <p:spPr bwMode="auto">
            <a:xfrm flipV="1">
              <a:off x="19199437" y="11442439"/>
              <a:ext cx="3674" cy="826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17" name="Rectangle 16"/>
            <p:cNvSpPr>
              <a:spLocks noChangeArrowheads="1"/>
            </p:cNvSpPr>
            <p:nvPr/>
          </p:nvSpPr>
          <p:spPr bwMode="auto">
            <a:xfrm>
              <a:off x="18594808" y="11599468"/>
              <a:ext cx="423194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zh-CN" sz="1000" b="1" kern="0" dirty="0">
                  <a:solidFill>
                    <a:prstClr val="black"/>
                  </a:solidFill>
                  <a:latin typeface="Arial"/>
                </a:rPr>
                <a:t>160</a:t>
              </a:r>
              <a:endParaRPr lang="en-GB" altLang="zh-CN" sz="2200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18" name="Line 17"/>
            <p:cNvSpPr>
              <a:spLocks noChangeShapeType="1"/>
            </p:cNvSpPr>
            <p:nvPr/>
          </p:nvSpPr>
          <p:spPr bwMode="auto">
            <a:xfrm flipH="1" flipV="1">
              <a:off x="19687974" y="11359792"/>
              <a:ext cx="18365" cy="1652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19" name="Rectangle 18"/>
            <p:cNvSpPr>
              <a:spLocks noChangeArrowheads="1"/>
            </p:cNvSpPr>
            <p:nvPr/>
          </p:nvSpPr>
          <p:spPr bwMode="auto">
            <a:xfrm>
              <a:off x="19615952" y="11599468"/>
              <a:ext cx="423194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zh-CN" sz="1000" b="1" kern="0" dirty="0">
                  <a:solidFill>
                    <a:prstClr val="black"/>
                  </a:solidFill>
                  <a:latin typeface="Arial"/>
                </a:rPr>
                <a:t>180</a:t>
              </a:r>
              <a:endParaRPr lang="en-GB" altLang="zh-CN" sz="1800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20" name="Line 19"/>
            <p:cNvSpPr>
              <a:spLocks noChangeShapeType="1"/>
            </p:cNvSpPr>
            <p:nvPr/>
          </p:nvSpPr>
          <p:spPr bwMode="auto">
            <a:xfrm>
              <a:off x="16180068" y="10797794"/>
              <a:ext cx="110196" cy="2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21" name="Rectangle 20"/>
            <p:cNvSpPr>
              <a:spLocks noChangeArrowheads="1"/>
            </p:cNvSpPr>
            <p:nvPr/>
          </p:nvSpPr>
          <p:spPr bwMode="auto">
            <a:xfrm>
              <a:off x="15927714" y="10693106"/>
              <a:ext cx="141066" cy="30777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zh-CN" sz="1000" b="1" kern="0" dirty="0">
                  <a:solidFill>
                    <a:prstClr val="black"/>
                  </a:solidFill>
                  <a:latin typeface="Arial"/>
                </a:rPr>
                <a:t>1</a:t>
              </a:r>
              <a:endParaRPr lang="en-GB" altLang="zh-CN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22" name="Line 21"/>
            <p:cNvSpPr>
              <a:spLocks noChangeShapeType="1"/>
            </p:cNvSpPr>
            <p:nvPr/>
          </p:nvSpPr>
          <p:spPr bwMode="auto">
            <a:xfrm>
              <a:off x="16180068" y="10053972"/>
              <a:ext cx="110196" cy="2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23" name="Rectangle 22"/>
            <p:cNvSpPr>
              <a:spLocks noChangeArrowheads="1"/>
            </p:cNvSpPr>
            <p:nvPr/>
          </p:nvSpPr>
          <p:spPr bwMode="auto">
            <a:xfrm>
              <a:off x="15927714" y="9941024"/>
              <a:ext cx="141066" cy="30777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zh-CN" sz="1000" b="1" kern="0" dirty="0">
                  <a:solidFill>
                    <a:prstClr val="black"/>
                  </a:solidFill>
                  <a:latin typeface="Arial"/>
                </a:rPr>
                <a:t>2</a:t>
              </a:r>
              <a:endParaRPr lang="en-GB" altLang="zh-CN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24" name="Line 23"/>
            <p:cNvSpPr>
              <a:spLocks noChangeShapeType="1"/>
            </p:cNvSpPr>
            <p:nvPr/>
          </p:nvSpPr>
          <p:spPr bwMode="auto">
            <a:xfrm>
              <a:off x="16180068" y="9293622"/>
              <a:ext cx="110196" cy="2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25" name="Rectangle 24"/>
            <p:cNvSpPr>
              <a:spLocks noChangeArrowheads="1"/>
            </p:cNvSpPr>
            <p:nvPr/>
          </p:nvSpPr>
          <p:spPr bwMode="auto">
            <a:xfrm>
              <a:off x="15927714" y="9191694"/>
              <a:ext cx="141066" cy="30777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zh-CN" sz="1000" b="1" kern="0" dirty="0">
                  <a:solidFill>
                    <a:prstClr val="black"/>
                  </a:solidFill>
                  <a:latin typeface="Arial"/>
                </a:rPr>
                <a:t>4</a:t>
              </a:r>
              <a:endParaRPr lang="en-GB" altLang="zh-CN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26" name="Line 25"/>
            <p:cNvSpPr>
              <a:spLocks noChangeShapeType="1"/>
            </p:cNvSpPr>
            <p:nvPr/>
          </p:nvSpPr>
          <p:spPr bwMode="auto">
            <a:xfrm>
              <a:off x="16180068" y="8549800"/>
              <a:ext cx="110196" cy="2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27" name="Rectangle 26"/>
            <p:cNvSpPr>
              <a:spLocks noChangeArrowheads="1"/>
            </p:cNvSpPr>
            <p:nvPr/>
          </p:nvSpPr>
          <p:spPr bwMode="auto">
            <a:xfrm>
              <a:off x="15927714" y="8439608"/>
              <a:ext cx="141066" cy="30777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zh-CN" sz="1000" b="1" kern="0" dirty="0">
                  <a:solidFill>
                    <a:prstClr val="black"/>
                  </a:solidFill>
                  <a:latin typeface="Arial"/>
                </a:rPr>
                <a:t>8</a:t>
              </a:r>
              <a:endParaRPr lang="en-GB" altLang="zh-CN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28" name="Line 27"/>
            <p:cNvSpPr>
              <a:spLocks noChangeShapeType="1"/>
            </p:cNvSpPr>
            <p:nvPr/>
          </p:nvSpPr>
          <p:spPr bwMode="auto">
            <a:xfrm>
              <a:off x="16180068" y="7789450"/>
              <a:ext cx="110196" cy="2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29" name="Rectangle 28"/>
            <p:cNvSpPr>
              <a:spLocks noChangeArrowheads="1"/>
            </p:cNvSpPr>
            <p:nvPr/>
          </p:nvSpPr>
          <p:spPr bwMode="auto">
            <a:xfrm>
              <a:off x="15765352" y="7690276"/>
              <a:ext cx="282128" cy="30777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zh-CN" sz="1000" b="1" kern="0" dirty="0">
                  <a:solidFill>
                    <a:prstClr val="black"/>
                  </a:solidFill>
                  <a:latin typeface="Arial"/>
                </a:rPr>
                <a:t>16</a:t>
              </a:r>
              <a:endParaRPr lang="en-GB" altLang="zh-CN" sz="1800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30" name="Line 29"/>
            <p:cNvSpPr>
              <a:spLocks noChangeShapeType="1"/>
            </p:cNvSpPr>
            <p:nvPr/>
          </p:nvSpPr>
          <p:spPr bwMode="auto">
            <a:xfrm>
              <a:off x="16180068" y="7045628"/>
              <a:ext cx="110196" cy="2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31" name="Rectangle 30"/>
            <p:cNvSpPr>
              <a:spLocks noChangeArrowheads="1"/>
            </p:cNvSpPr>
            <p:nvPr/>
          </p:nvSpPr>
          <p:spPr bwMode="auto">
            <a:xfrm>
              <a:off x="15765352" y="6938186"/>
              <a:ext cx="282128" cy="30777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zh-CN" sz="1000" b="1" kern="0" dirty="0">
                  <a:solidFill>
                    <a:prstClr val="black"/>
                  </a:solidFill>
                  <a:latin typeface="Arial"/>
                </a:rPr>
                <a:t>32</a:t>
              </a:r>
              <a:endParaRPr lang="en-GB" altLang="zh-CN" sz="1800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32" name="Line 31"/>
            <p:cNvSpPr>
              <a:spLocks noChangeShapeType="1"/>
            </p:cNvSpPr>
            <p:nvPr/>
          </p:nvSpPr>
          <p:spPr bwMode="auto">
            <a:xfrm>
              <a:off x="16180068" y="6301807"/>
              <a:ext cx="110196" cy="2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33" name="Rectangle 32"/>
            <p:cNvSpPr>
              <a:spLocks noChangeArrowheads="1"/>
            </p:cNvSpPr>
            <p:nvPr/>
          </p:nvSpPr>
          <p:spPr bwMode="auto">
            <a:xfrm>
              <a:off x="15765352" y="6186100"/>
              <a:ext cx="282128" cy="30777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zh-CN" sz="1000" b="1" kern="0" dirty="0">
                  <a:solidFill>
                    <a:prstClr val="black"/>
                  </a:solidFill>
                  <a:latin typeface="Arial"/>
                </a:rPr>
                <a:t>64</a:t>
              </a:r>
              <a:endParaRPr lang="en-GB" altLang="zh-CN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34" name="Line 33"/>
            <p:cNvSpPr>
              <a:spLocks noChangeShapeType="1"/>
            </p:cNvSpPr>
            <p:nvPr/>
          </p:nvSpPr>
          <p:spPr bwMode="auto">
            <a:xfrm>
              <a:off x="16180068" y="5541457"/>
              <a:ext cx="110196" cy="2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35" name="Rectangle 34"/>
            <p:cNvSpPr>
              <a:spLocks noChangeArrowheads="1"/>
            </p:cNvSpPr>
            <p:nvPr/>
          </p:nvSpPr>
          <p:spPr bwMode="auto">
            <a:xfrm>
              <a:off x="15608494" y="5436770"/>
              <a:ext cx="423194" cy="30777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zh-CN" sz="1000" b="1" kern="0" dirty="0">
                  <a:solidFill>
                    <a:prstClr val="black"/>
                  </a:solidFill>
                  <a:latin typeface="Arial"/>
                </a:rPr>
                <a:t>128</a:t>
              </a:r>
              <a:endParaRPr lang="en-GB" altLang="zh-CN" sz="1400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36" name="Line 35"/>
            <p:cNvSpPr>
              <a:spLocks noChangeShapeType="1"/>
            </p:cNvSpPr>
            <p:nvPr/>
          </p:nvSpPr>
          <p:spPr bwMode="auto">
            <a:xfrm>
              <a:off x="16180068" y="4797635"/>
              <a:ext cx="110196" cy="2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37" name="Rectangle 36"/>
            <p:cNvSpPr>
              <a:spLocks noChangeArrowheads="1"/>
            </p:cNvSpPr>
            <p:nvPr/>
          </p:nvSpPr>
          <p:spPr bwMode="auto">
            <a:xfrm>
              <a:off x="15608494" y="4684684"/>
              <a:ext cx="423194" cy="30777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zh-CN" sz="1000" b="1" kern="0" dirty="0">
                  <a:solidFill>
                    <a:prstClr val="black"/>
                  </a:solidFill>
                  <a:latin typeface="Arial"/>
                </a:rPr>
                <a:t>256</a:t>
              </a:r>
              <a:endParaRPr lang="en-GB" altLang="zh-CN" sz="1800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38" name="Rectangle 37"/>
            <p:cNvSpPr>
              <a:spLocks noChangeArrowheads="1"/>
            </p:cNvSpPr>
            <p:nvPr/>
          </p:nvSpPr>
          <p:spPr bwMode="auto">
            <a:xfrm>
              <a:off x="16620852" y="5756338"/>
              <a:ext cx="44078" cy="16529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39" name="Rectangle 38"/>
            <p:cNvSpPr>
              <a:spLocks noChangeArrowheads="1"/>
            </p:cNvSpPr>
            <p:nvPr/>
          </p:nvSpPr>
          <p:spPr bwMode="auto">
            <a:xfrm>
              <a:off x="16620852" y="5756338"/>
              <a:ext cx="44078" cy="1652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40" name="Line 39"/>
            <p:cNvSpPr>
              <a:spLocks noChangeShapeType="1"/>
            </p:cNvSpPr>
            <p:nvPr/>
          </p:nvSpPr>
          <p:spPr bwMode="auto">
            <a:xfrm>
              <a:off x="16642891" y="5475339"/>
              <a:ext cx="3674" cy="59505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41" name="Rectangle 40"/>
            <p:cNvSpPr>
              <a:spLocks noChangeArrowheads="1"/>
            </p:cNvSpPr>
            <p:nvPr/>
          </p:nvSpPr>
          <p:spPr bwMode="auto">
            <a:xfrm>
              <a:off x="17061636" y="5772868"/>
              <a:ext cx="44078" cy="3305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42" name="Rectangle 41"/>
            <p:cNvSpPr>
              <a:spLocks noChangeArrowheads="1"/>
            </p:cNvSpPr>
            <p:nvPr/>
          </p:nvSpPr>
          <p:spPr bwMode="auto">
            <a:xfrm>
              <a:off x="17061636" y="5772868"/>
              <a:ext cx="44078" cy="33059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43" name="Line 42"/>
            <p:cNvSpPr>
              <a:spLocks noChangeShapeType="1"/>
            </p:cNvSpPr>
            <p:nvPr/>
          </p:nvSpPr>
          <p:spPr bwMode="auto">
            <a:xfrm>
              <a:off x="17083675" y="5574515"/>
              <a:ext cx="3674" cy="429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44" name="Rectangle 43"/>
            <p:cNvSpPr>
              <a:spLocks noChangeArrowheads="1"/>
            </p:cNvSpPr>
            <p:nvPr/>
          </p:nvSpPr>
          <p:spPr bwMode="auto">
            <a:xfrm>
              <a:off x="17392224" y="5673691"/>
              <a:ext cx="66118" cy="3305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45" name="Rectangle 44"/>
            <p:cNvSpPr>
              <a:spLocks noChangeArrowheads="1"/>
            </p:cNvSpPr>
            <p:nvPr/>
          </p:nvSpPr>
          <p:spPr bwMode="auto">
            <a:xfrm>
              <a:off x="17392224" y="5673691"/>
              <a:ext cx="66118" cy="33059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46" name="Line 45"/>
            <p:cNvSpPr>
              <a:spLocks noChangeShapeType="1"/>
            </p:cNvSpPr>
            <p:nvPr/>
          </p:nvSpPr>
          <p:spPr bwMode="auto">
            <a:xfrm>
              <a:off x="17414263" y="5524927"/>
              <a:ext cx="3674" cy="31405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47" name="Rectangle 46"/>
            <p:cNvSpPr>
              <a:spLocks noChangeArrowheads="1"/>
            </p:cNvSpPr>
            <p:nvPr/>
          </p:nvSpPr>
          <p:spPr bwMode="auto">
            <a:xfrm>
              <a:off x="17700772" y="5541457"/>
              <a:ext cx="66118" cy="49588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48" name="Rectangle 47"/>
            <p:cNvSpPr>
              <a:spLocks noChangeArrowheads="1"/>
            </p:cNvSpPr>
            <p:nvPr/>
          </p:nvSpPr>
          <p:spPr bwMode="auto">
            <a:xfrm>
              <a:off x="17700772" y="5541457"/>
              <a:ext cx="66118" cy="49588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49" name="Line 48"/>
            <p:cNvSpPr>
              <a:spLocks noChangeShapeType="1"/>
            </p:cNvSpPr>
            <p:nvPr/>
          </p:nvSpPr>
          <p:spPr bwMode="auto">
            <a:xfrm>
              <a:off x="17722811" y="5442280"/>
              <a:ext cx="3674" cy="2644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50" name="Rectangle 49"/>
            <p:cNvSpPr>
              <a:spLocks noChangeArrowheads="1"/>
            </p:cNvSpPr>
            <p:nvPr/>
          </p:nvSpPr>
          <p:spPr bwMode="auto">
            <a:xfrm>
              <a:off x="17987282" y="5442280"/>
              <a:ext cx="66118" cy="66117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51" name="Rectangle 50"/>
            <p:cNvSpPr>
              <a:spLocks noChangeArrowheads="1"/>
            </p:cNvSpPr>
            <p:nvPr/>
          </p:nvSpPr>
          <p:spPr bwMode="auto">
            <a:xfrm>
              <a:off x="17987282" y="5442280"/>
              <a:ext cx="66118" cy="6611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52" name="Line 51"/>
            <p:cNvSpPr>
              <a:spLocks noChangeShapeType="1"/>
            </p:cNvSpPr>
            <p:nvPr/>
          </p:nvSpPr>
          <p:spPr bwMode="auto">
            <a:xfrm>
              <a:off x="18009321" y="5359634"/>
              <a:ext cx="3674" cy="2314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53" name="Rectangle 52"/>
            <p:cNvSpPr>
              <a:spLocks noChangeArrowheads="1"/>
            </p:cNvSpPr>
            <p:nvPr/>
          </p:nvSpPr>
          <p:spPr bwMode="auto">
            <a:xfrm>
              <a:off x="18251752" y="5343104"/>
              <a:ext cx="88157" cy="66117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54" name="Rectangle 53"/>
            <p:cNvSpPr>
              <a:spLocks noChangeArrowheads="1"/>
            </p:cNvSpPr>
            <p:nvPr/>
          </p:nvSpPr>
          <p:spPr bwMode="auto">
            <a:xfrm>
              <a:off x="18251752" y="5343104"/>
              <a:ext cx="88157" cy="66117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55" name="Line 54"/>
            <p:cNvSpPr>
              <a:spLocks noChangeShapeType="1"/>
            </p:cNvSpPr>
            <p:nvPr/>
          </p:nvSpPr>
          <p:spPr bwMode="auto">
            <a:xfrm>
              <a:off x="18295830" y="5276987"/>
              <a:ext cx="3674" cy="1983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56" name="Rectangle 55"/>
            <p:cNvSpPr>
              <a:spLocks noChangeArrowheads="1"/>
            </p:cNvSpPr>
            <p:nvPr/>
          </p:nvSpPr>
          <p:spPr bwMode="auto">
            <a:xfrm>
              <a:off x="18494183" y="5161281"/>
              <a:ext cx="88157" cy="66117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57" name="Rectangle 56"/>
            <p:cNvSpPr>
              <a:spLocks noChangeArrowheads="1"/>
            </p:cNvSpPr>
            <p:nvPr/>
          </p:nvSpPr>
          <p:spPr bwMode="auto">
            <a:xfrm>
              <a:off x="18494183" y="5161281"/>
              <a:ext cx="88157" cy="66117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58" name="Line 57"/>
            <p:cNvSpPr>
              <a:spLocks noChangeShapeType="1"/>
            </p:cNvSpPr>
            <p:nvPr/>
          </p:nvSpPr>
          <p:spPr bwMode="auto">
            <a:xfrm>
              <a:off x="18538261" y="5095164"/>
              <a:ext cx="3674" cy="1983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59" name="Rectangle 58"/>
            <p:cNvSpPr>
              <a:spLocks noChangeArrowheads="1"/>
            </p:cNvSpPr>
            <p:nvPr/>
          </p:nvSpPr>
          <p:spPr bwMode="auto">
            <a:xfrm>
              <a:off x="18714575" y="5128223"/>
              <a:ext cx="66118" cy="66117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60" name="Rectangle 59"/>
            <p:cNvSpPr>
              <a:spLocks noChangeArrowheads="1"/>
            </p:cNvSpPr>
            <p:nvPr/>
          </p:nvSpPr>
          <p:spPr bwMode="auto">
            <a:xfrm>
              <a:off x="18714575" y="5128223"/>
              <a:ext cx="66118" cy="6611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61" name="Line 60"/>
            <p:cNvSpPr>
              <a:spLocks noChangeShapeType="1"/>
            </p:cNvSpPr>
            <p:nvPr/>
          </p:nvSpPr>
          <p:spPr bwMode="auto">
            <a:xfrm>
              <a:off x="18736614" y="5062105"/>
              <a:ext cx="3674" cy="2148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62" name="Rectangle 61"/>
            <p:cNvSpPr>
              <a:spLocks noChangeArrowheads="1"/>
            </p:cNvSpPr>
            <p:nvPr/>
          </p:nvSpPr>
          <p:spPr bwMode="auto">
            <a:xfrm>
              <a:off x="18912928" y="5078634"/>
              <a:ext cx="66118" cy="49588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63" name="Rectangle 62"/>
            <p:cNvSpPr>
              <a:spLocks noChangeArrowheads="1"/>
            </p:cNvSpPr>
            <p:nvPr/>
          </p:nvSpPr>
          <p:spPr bwMode="auto">
            <a:xfrm>
              <a:off x="18912928" y="5078634"/>
              <a:ext cx="66118" cy="49588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64" name="Line 63"/>
            <p:cNvSpPr>
              <a:spLocks noChangeShapeType="1"/>
            </p:cNvSpPr>
            <p:nvPr/>
          </p:nvSpPr>
          <p:spPr bwMode="auto">
            <a:xfrm>
              <a:off x="18934967" y="4979458"/>
              <a:ext cx="3674" cy="2479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65" name="Rectangle 64"/>
            <p:cNvSpPr>
              <a:spLocks noChangeArrowheads="1"/>
            </p:cNvSpPr>
            <p:nvPr/>
          </p:nvSpPr>
          <p:spPr bwMode="auto">
            <a:xfrm>
              <a:off x="19221476" y="4880282"/>
              <a:ext cx="110196" cy="82647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66" name="Rectangle 65"/>
            <p:cNvSpPr>
              <a:spLocks noChangeArrowheads="1"/>
            </p:cNvSpPr>
            <p:nvPr/>
          </p:nvSpPr>
          <p:spPr bwMode="auto">
            <a:xfrm>
              <a:off x="19221476" y="4880282"/>
              <a:ext cx="110196" cy="82647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67" name="Line 66"/>
            <p:cNvSpPr>
              <a:spLocks noChangeShapeType="1"/>
            </p:cNvSpPr>
            <p:nvPr/>
          </p:nvSpPr>
          <p:spPr bwMode="auto">
            <a:xfrm>
              <a:off x="19287594" y="4830694"/>
              <a:ext cx="3674" cy="1818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68" name="Line 67"/>
            <p:cNvSpPr>
              <a:spLocks noChangeShapeType="1"/>
            </p:cNvSpPr>
            <p:nvPr/>
          </p:nvSpPr>
          <p:spPr bwMode="auto">
            <a:xfrm>
              <a:off x="16642891" y="5987749"/>
              <a:ext cx="3674" cy="2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69" name="Line 68"/>
            <p:cNvSpPr>
              <a:spLocks noChangeShapeType="1"/>
            </p:cNvSpPr>
            <p:nvPr/>
          </p:nvSpPr>
          <p:spPr bwMode="auto">
            <a:xfrm flipV="1">
              <a:off x="16642891" y="4880282"/>
              <a:ext cx="2798977" cy="11074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70" name="Line 69"/>
            <p:cNvSpPr>
              <a:spLocks noChangeShapeType="1"/>
            </p:cNvSpPr>
            <p:nvPr/>
          </p:nvSpPr>
          <p:spPr bwMode="auto">
            <a:xfrm>
              <a:off x="19441868" y="4880282"/>
              <a:ext cx="3674" cy="2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71" name="Rectangle 70"/>
            <p:cNvSpPr>
              <a:spLocks noChangeArrowheads="1"/>
            </p:cNvSpPr>
            <p:nvPr/>
          </p:nvSpPr>
          <p:spPr bwMode="auto">
            <a:xfrm>
              <a:off x="16532695" y="7177863"/>
              <a:ext cx="44078" cy="3305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72" name="Rectangle 71"/>
            <p:cNvSpPr>
              <a:spLocks noChangeArrowheads="1"/>
            </p:cNvSpPr>
            <p:nvPr/>
          </p:nvSpPr>
          <p:spPr bwMode="auto">
            <a:xfrm>
              <a:off x="16532695" y="7177863"/>
              <a:ext cx="44078" cy="33059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73" name="Line 72"/>
            <p:cNvSpPr>
              <a:spLocks noChangeShapeType="1"/>
            </p:cNvSpPr>
            <p:nvPr/>
          </p:nvSpPr>
          <p:spPr bwMode="auto">
            <a:xfrm>
              <a:off x="16554734" y="7012570"/>
              <a:ext cx="3674" cy="3636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74" name="Rectangle 73"/>
            <p:cNvSpPr>
              <a:spLocks noChangeArrowheads="1"/>
            </p:cNvSpPr>
            <p:nvPr/>
          </p:nvSpPr>
          <p:spPr bwMode="auto">
            <a:xfrm>
              <a:off x="16995518" y="7062158"/>
              <a:ext cx="66118" cy="66117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75" name="Rectangle 74"/>
            <p:cNvSpPr>
              <a:spLocks noChangeArrowheads="1"/>
            </p:cNvSpPr>
            <p:nvPr/>
          </p:nvSpPr>
          <p:spPr bwMode="auto">
            <a:xfrm>
              <a:off x="16995518" y="7062158"/>
              <a:ext cx="66118" cy="66117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76" name="Line 75"/>
            <p:cNvSpPr>
              <a:spLocks noChangeShapeType="1"/>
            </p:cNvSpPr>
            <p:nvPr/>
          </p:nvSpPr>
          <p:spPr bwMode="auto">
            <a:xfrm>
              <a:off x="17017557" y="6979511"/>
              <a:ext cx="3674" cy="2479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77" name="Rectangle 76"/>
            <p:cNvSpPr>
              <a:spLocks noChangeArrowheads="1"/>
            </p:cNvSpPr>
            <p:nvPr/>
          </p:nvSpPr>
          <p:spPr bwMode="auto">
            <a:xfrm>
              <a:off x="17326106" y="6946452"/>
              <a:ext cx="88157" cy="66117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78" name="Rectangle 77"/>
            <p:cNvSpPr>
              <a:spLocks noChangeArrowheads="1"/>
            </p:cNvSpPr>
            <p:nvPr/>
          </p:nvSpPr>
          <p:spPr bwMode="auto">
            <a:xfrm>
              <a:off x="17326106" y="6946452"/>
              <a:ext cx="88157" cy="66117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79" name="Line 78"/>
            <p:cNvSpPr>
              <a:spLocks noChangeShapeType="1"/>
            </p:cNvSpPr>
            <p:nvPr/>
          </p:nvSpPr>
          <p:spPr bwMode="auto">
            <a:xfrm>
              <a:off x="17370184" y="6880335"/>
              <a:ext cx="3674" cy="1983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80" name="Rectangle 79"/>
            <p:cNvSpPr>
              <a:spLocks noChangeArrowheads="1"/>
            </p:cNvSpPr>
            <p:nvPr/>
          </p:nvSpPr>
          <p:spPr bwMode="auto">
            <a:xfrm>
              <a:off x="17634655" y="6715041"/>
              <a:ext cx="110196" cy="82647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81" name="Rectangle 80"/>
            <p:cNvSpPr>
              <a:spLocks noChangeArrowheads="1"/>
            </p:cNvSpPr>
            <p:nvPr/>
          </p:nvSpPr>
          <p:spPr bwMode="auto">
            <a:xfrm>
              <a:off x="17634655" y="6715041"/>
              <a:ext cx="110196" cy="82647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82" name="Line 81"/>
            <p:cNvSpPr>
              <a:spLocks noChangeShapeType="1"/>
            </p:cNvSpPr>
            <p:nvPr/>
          </p:nvSpPr>
          <p:spPr bwMode="auto">
            <a:xfrm>
              <a:off x="17700772" y="6681982"/>
              <a:ext cx="3674" cy="1652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83" name="Rectangle 82"/>
            <p:cNvSpPr>
              <a:spLocks noChangeArrowheads="1"/>
            </p:cNvSpPr>
            <p:nvPr/>
          </p:nvSpPr>
          <p:spPr bwMode="auto">
            <a:xfrm>
              <a:off x="17921164" y="6500160"/>
              <a:ext cx="132235" cy="99176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84" name="Rectangle 83"/>
            <p:cNvSpPr>
              <a:spLocks noChangeArrowheads="1"/>
            </p:cNvSpPr>
            <p:nvPr/>
          </p:nvSpPr>
          <p:spPr bwMode="auto">
            <a:xfrm>
              <a:off x="17921164" y="6500160"/>
              <a:ext cx="132235" cy="99176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85" name="Line 84"/>
            <p:cNvSpPr>
              <a:spLocks noChangeShapeType="1"/>
            </p:cNvSpPr>
            <p:nvPr/>
          </p:nvSpPr>
          <p:spPr bwMode="auto">
            <a:xfrm>
              <a:off x="17987282" y="6483630"/>
              <a:ext cx="3674" cy="1322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86" name="Rectangle 85"/>
            <p:cNvSpPr>
              <a:spLocks noChangeArrowheads="1"/>
            </p:cNvSpPr>
            <p:nvPr/>
          </p:nvSpPr>
          <p:spPr bwMode="auto">
            <a:xfrm>
              <a:off x="18229713" y="6334866"/>
              <a:ext cx="110196" cy="99176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87" name="Rectangle 86"/>
            <p:cNvSpPr>
              <a:spLocks noChangeArrowheads="1"/>
            </p:cNvSpPr>
            <p:nvPr/>
          </p:nvSpPr>
          <p:spPr bwMode="auto">
            <a:xfrm>
              <a:off x="18229713" y="6334866"/>
              <a:ext cx="110196" cy="99176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88" name="Line 87"/>
            <p:cNvSpPr>
              <a:spLocks noChangeShapeType="1"/>
            </p:cNvSpPr>
            <p:nvPr/>
          </p:nvSpPr>
          <p:spPr bwMode="auto">
            <a:xfrm>
              <a:off x="18273791" y="6318337"/>
              <a:ext cx="3674" cy="1322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89" name="Rectangle 88"/>
            <p:cNvSpPr>
              <a:spLocks noChangeArrowheads="1"/>
            </p:cNvSpPr>
            <p:nvPr/>
          </p:nvSpPr>
          <p:spPr bwMode="auto">
            <a:xfrm>
              <a:off x="18494183" y="6219160"/>
              <a:ext cx="110196" cy="82647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90" name="Rectangle 89"/>
            <p:cNvSpPr>
              <a:spLocks noChangeArrowheads="1"/>
            </p:cNvSpPr>
            <p:nvPr/>
          </p:nvSpPr>
          <p:spPr bwMode="auto">
            <a:xfrm>
              <a:off x="18494183" y="6219160"/>
              <a:ext cx="110196" cy="8264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91" name="Line 90"/>
            <p:cNvSpPr>
              <a:spLocks noChangeShapeType="1"/>
            </p:cNvSpPr>
            <p:nvPr/>
          </p:nvSpPr>
          <p:spPr bwMode="auto">
            <a:xfrm>
              <a:off x="18538261" y="6186102"/>
              <a:ext cx="3674" cy="1487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92" name="Rectangle 91"/>
            <p:cNvSpPr>
              <a:spLocks noChangeArrowheads="1"/>
            </p:cNvSpPr>
            <p:nvPr/>
          </p:nvSpPr>
          <p:spPr bwMode="auto">
            <a:xfrm>
              <a:off x="18736614" y="6053867"/>
              <a:ext cx="110196" cy="82647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93" name="Rectangle 92"/>
            <p:cNvSpPr>
              <a:spLocks noChangeArrowheads="1"/>
            </p:cNvSpPr>
            <p:nvPr/>
          </p:nvSpPr>
          <p:spPr bwMode="auto">
            <a:xfrm>
              <a:off x="18736614" y="6053867"/>
              <a:ext cx="110196" cy="82647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94" name="Line 93"/>
            <p:cNvSpPr>
              <a:spLocks noChangeShapeType="1"/>
            </p:cNvSpPr>
            <p:nvPr/>
          </p:nvSpPr>
          <p:spPr bwMode="auto">
            <a:xfrm>
              <a:off x="18802732" y="6004279"/>
              <a:ext cx="3674" cy="1818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95" name="Rectangle 94"/>
            <p:cNvSpPr>
              <a:spLocks noChangeArrowheads="1"/>
            </p:cNvSpPr>
            <p:nvPr/>
          </p:nvSpPr>
          <p:spPr bwMode="auto">
            <a:xfrm>
              <a:off x="18957006" y="5888573"/>
              <a:ext cx="88157" cy="66117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96" name="Rectangle 95"/>
            <p:cNvSpPr>
              <a:spLocks noChangeArrowheads="1"/>
            </p:cNvSpPr>
            <p:nvPr/>
          </p:nvSpPr>
          <p:spPr bwMode="auto">
            <a:xfrm>
              <a:off x="18957006" y="5888573"/>
              <a:ext cx="88157" cy="66117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97" name="Line 96"/>
            <p:cNvSpPr>
              <a:spLocks noChangeShapeType="1"/>
            </p:cNvSpPr>
            <p:nvPr/>
          </p:nvSpPr>
          <p:spPr bwMode="auto">
            <a:xfrm>
              <a:off x="19001084" y="5822456"/>
              <a:ext cx="3674" cy="1983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98" name="Rectangle 97"/>
            <p:cNvSpPr>
              <a:spLocks noChangeArrowheads="1"/>
            </p:cNvSpPr>
            <p:nvPr/>
          </p:nvSpPr>
          <p:spPr bwMode="auto">
            <a:xfrm>
              <a:off x="19375751" y="5706750"/>
              <a:ext cx="110196" cy="82647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99" name="Rectangle 98"/>
            <p:cNvSpPr>
              <a:spLocks noChangeArrowheads="1"/>
            </p:cNvSpPr>
            <p:nvPr/>
          </p:nvSpPr>
          <p:spPr bwMode="auto">
            <a:xfrm>
              <a:off x="19375751" y="5706750"/>
              <a:ext cx="110196" cy="8264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00" name="Line 99"/>
            <p:cNvSpPr>
              <a:spLocks noChangeShapeType="1"/>
            </p:cNvSpPr>
            <p:nvPr/>
          </p:nvSpPr>
          <p:spPr bwMode="auto">
            <a:xfrm>
              <a:off x="19419829" y="5673691"/>
              <a:ext cx="3674" cy="1487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01" name="Line 100"/>
            <p:cNvSpPr>
              <a:spLocks noChangeShapeType="1"/>
            </p:cNvSpPr>
            <p:nvPr/>
          </p:nvSpPr>
          <p:spPr bwMode="auto">
            <a:xfrm>
              <a:off x="16554734" y="7376216"/>
              <a:ext cx="3674" cy="2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02" name="Line 101"/>
            <p:cNvSpPr>
              <a:spLocks noChangeShapeType="1"/>
            </p:cNvSpPr>
            <p:nvPr/>
          </p:nvSpPr>
          <p:spPr bwMode="auto">
            <a:xfrm flipV="1">
              <a:off x="16554734" y="5624103"/>
              <a:ext cx="3085486" cy="1752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03" name="Line 102"/>
            <p:cNvSpPr>
              <a:spLocks noChangeShapeType="1"/>
            </p:cNvSpPr>
            <p:nvPr/>
          </p:nvSpPr>
          <p:spPr bwMode="auto">
            <a:xfrm>
              <a:off x="19640221" y="5624103"/>
              <a:ext cx="3674" cy="2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04" name="Rectangle 103"/>
            <p:cNvSpPr>
              <a:spLocks noChangeArrowheads="1"/>
            </p:cNvSpPr>
            <p:nvPr/>
          </p:nvSpPr>
          <p:spPr bwMode="auto">
            <a:xfrm>
              <a:off x="16444538" y="8334919"/>
              <a:ext cx="66118" cy="49588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05" name="Rectangle 104"/>
            <p:cNvSpPr>
              <a:spLocks noChangeArrowheads="1"/>
            </p:cNvSpPr>
            <p:nvPr/>
          </p:nvSpPr>
          <p:spPr bwMode="auto">
            <a:xfrm>
              <a:off x="16444538" y="8334919"/>
              <a:ext cx="66118" cy="49588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06" name="Line 105"/>
            <p:cNvSpPr>
              <a:spLocks noChangeShapeType="1"/>
            </p:cNvSpPr>
            <p:nvPr/>
          </p:nvSpPr>
          <p:spPr bwMode="auto">
            <a:xfrm>
              <a:off x="16466578" y="8202684"/>
              <a:ext cx="3674" cy="31405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07" name="Rectangle 106"/>
            <p:cNvSpPr>
              <a:spLocks noChangeArrowheads="1"/>
            </p:cNvSpPr>
            <p:nvPr/>
          </p:nvSpPr>
          <p:spPr bwMode="auto">
            <a:xfrm>
              <a:off x="16907361" y="8103508"/>
              <a:ext cx="88157" cy="66117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08" name="Rectangle 107"/>
            <p:cNvSpPr>
              <a:spLocks noChangeArrowheads="1"/>
            </p:cNvSpPr>
            <p:nvPr/>
          </p:nvSpPr>
          <p:spPr bwMode="auto">
            <a:xfrm>
              <a:off x="16907361" y="8103508"/>
              <a:ext cx="88157" cy="66117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09" name="Line 108"/>
            <p:cNvSpPr>
              <a:spLocks noChangeShapeType="1"/>
            </p:cNvSpPr>
            <p:nvPr/>
          </p:nvSpPr>
          <p:spPr bwMode="auto">
            <a:xfrm>
              <a:off x="16951440" y="8037390"/>
              <a:ext cx="3674" cy="1983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10" name="Rectangle 109"/>
            <p:cNvSpPr>
              <a:spLocks noChangeArrowheads="1"/>
            </p:cNvSpPr>
            <p:nvPr/>
          </p:nvSpPr>
          <p:spPr bwMode="auto">
            <a:xfrm>
              <a:off x="17259988" y="7938214"/>
              <a:ext cx="110196" cy="99176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11" name="Rectangle 110"/>
            <p:cNvSpPr>
              <a:spLocks noChangeArrowheads="1"/>
            </p:cNvSpPr>
            <p:nvPr/>
          </p:nvSpPr>
          <p:spPr bwMode="auto">
            <a:xfrm>
              <a:off x="17259988" y="7938214"/>
              <a:ext cx="110196" cy="99176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12" name="Line 111"/>
            <p:cNvSpPr>
              <a:spLocks noChangeShapeType="1"/>
            </p:cNvSpPr>
            <p:nvPr/>
          </p:nvSpPr>
          <p:spPr bwMode="auto">
            <a:xfrm>
              <a:off x="17304067" y="7905155"/>
              <a:ext cx="3674" cy="1652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13" name="Rectangle 112"/>
            <p:cNvSpPr>
              <a:spLocks noChangeArrowheads="1"/>
            </p:cNvSpPr>
            <p:nvPr/>
          </p:nvSpPr>
          <p:spPr bwMode="auto">
            <a:xfrm>
              <a:off x="17590576" y="7673744"/>
              <a:ext cx="132235" cy="115706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14" name="Rectangle 113"/>
            <p:cNvSpPr>
              <a:spLocks noChangeArrowheads="1"/>
            </p:cNvSpPr>
            <p:nvPr/>
          </p:nvSpPr>
          <p:spPr bwMode="auto">
            <a:xfrm>
              <a:off x="17590576" y="7673744"/>
              <a:ext cx="132235" cy="115706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15" name="Line 114"/>
            <p:cNvSpPr>
              <a:spLocks noChangeShapeType="1"/>
            </p:cNvSpPr>
            <p:nvPr/>
          </p:nvSpPr>
          <p:spPr bwMode="auto">
            <a:xfrm>
              <a:off x="17656694" y="7657215"/>
              <a:ext cx="3674" cy="1487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16" name="Rectangle 115"/>
            <p:cNvSpPr>
              <a:spLocks noChangeArrowheads="1"/>
            </p:cNvSpPr>
            <p:nvPr/>
          </p:nvSpPr>
          <p:spPr bwMode="auto">
            <a:xfrm>
              <a:off x="17899125" y="7508451"/>
              <a:ext cx="132235" cy="99176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17" name="Rectangle 116"/>
            <p:cNvSpPr>
              <a:spLocks noChangeArrowheads="1"/>
            </p:cNvSpPr>
            <p:nvPr/>
          </p:nvSpPr>
          <p:spPr bwMode="auto">
            <a:xfrm>
              <a:off x="17899125" y="7508451"/>
              <a:ext cx="132235" cy="99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18" name="Line 117"/>
            <p:cNvSpPr>
              <a:spLocks noChangeShapeType="1"/>
            </p:cNvSpPr>
            <p:nvPr/>
          </p:nvSpPr>
          <p:spPr bwMode="auto">
            <a:xfrm>
              <a:off x="17965242" y="7475392"/>
              <a:ext cx="3674" cy="1487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19" name="Rectangle 118"/>
            <p:cNvSpPr>
              <a:spLocks noChangeArrowheads="1"/>
            </p:cNvSpPr>
            <p:nvPr/>
          </p:nvSpPr>
          <p:spPr bwMode="auto">
            <a:xfrm>
              <a:off x="18229713" y="7310098"/>
              <a:ext cx="110196" cy="99176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20" name="Rectangle 119"/>
            <p:cNvSpPr>
              <a:spLocks noChangeArrowheads="1"/>
            </p:cNvSpPr>
            <p:nvPr/>
          </p:nvSpPr>
          <p:spPr bwMode="auto">
            <a:xfrm>
              <a:off x="18229713" y="7310098"/>
              <a:ext cx="110196" cy="99176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21" name="Line 120"/>
            <p:cNvSpPr>
              <a:spLocks noChangeShapeType="1"/>
            </p:cNvSpPr>
            <p:nvPr/>
          </p:nvSpPr>
          <p:spPr bwMode="auto">
            <a:xfrm>
              <a:off x="18273791" y="7277040"/>
              <a:ext cx="3674" cy="1487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22" name="Rectangle 121"/>
            <p:cNvSpPr>
              <a:spLocks noChangeArrowheads="1"/>
            </p:cNvSpPr>
            <p:nvPr/>
          </p:nvSpPr>
          <p:spPr bwMode="auto">
            <a:xfrm>
              <a:off x="18516222" y="7128275"/>
              <a:ext cx="110196" cy="82647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23" name="Rectangle 122"/>
            <p:cNvSpPr>
              <a:spLocks noChangeArrowheads="1"/>
            </p:cNvSpPr>
            <p:nvPr/>
          </p:nvSpPr>
          <p:spPr bwMode="auto">
            <a:xfrm>
              <a:off x="18516222" y="7128275"/>
              <a:ext cx="110196" cy="8264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24" name="Line 123"/>
            <p:cNvSpPr>
              <a:spLocks noChangeShapeType="1"/>
            </p:cNvSpPr>
            <p:nvPr/>
          </p:nvSpPr>
          <p:spPr bwMode="auto">
            <a:xfrm>
              <a:off x="18560301" y="7078687"/>
              <a:ext cx="3674" cy="1818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25" name="Rectangle 124"/>
            <p:cNvSpPr>
              <a:spLocks noChangeArrowheads="1"/>
            </p:cNvSpPr>
            <p:nvPr/>
          </p:nvSpPr>
          <p:spPr bwMode="auto">
            <a:xfrm>
              <a:off x="18802732" y="6929923"/>
              <a:ext cx="88157" cy="66117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26" name="Rectangle 125"/>
            <p:cNvSpPr>
              <a:spLocks noChangeArrowheads="1"/>
            </p:cNvSpPr>
            <p:nvPr/>
          </p:nvSpPr>
          <p:spPr bwMode="auto">
            <a:xfrm>
              <a:off x="18802732" y="6929923"/>
              <a:ext cx="88157" cy="66117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27" name="Line 126"/>
            <p:cNvSpPr>
              <a:spLocks noChangeShapeType="1"/>
            </p:cNvSpPr>
            <p:nvPr/>
          </p:nvSpPr>
          <p:spPr bwMode="auto">
            <a:xfrm>
              <a:off x="18846810" y="6863805"/>
              <a:ext cx="3674" cy="1983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28" name="Rectangle 127"/>
            <p:cNvSpPr>
              <a:spLocks noChangeArrowheads="1"/>
            </p:cNvSpPr>
            <p:nvPr/>
          </p:nvSpPr>
          <p:spPr bwMode="auto">
            <a:xfrm>
              <a:off x="19045163" y="6814217"/>
              <a:ext cx="66118" cy="49588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29" name="Rectangle 128"/>
            <p:cNvSpPr>
              <a:spLocks noChangeArrowheads="1"/>
            </p:cNvSpPr>
            <p:nvPr/>
          </p:nvSpPr>
          <p:spPr bwMode="auto">
            <a:xfrm>
              <a:off x="19045163" y="6814217"/>
              <a:ext cx="66118" cy="49588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30" name="Line 129"/>
            <p:cNvSpPr>
              <a:spLocks noChangeShapeType="1"/>
            </p:cNvSpPr>
            <p:nvPr/>
          </p:nvSpPr>
          <p:spPr bwMode="auto">
            <a:xfrm>
              <a:off x="19089241" y="6698512"/>
              <a:ext cx="3674" cy="2644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31" name="Rectangle 130"/>
            <p:cNvSpPr>
              <a:spLocks noChangeArrowheads="1"/>
            </p:cNvSpPr>
            <p:nvPr/>
          </p:nvSpPr>
          <p:spPr bwMode="auto">
            <a:xfrm>
              <a:off x="19507986" y="6483630"/>
              <a:ext cx="88157" cy="82647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32" name="Rectangle 131"/>
            <p:cNvSpPr>
              <a:spLocks noChangeArrowheads="1"/>
            </p:cNvSpPr>
            <p:nvPr/>
          </p:nvSpPr>
          <p:spPr bwMode="auto">
            <a:xfrm>
              <a:off x="19507986" y="6483630"/>
              <a:ext cx="88157" cy="82647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33" name="Line 132"/>
            <p:cNvSpPr>
              <a:spLocks noChangeShapeType="1"/>
            </p:cNvSpPr>
            <p:nvPr/>
          </p:nvSpPr>
          <p:spPr bwMode="auto">
            <a:xfrm>
              <a:off x="19552064" y="6434042"/>
              <a:ext cx="3674" cy="1818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34" name="Line 133"/>
            <p:cNvSpPr>
              <a:spLocks noChangeShapeType="1"/>
            </p:cNvSpPr>
            <p:nvPr/>
          </p:nvSpPr>
          <p:spPr bwMode="auto">
            <a:xfrm>
              <a:off x="16466578" y="8467154"/>
              <a:ext cx="3674" cy="2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35" name="Line 134"/>
            <p:cNvSpPr>
              <a:spLocks noChangeShapeType="1"/>
            </p:cNvSpPr>
            <p:nvPr/>
          </p:nvSpPr>
          <p:spPr bwMode="auto">
            <a:xfrm flipV="1">
              <a:off x="16466578" y="6400983"/>
              <a:ext cx="3327918" cy="2066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36" name="Line 135"/>
            <p:cNvSpPr>
              <a:spLocks noChangeShapeType="1"/>
            </p:cNvSpPr>
            <p:nvPr/>
          </p:nvSpPr>
          <p:spPr bwMode="auto">
            <a:xfrm>
              <a:off x="19794495" y="6400983"/>
              <a:ext cx="3674" cy="2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37" name="Rectangle 136"/>
            <p:cNvSpPr>
              <a:spLocks noChangeArrowheads="1"/>
            </p:cNvSpPr>
            <p:nvPr/>
          </p:nvSpPr>
          <p:spPr bwMode="auto">
            <a:xfrm>
              <a:off x="16356382" y="9508503"/>
              <a:ext cx="66118" cy="49588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38" name="Rectangle 137"/>
            <p:cNvSpPr>
              <a:spLocks noChangeArrowheads="1"/>
            </p:cNvSpPr>
            <p:nvPr/>
          </p:nvSpPr>
          <p:spPr bwMode="auto">
            <a:xfrm>
              <a:off x="16356382" y="9508503"/>
              <a:ext cx="66118" cy="49588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39" name="Line 138"/>
            <p:cNvSpPr>
              <a:spLocks noChangeShapeType="1"/>
            </p:cNvSpPr>
            <p:nvPr/>
          </p:nvSpPr>
          <p:spPr bwMode="auto">
            <a:xfrm>
              <a:off x="16400460" y="9359739"/>
              <a:ext cx="3674" cy="3471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40" name="Rectangle 139"/>
            <p:cNvSpPr>
              <a:spLocks noChangeArrowheads="1"/>
            </p:cNvSpPr>
            <p:nvPr/>
          </p:nvSpPr>
          <p:spPr bwMode="auto">
            <a:xfrm>
              <a:off x="16841244" y="9227504"/>
              <a:ext cx="88157" cy="66117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41" name="Rectangle 140"/>
            <p:cNvSpPr>
              <a:spLocks noChangeArrowheads="1"/>
            </p:cNvSpPr>
            <p:nvPr/>
          </p:nvSpPr>
          <p:spPr bwMode="auto">
            <a:xfrm>
              <a:off x="16841244" y="9227504"/>
              <a:ext cx="88157" cy="66117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42" name="Line 141"/>
            <p:cNvSpPr>
              <a:spLocks noChangeShapeType="1"/>
            </p:cNvSpPr>
            <p:nvPr/>
          </p:nvSpPr>
          <p:spPr bwMode="auto">
            <a:xfrm>
              <a:off x="16885322" y="9144857"/>
              <a:ext cx="3674" cy="2479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43" name="Rectangle 142"/>
            <p:cNvSpPr>
              <a:spLocks noChangeArrowheads="1"/>
            </p:cNvSpPr>
            <p:nvPr/>
          </p:nvSpPr>
          <p:spPr bwMode="auto">
            <a:xfrm>
              <a:off x="17215910" y="8963034"/>
              <a:ext cx="88157" cy="82647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44" name="Rectangle 143"/>
            <p:cNvSpPr>
              <a:spLocks noChangeArrowheads="1"/>
            </p:cNvSpPr>
            <p:nvPr/>
          </p:nvSpPr>
          <p:spPr bwMode="auto">
            <a:xfrm>
              <a:off x="17215910" y="8963034"/>
              <a:ext cx="88157" cy="8264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45" name="Line 144"/>
            <p:cNvSpPr>
              <a:spLocks noChangeShapeType="1"/>
            </p:cNvSpPr>
            <p:nvPr/>
          </p:nvSpPr>
          <p:spPr bwMode="auto">
            <a:xfrm>
              <a:off x="17259988" y="8913446"/>
              <a:ext cx="3674" cy="1818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46" name="Rectangle 145"/>
            <p:cNvSpPr>
              <a:spLocks noChangeArrowheads="1"/>
            </p:cNvSpPr>
            <p:nvPr/>
          </p:nvSpPr>
          <p:spPr bwMode="auto">
            <a:xfrm>
              <a:off x="17568537" y="8715094"/>
              <a:ext cx="88157" cy="82647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47" name="Rectangle 146"/>
            <p:cNvSpPr>
              <a:spLocks noChangeArrowheads="1"/>
            </p:cNvSpPr>
            <p:nvPr/>
          </p:nvSpPr>
          <p:spPr bwMode="auto">
            <a:xfrm>
              <a:off x="17568537" y="8715094"/>
              <a:ext cx="88157" cy="82647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48" name="Line 147"/>
            <p:cNvSpPr>
              <a:spLocks noChangeShapeType="1"/>
            </p:cNvSpPr>
            <p:nvPr/>
          </p:nvSpPr>
          <p:spPr bwMode="auto">
            <a:xfrm>
              <a:off x="17612615" y="8665506"/>
              <a:ext cx="3674" cy="1818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49" name="Rectangle 148"/>
            <p:cNvSpPr>
              <a:spLocks noChangeArrowheads="1"/>
            </p:cNvSpPr>
            <p:nvPr/>
          </p:nvSpPr>
          <p:spPr bwMode="auto">
            <a:xfrm>
              <a:off x="17899125" y="8500212"/>
              <a:ext cx="110196" cy="66117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50" name="Rectangle 149"/>
            <p:cNvSpPr>
              <a:spLocks noChangeArrowheads="1"/>
            </p:cNvSpPr>
            <p:nvPr/>
          </p:nvSpPr>
          <p:spPr bwMode="auto">
            <a:xfrm>
              <a:off x="17899125" y="8500212"/>
              <a:ext cx="110196" cy="66117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51" name="Line 150"/>
            <p:cNvSpPr>
              <a:spLocks noChangeShapeType="1"/>
            </p:cNvSpPr>
            <p:nvPr/>
          </p:nvSpPr>
          <p:spPr bwMode="auto">
            <a:xfrm>
              <a:off x="17943203" y="8434095"/>
              <a:ext cx="3674" cy="1983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52" name="Rectangle 151"/>
            <p:cNvSpPr>
              <a:spLocks noChangeArrowheads="1"/>
            </p:cNvSpPr>
            <p:nvPr/>
          </p:nvSpPr>
          <p:spPr bwMode="auto">
            <a:xfrm>
              <a:off x="18229713" y="8301860"/>
              <a:ext cx="88157" cy="66117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53" name="Rectangle 152"/>
            <p:cNvSpPr>
              <a:spLocks noChangeArrowheads="1"/>
            </p:cNvSpPr>
            <p:nvPr/>
          </p:nvSpPr>
          <p:spPr bwMode="auto">
            <a:xfrm>
              <a:off x="18229713" y="8301860"/>
              <a:ext cx="88157" cy="6611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54" name="Line 153"/>
            <p:cNvSpPr>
              <a:spLocks noChangeShapeType="1"/>
            </p:cNvSpPr>
            <p:nvPr/>
          </p:nvSpPr>
          <p:spPr bwMode="auto">
            <a:xfrm>
              <a:off x="18273791" y="8219213"/>
              <a:ext cx="3674" cy="2314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55" name="Rectangle 154"/>
            <p:cNvSpPr>
              <a:spLocks noChangeArrowheads="1"/>
            </p:cNvSpPr>
            <p:nvPr/>
          </p:nvSpPr>
          <p:spPr bwMode="auto">
            <a:xfrm>
              <a:off x="18560301" y="7938214"/>
              <a:ext cx="66118" cy="49588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56" name="Rectangle 155"/>
            <p:cNvSpPr>
              <a:spLocks noChangeArrowheads="1"/>
            </p:cNvSpPr>
            <p:nvPr/>
          </p:nvSpPr>
          <p:spPr bwMode="auto">
            <a:xfrm>
              <a:off x="18560301" y="7938214"/>
              <a:ext cx="66118" cy="49588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57" name="Line 156"/>
            <p:cNvSpPr>
              <a:spLocks noChangeShapeType="1"/>
            </p:cNvSpPr>
            <p:nvPr/>
          </p:nvSpPr>
          <p:spPr bwMode="auto">
            <a:xfrm>
              <a:off x="18582340" y="7822508"/>
              <a:ext cx="3674" cy="2644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58" name="Rectangle 157"/>
            <p:cNvSpPr>
              <a:spLocks noChangeArrowheads="1"/>
            </p:cNvSpPr>
            <p:nvPr/>
          </p:nvSpPr>
          <p:spPr bwMode="auto">
            <a:xfrm>
              <a:off x="18846810" y="7805979"/>
              <a:ext cx="66118" cy="3305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59" name="Rectangle 158"/>
            <p:cNvSpPr>
              <a:spLocks noChangeArrowheads="1"/>
            </p:cNvSpPr>
            <p:nvPr/>
          </p:nvSpPr>
          <p:spPr bwMode="auto">
            <a:xfrm>
              <a:off x="18846810" y="7805979"/>
              <a:ext cx="66118" cy="33059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60" name="Line 159"/>
            <p:cNvSpPr>
              <a:spLocks noChangeShapeType="1"/>
            </p:cNvSpPr>
            <p:nvPr/>
          </p:nvSpPr>
          <p:spPr bwMode="auto">
            <a:xfrm>
              <a:off x="18890888" y="7657215"/>
              <a:ext cx="3674" cy="3305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61" name="Rectangle 160"/>
            <p:cNvSpPr>
              <a:spLocks noChangeArrowheads="1"/>
            </p:cNvSpPr>
            <p:nvPr/>
          </p:nvSpPr>
          <p:spPr bwMode="auto">
            <a:xfrm>
              <a:off x="19133319" y="7508451"/>
              <a:ext cx="44078" cy="3305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62" name="Rectangle 161"/>
            <p:cNvSpPr>
              <a:spLocks noChangeArrowheads="1"/>
            </p:cNvSpPr>
            <p:nvPr/>
          </p:nvSpPr>
          <p:spPr bwMode="auto">
            <a:xfrm>
              <a:off x="19133319" y="7508451"/>
              <a:ext cx="44078" cy="33059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63" name="Line 162"/>
            <p:cNvSpPr>
              <a:spLocks noChangeShapeType="1"/>
            </p:cNvSpPr>
            <p:nvPr/>
          </p:nvSpPr>
          <p:spPr bwMode="auto">
            <a:xfrm>
              <a:off x="19155359" y="7310098"/>
              <a:ext cx="3674" cy="4132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64" name="Rectangle 163"/>
            <p:cNvSpPr>
              <a:spLocks noChangeArrowheads="1"/>
            </p:cNvSpPr>
            <p:nvPr/>
          </p:nvSpPr>
          <p:spPr bwMode="auto">
            <a:xfrm>
              <a:off x="19662260" y="7310098"/>
              <a:ext cx="44078" cy="33059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65" name="Rectangle 164"/>
            <p:cNvSpPr>
              <a:spLocks noChangeArrowheads="1"/>
            </p:cNvSpPr>
            <p:nvPr/>
          </p:nvSpPr>
          <p:spPr bwMode="auto">
            <a:xfrm>
              <a:off x="19662260" y="7310098"/>
              <a:ext cx="44078" cy="3305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66" name="Line 165"/>
            <p:cNvSpPr>
              <a:spLocks noChangeShapeType="1"/>
            </p:cNvSpPr>
            <p:nvPr/>
          </p:nvSpPr>
          <p:spPr bwMode="auto">
            <a:xfrm>
              <a:off x="19684299" y="7144805"/>
              <a:ext cx="3674" cy="3636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67" name="Line 166"/>
            <p:cNvSpPr>
              <a:spLocks noChangeShapeType="1"/>
            </p:cNvSpPr>
            <p:nvPr/>
          </p:nvSpPr>
          <p:spPr bwMode="auto">
            <a:xfrm>
              <a:off x="16400460" y="9607679"/>
              <a:ext cx="3674" cy="2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68" name="Line 167"/>
            <p:cNvSpPr>
              <a:spLocks noChangeShapeType="1"/>
            </p:cNvSpPr>
            <p:nvPr/>
          </p:nvSpPr>
          <p:spPr bwMode="auto">
            <a:xfrm flipV="1">
              <a:off x="16400460" y="7095217"/>
              <a:ext cx="3548309" cy="25124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69" name="Line 168"/>
            <p:cNvSpPr>
              <a:spLocks noChangeShapeType="1"/>
            </p:cNvSpPr>
            <p:nvPr/>
          </p:nvSpPr>
          <p:spPr bwMode="auto">
            <a:xfrm>
              <a:off x="19948769" y="7095217"/>
              <a:ext cx="3674" cy="2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70" name="Rectangle 169"/>
            <p:cNvSpPr>
              <a:spLocks noChangeArrowheads="1"/>
            </p:cNvSpPr>
            <p:nvPr/>
          </p:nvSpPr>
          <p:spPr bwMode="auto">
            <a:xfrm>
              <a:off x="16290264" y="10797794"/>
              <a:ext cx="44078" cy="1652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71" name="Rectangle 170"/>
            <p:cNvSpPr>
              <a:spLocks noChangeArrowheads="1"/>
            </p:cNvSpPr>
            <p:nvPr/>
          </p:nvSpPr>
          <p:spPr bwMode="auto">
            <a:xfrm>
              <a:off x="16290264" y="10797794"/>
              <a:ext cx="44078" cy="1652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72" name="Line 171"/>
            <p:cNvSpPr>
              <a:spLocks noChangeShapeType="1"/>
            </p:cNvSpPr>
            <p:nvPr/>
          </p:nvSpPr>
          <p:spPr bwMode="auto">
            <a:xfrm>
              <a:off x="16312303" y="10467206"/>
              <a:ext cx="3674" cy="6777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73" name="Rectangle 172"/>
            <p:cNvSpPr>
              <a:spLocks noChangeArrowheads="1"/>
            </p:cNvSpPr>
            <p:nvPr/>
          </p:nvSpPr>
          <p:spPr bwMode="auto">
            <a:xfrm>
              <a:off x="16797165" y="10533324"/>
              <a:ext cx="44078" cy="3305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74" name="Rectangle 173"/>
            <p:cNvSpPr>
              <a:spLocks noChangeArrowheads="1"/>
            </p:cNvSpPr>
            <p:nvPr/>
          </p:nvSpPr>
          <p:spPr bwMode="auto">
            <a:xfrm>
              <a:off x="16797165" y="10533324"/>
              <a:ext cx="44078" cy="33059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75" name="Line 174"/>
            <p:cNvSpPr>
              <a:spLocks noChangeShapeType="1"/>
            </p:cNvSpPr>
            <p:nvPr/>
          </p:nvSpPr>
          <p:spPr bwMode="auto">
            <a:xfrm>
              <a:off x="16819205" y="10318442"/>
              <a:ext cx="3674" cy="4628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76" name="Rectangle 175"/>
            <p:cNvSpPr>
              <a:spLocks noChangeArrowheads="1"/>
            </p:cNvSpPr>
            <p:nvPr/>
          </p:nvSpPr>
          <p:spPr bwMode="auto">
            <a:xfrm>
              <a:off x="17171832" y="10136619"/>
              <a:ext cx="66118" cy="3305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77" name="Rectangle 176"/>
            <p:cNvSpPr>
              <a:spLocks noChangeArrowheads="1"/>
            </p:cNvSpPr>
            <p:nvPr/>
          </p:nvSpPr>
          <p:spPr bwMode="auto">
            <a:xfrm>
              <a:off x="17171832" y="10136619"/>
              <a:ext cx="66118" cy="33059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78" name="Line 177"/>
            <p:cNvSpPr>
              <a:spLocks noChangeShapeType="1"/>
            </p:cNvSpPr>
            <p:nvPr/>
          </p:nvSpPr>
          <p:spPr bwMode="auto">
            <a:xfrm>
              <a:off x="17193871" y="9971325"/>
              <a:ext cx="3674" cy="3471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79" name="Rectangle 178"/>
            <p:cNvSpPr>
              <a:spLocks noChangeArrowheads="1"/>
            </p:cNvSpPr>
            <p:nvPr/>
          </p:nvSpPr>
          <p:spPr bwMode="auto">
            <a:xfrm>
              <a:off x="17546498" y="10053972"/>
              <a:ext cx="44078" cy="33059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80" name="Rectangle 179"/>
            <p:cNvSpPr>
              <a:spLocks noChangeArrowheads="1"/>
            </p:cNvSpPr>
            <p:nvPr/>
          </p:nvSpPr>
          <p:spPr bwMode="auto">
            <a:xfrm>
              <a:off x="17546498" y="10053972"/>
              <a:ext cx="44078" cy="3305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81" name="Line 180"/>
            <p:cNvSpPr>
              <a:spLocks noChangeShapeType="1"/>
            </p:cNvSpPr>
            <p:nvPr/>
          </p:nvSpPr>
          <p:spPr bwMode="auto">
            <a:xfrm>
              <a:off x="17568537" y="9888679"/>
              <a:ext cx="3674" cy="3636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82" name="Rectangle 181"/>
            <p:cNvSpPr>
              <a:spLocks noChangeArrowheads="1"/>
            </p:cNvSpPr>
            <p:nvPr/>
          </p:nvSpPr>
          <p:spPr bwMode="auto">
            <a:xfrm>
              <a:off x="17899125" y="9591150"/>
              <a:ext cx="44078" cy="3305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83" name="Rectangle 182"/>
            <p:cNvSpPr>
              <a:spLocks noChangeArrowheads="1"/>
            </p:cNvSpPr>
            <p:nvPr/>
          </p:nvSpPr>
          <p:spPr bwMode="auto">
            <a:xfrm>
              <a:off x="17899125" y="9591150"/>
              <a:ext cx="44078" cy="33059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84" name="Line 183"/>
            <p:cNvSpPr>
              <a:spLocks noChangeShapeType="1"/>
            </p:cNvSpPr>
            <p:nvPr/>
          </p:nvSpPr>
          <p:spPr bwMode="auto">
            <a:xfrm>
              <a:off x="17921164" y="9425857"/>
              <a:ext cx="3674" cy="380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85" name="Rectangle 184"/>
            <p:cNvSpPr>
              <a:spLocks noChangeArrowheads="1"/>
            </p:cNvSpPr>
            <p:nvPr/>
          </p:nvSpPr>
          <p:spPr bwMode="auto">
            <a:xfrm>
              <a:off x="18251752" y="9244034"/>
              <a:ext cx="44078" cy="3305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86" name="Rectangle 185"/>
            <p:cNvSpPr>
              <a:spLocks noChangeArrowheads="1"/>
            </p:cNvSpPr>
            <p:nvPr/>
          </p:nvSpPr>
          <p:spPr bwMode="auto">
            <a:xfrm>
              <a:off x="18251752" y="9244034"/>
              <a:ext cx="44078" cy="33059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87" name="Line 186"/>
            <p:cNvSpPr>
              <a:spLocks noChangeShapeType="1"/>
            </p:cNvSpPr>
            <p:nvPr/>
          </p:nvSpPr>
          <p:spPr bwMode="auto">
            <a:xfrm>
              <a:off x="18273791" y="8990583"/>
              <a:ext cx="3674" cy="4462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88" name="Rectangle 187"/>
            <p:cNvSpPr>
              <a:spLocks noChangeArrowheads="1"/>
            </p:cNvSpPr>
            <p:nvPr/>
          </p:nvSpPr>
          <p:spPr bwMode="auto">
            <a:xfrm>
              <a:off x="18604379" y="9161387"/>
              <a:ext cx="22039" cy="3305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89" name="Rectangle 188"/>
            <p:cNvSpPr>
              <a:spLocks noChangeArrowheads="1"/>
            </p:cNvSpPr>
            <p:nvPr/>
          </p:nvSpPr>
          <p:spPr bwMode="auto">
            <a:xfrm>
              <a:off x="18604379" y="9161387"/>
              <a:ext cx="22039" cy="33059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90" name="Line 189"/>
            <p:cNvSpPr>
              <a:spLocks noChangeShapeType="1"/>
            </p:cNvSpPr>
            <p:nvPr/>
          </p:nvSpPr>
          <p:spPr bwMode="auto">
            <a:xfrm>
              <a:off x="18604379" y="8863858"/>
              <a:ext cx="3674" cy="6281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91" name="Rectangle 190"/>
            <p:cNvSpPr>
              <a:spLocks noChangeArrowheads="1"/>
            </p:cNvSpPr>
            <p:nvPr/>
          </p:nvSpPr>
          <p:spPr bwMode="auto">
            <a:xfrm>
              <a:off x="18912928" y="8979564"/>
              <a:ext cx="22039" cy="1652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92" name="Rectangle 191"/>
            <p:cNvSpPr>
              <a:spLocks noChangeArrowheads="1"/>
            </p:cNvSpPr>
            <p:nvPr/>
          </p:nvSpPr>
          <p:spPr bwMode="auto">
            <a:xfrm>
              <a:off x="18912928" y="8979564"/>
              <a:ext cx="22039" cy="1652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93" name="Line 192"/>
            <p:cNvSpPr>
              <a:spLocks noChangeShapeType="1"/>
            </p:cNvSpPr>
            <p:nvPr/>
          </p:nvSpPr>
          <p:spPr bwMode="auto">
            <a:xfrm>
              <a:off x="18934967" y="8549800"/>
              <a:ext cx="3674" cy="8595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94" name="Rectangle 193"/>
            <p:cNvSpPr>
              <a:spLocks noChangeArrowheads="1"/>
            </p:cNvSpPr>
            <p:nvPr/>
          </p:nvSpPr>
          <p:spPr bwMode="auto">
            <a:xfrm>
              <a:off x="19221476" y="8384507"/>
              <a:ext cx="22039" cy="27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95" name="Line 194"/>
            <p:cNvSpPr>
              <a:spLocks noChangeShapeType="1"/>
            </p:cNvSpPr>
            <p:nvPr/>
          </p:nvSpPr>
          <p:spPr bwMode="auto">
            <a:xfrm>
              <a:off x="19243515" y="7872097"/>
              <a:ext cx="3674" cy="10248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96" name="Rectangle 195"/>
            <p:cNvSpPr>
              <a:spLocks noChangeArrowheads="1"/>
            </p:cNvSpPr>
            <p:nvPr/>
          </p:nvSpPr>
          <p:spPr bwMode="auto">
            <a:xfrm>
              <a:off x="19794495" y="8186154"/>
              <a:ext cx="22039" cy="1652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97" name="Rectangle 196"/>
            <p:cNvSpPr>
              <a:spLocks noChangeArrowheads="1"/>
            </p:cNvSpPr>
            <p:nvPr/>
          </p:nvSpPr>
          <p:spPr bwMode="auto">
            <a:xfrm>
              <a:off x="19794495" y="8186154"/>
              <a:ext cx="22039" cy="1652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98" name="Line 197"/>
            <p:cNvSpPr>
              <a:spLocks noChangeShapeType="1"/>
            </p:cNvSpPr>
            <p:nvPr/>
          </p:nvSpPr>
          <p:spPr bwMode="auto">
            <a:xfrm>
              <a:off x="19794495" y="7723332"/>
              <a:ext cx="3674" cy="9587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99" name="Line 198"/>
            <p:cNvSpPr>
              <a:spLocks noChangeShapeType="1"/>
            </p:cNvSpPr>
            <p:nvPr/>
          </p:nvSpPr>
          <p:spPr bwMode="auto">
            <a:xfrm>
              <a:off x="16312303" y="10913499"/>
              <a:ext cx="3674" cy="2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00" name="Line 199"/>
            <p:cNvSpPr>
              <a:spLocks noChangeShapeType="1"/>
            </p:cNvSpPr>
            <p:nvPr/>
          </p:nvSpPr>
          <p:spPr bwMode="auto">
            <a:xfrm flipV="1">
              <a:off x="16312303" y="7954743"/>
              <a:ext cx="3768701" cy="2958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01" name="Line 200"/>
            <p:cNvSpPr>
              <a:spLocks noChangeShapeType="1"/>
            </p:cNvSpPr>
            <p:nvPr/>
          </p:nvSpPr>
          <p:spPr bwMode="auto">
            <a:xfrm>
              <a:off x="20081005" y="7954743"/>
              <a:ext cx="3674" cy="2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02" name="Rectangle 207"/>
            <p:cNvSpPr>
              <a:spLocks noChangeArrowheads="1"/>
            </p:cNvSpPr>
            <p:nvPr/>
          </p:nvSpPr>
          <p:spPr bwMode="auto">
            <a:xfrm>
              <a:off x="16349152" y="3601798"/>
              <a:ext cx="5098400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zh-CN" sz="1600" b="1" kern="0" dirty="0">
                  <a:solidFill>
                    <a:srgbClr val="002060"/>
                  </a:solidFill>
                  <a:latin typeface="Arial"/>
                </a:rPr>
                <a:t> 500,000 adults</a:t>
              </a:r>
            </a:p>
          </p:txBody>
        </p:sp>
        <p:sp>
          <p:nvSpPr>
            <p:cNvPr id="3103" name="Rectangle 552"/>
            <p:cNvSpPr>
              <a:spLocks noChangeArrowheads="1"/>
            </p:cNvSpPr>
            <p:nvPr/>
          </p:nvSpPr>
          <p:spPr bwMode="auto">
            <a:xfrm>
              <a:off x="20010574" y="4406440"/>
              <a:ext cx="772648" cy="4924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zh-CN" sz="1600" b="1" kern="0" dirty="0">
                  <a:solidFill>
                    <a:prstClr val="black"/>
                  </a:solidFill>
                  <a:latin typeface="Arial"/>
                </a:rPr>
                <a:t>Age</a:t>
              </a:r>
              <a:endParaRPr lang="en-GB" altLang="zh-CN" sz="2700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04" name="Rectangle 553"/>
            <p:cNvSpPr>
              <a:spLocks noChangeArrowheads="1"/>
            </p:cNvSpPr>
            <p:nvPr/>
          </p:nvSpPr>
          <p:spPr bwMode="auto">
            <a:xfrm>
              <a:off x="20025968" y="4825184"/>
              <a:ext cx="782266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zh-CN" sz="1200" b="1" kern="0" dirty="0">
                  <a:solidFill>
                    <a:prstClr val="black"/>
                  </a:solidFill>
                  <a:latin typeface="Arial"/>
                </a:rPr>
                <a:t>80-89</a:t>
              </a:r>
              <a:endParaRPr lang="en-GB" altLang="zh-CN" sz="3300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05" name="Rectangle 554"/>
            <p:cNvSpPr>
              <a:spLocks noChangeArrowheads="1"/>
            </p:cNvSpPr>
            <p:nvPr/>
          </p:nvSpPr>
          <p:spPr bwMode="auto">
            <a:xfrm>
              <a:off x="19976382" y="5527682"/>
              <a:ext cx="782266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zh-CN" sz="1200" b="1" kern="0" dirty="0">
                  <a:solidFill>
                    <a:prstClr val="black"/>
                  </a:solidFill>
                  <a:latin typeface="Arial"/>
                </a:rPr>
                <a:t>70-79</a:t>
              </a:r>
              <a:endParaRPr lang="en-GB" altLang="zh-CN" sz="3300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06" name="Rectangle 555"/>
            <p:cNvSpPr>
              <a:spLocks noChangeArrowheads="1"/>
            </p:cNvSpPr>
            <p:nvPr/>
          </p:nvSpPr>
          <p:spPr bwMode="auto">
            <a:xfrm>
              <a:off x="19976382" y="6329358"/>
              <a:ext cx="782266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zh-CN" sz="1200" b="1" kern="0" dirty="0">
                  <a:solidFill>
                    <a:prstClr val="black"/>
                  </a:solidFill>
                  <a:latin typeface="Arial"/>
                </a:rPr>
                <a:t>60-69</a:t>
              </a:r>
              <a:endParaRPr lang="en-GB" altLang="zh-CN" sz="3300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07" name="Rectangle 556"/>
            <p:cNvSpPr>
              <a:spLocks noChangeArrowheads="1"/>
            </p:cNvSpPr>
            <p:nvPr/>
          </p:nvSpPr>
          <p:spPr bwMode="auto">
            <a:xfrm>
              <a:off x="19976382" y="7142050"/>
              <a:ext cx="782266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zh-CN" sz="1200" b="1" kern="0" dirty="0">
                  <a:solidFill>
                    <a:prstClr val="black"/>
                  </a:solidFill>
                  <a:latin typeface="Arial"/>
                </a:rPr>
                <a:t>50-59</a:t>
              </a:r>
              <a:endParaRPr lang="en-GB" altLang="zh-CN" sz="3300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08" name="Rectangle 557"/>
            <p:cNvSpPr>
              <a:spLocks noChangeArrowheads="1"/>
            </p:cNvSpPr>
            <p:nvPr/>
          </p:nvSpPr>
          <p:spPr bwMode="auto">
            <a:xfrm>
              <a:off x="20031476" y="8045656"/>
              <a:ext cx="782266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zh-CN" sz="1200" b="1" kern="0" dirty="0">
                  <a:solidFill>
                    <a:prstClr val="black"/>
                  </a:solidFill>
                  <a:latin typeface="Arial"/>
                </a:rPr>
                <a:t>40-49</a:t>
              </a:r>
              <a:endParaRPr lang="en-GB" altLang="zh-CN" sz="3300" b="1" kern="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96021" y="2050464"/>
            <a:ext cx="2772601" cy="4144460"/>
            <a:chOff x="9242842" y="3618327"/>
            <a:chExt cx="5545202" cy="8288919"/>
          </a:xfrm>
        </p:grpSpPr>
        <p:sp>
          <p:nvSpPr>
            <p:cNvPr id="3110" name="Rectangle 215"/>
            <p:cNvSpPr>
              <a:spLocks noChangeArrowheads="1"/>
            </p:cNvSpPr>
            <p:nvPr/>
          </p:nvSpPr>
          <p:spPr bwMode="auto">
            <a:xfrm>
              <a:off x="10194200" y="11599470"/>
              <a:ext cx="423194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zh-CN" sz="1000" b="1" kern="0" dirty="0">
                  <a:solidFill>
                    <a:prstClr val="black"/>
                  </a:solidFill>
                  <a:latin typeface="Arial"/>
                </a:rPr>
                <a:t>120</a:t>
              </a:r>
              <a:endParaRPr lang="en-GB" altLang="zh-CN" sz="1400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11" name="Rectangle 218"/>
            <p:cNvSpPr>
              <a:spLocks noChangeArrowheads="1"/>
            </p:cNvSpPr>
            <p:nvPr/>
          </p:nvSpPr>
          <p:spPr bwMode="auto">
            <a:xfrm>
              <a:off x="11211684" y="11599470"/>
              <a:ext cx="423194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zh-CN" sz="1000" b="1" kern="0" dirty="0">
                  <a:solidFill>
                    <a:prstClr val="black"/>
                  </a:solidFill>
                  <a:latin typeface="Arial"/>
                </a:rPr>
                <a:t>140</a:t>
              </a:r>
              <a:endParaRPr lang="en-GB" altLang="zh-CN" sz="1400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12" name="Rectangle 221"/>
            <p:cNvSpPr>
              <a:spLocks noChangeArrowheads="1"/>
            </p:cNvSpPr>
            <p:nvPr/>
          </p:nvSpPr>
          <p:spPr bwMode="auto">
            <a:xfrm>
              <a:off x="12232830" y="11599470"/>
              <a:ext cx="423194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zh-CN" sz="1000" b="1" kern="0" dirty="0">
                  <a:solidFill>
                    <a:prstClr val="black"/>
                  </a:solidFill>
                  <a:latin typeface="Arial"/>
                </a:rPr>
                <a:t>160</a:t>
              </a:r>
              <a:endParaRPr lang="en-GB" altLang="zh-CN" sz="2200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13" name="Rectangle 223"/>
            <p:cNvSpPr>
              <a:spLocks noChangeArrowheads="1"/>
            </p:cNvSpPr>
            <p:nvPr/>
          </p:nvSpPr>
          <p:spPr bwMode="auto">
            <a:xfrm>
              <a:off x="13250300" y="11599470"/>
              <a:ext cx="423194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zh-CN" sz="1000" b="1" kern="0" dirty="0">
                  <a:solidFill>
                    <a:prstClr val="black"/>
                  </a:solidFill>
                  <a:latin typeface="Arial"/>
                </a:rPr>
                <a:t>180</a:t>
              </a:r>
              <a:endParaRPr lang="en-GB" altLang="zh-CN" sz="1800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14" name="Line 208"/>
            <p:cNvSpPr>
              <a:spLocks noChangeShapeType="1"/>
            </p:cNvSpPr>
            <p:nvPr/>
          </p:nvSpPr>
          <p:spPr bwMode="auto">
            <a:xfrm>
              <a:off x="9832781" y="4450519"/>
              <a:ext cx="3674" cy="70745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15" name="Line 209"/>
            <p:cNvSpPr>
              <a:spLocks noChangeShapeType="1"/>
            </p:cNvSpPr>
            <p:nvPr/>
          </p:nvSpPr>
          <p:spPr bwMode="auto">
            <a:xfrm>
              <a:off x="9832781" y="11525087"/>
              <a:ext cx="4738425" cy="2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16" name="Line 213"/>
            <p:cNvSpPr>
              <a:spLocks noChangeShapeType="1"/>
            </p:cNvSpPr>
            <p:nvPr/>
          </p:nvSpPr>
          <p:spPr bwMode="auto">
            <a:xfrm flipV="1">
              <a:off x="10273565" y="11359794"/>
              <a:ext cx="3674" cy="1652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17" name="Line 214"/>
            <p:cNvSpPr>
              <a:spLocks noChangeShapeType="1"/>
            </p:cNvSpPr>
            <p:nvPr/>
          </p:nvSpPr>
          <p:spPr bwMode="auto">
            <a:xfrm flipV="1">
              <a:off x="10780466" y="11442440"/>
              <a:ext cx="3674" cy="826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18" name="Line 216"/>
            <p:cNvSpPr>
              <a:spLocks noChangeShapeType="1"/>
            </p:cNvSpPr>
            <p:nvPr/>
          </p:nvSpPr>
          <p:spPr bwMode="auto">
            <a:xfrm flipV="1">
              <a:off x="11309407" y="11359794"/>
              <a:ext cx="3674" cy="1652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19" name="Line 217"/>
            <p:cNvSpPr>
              <a:spLocks noChangeShapeType="1"/>
            </p:cNvSpPr>
            <p:nvPr/>
          </p:nvSpPr>
          <p:spPr bwMode="auto">
            <a:xfrm flipV="1">
              <a:off x="11816308" y="11442440"/>
              <a:ext cx="3674" cy="826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20" name="Line 219"/>
            <p:cNvSpPr>
              <a:spLocks noChangeShapeType="1"/>
            </p:cNvSpPr>
            <p:nvPr/>
          </p:nvSpPr>
          <p:spPr bwMode="auto">
            <a:xfrm flipV="1">
              <a:off x="12323209" y="11359794"/>
              <a:ext cx="3674" cy="1652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21" name="Line 220"/>
            <p:cNvSpPr>
              <a:spLocks noChangeShapeType="1"/>
            </p:cNvSpPr>
            <p:nvPr/>
          </p:nvSpPr>
          <p:spPr bwMode="auto">
            <a:xfrm flipV="1">
              <a:off x="12830111" y="11442440"/>
              <a:ext cx="3674" cy="826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22" name="Line 222"/>
            <p:cNvSpPr>
              <a:spLocks noChangeShapeType="1"/>
            </p:cNvSpPr>
            <p:nvPr/>
          </p:nvSpPr>
          <p:spPr bwMode="auto">
            <a:xfrm flipV="1">
              <a:off x="13337012" y="11359794"/>
              <a:ext cx="3674" cy="1652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23" name="Line 224"/>
            <p:cNvSpPr>
              <a:spLocks noChangeShapeType="1"/>
            </p:cNvSpPr>
            <p:nvPr/>
          </p:nvSpPr>
          <p:spPr bwMode="auto">
            <a:xfrm>
              <a:off x="9832781" y="10797795"/>
              <a:ext cx="88157" cy="2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24" name="Rectangle 225"/>
            <p:cNvSpPr>
              <a:spLocks noChangeArrowheads="1"/>
            </p:cNvSpPr>
            <p:nvPr/>
          </p:nvSpPr>
          <p:spPr bwMode="auto">
            <a:xfrm>
              <a:off x="9562054" y="10693110"/>
              <a:ext cx="141066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zh-CN" sz="1000" b="1" kern="0" dirty="0">
                  <a:solidFill>
                    <a:prstClr val="black"/>
                  </a:solidFill>
                  <a:latin typeface="Arial"/>
                </a:rPr>
                <a:t>1</a:t>
              </a:r>
              <a:endParaRPr lang="en-GB" altLang="zh-CN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25" name="Line 226"/>
            <p:cNvSpPr>
              <a:spLocks noChangeShapeType="1"/>
            </p:cNvSpPr>
            <p:nvPr/>
          </p:nvSpPr>
          <p:spPr bwMode="auto">
            <a:xfrm>
              <a:off x="9832781" y="10053974"/>
              <a:ext cx="88157" cy="2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26" name="Rectangle 227"/>
            <p:cNvSpPr>
              <a:spLocks noChangeArrowheads="1"/>
            </p:cNvSpPr>
            <p:nvPr/>
          </p:nvSpPr>
          <p:spPr bwMode="auto">
            <a:xfrm>
              <a:off x="9562054" y="9941016"/>
              <a:ext cx="141066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zh-CN" sz="1000" b="1" kern="0" dirty="0">
                  <a:solidFill>
                    <a:prstClr val="black"/>
                  </a:solidFill>
                  <a:latin typeface="Arial"/>
                </a:rPr>
                <a:t>2</a:t>
              </a:r>
              <a:endParaRPr lang="en-GB" altLang="zh-CN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27" name="Line 228"/>
            <p:cNvSpPr>
              <a:spLocks noChangeShapeType="1"/>
            </p:cNvSpPr>
            <p:nvPr/>
          </p:nvSpPr>
          <p:spPr bwMode="auto">
            <a:xfrm>
              <a:off x="9832781" y="9293623"/>
              <a:ext cx="88157" cy="2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28" name="Rectangle 229"/>
            <p:cNvSpPr>
              <a:spLocks noChangeArrowheads="1"/>
            </p:cNvSpPr>
            <p:nvPr/>
          </p:nvSpPr>
          <p:spPr bwMode="auto">
            <a:xfrm>
              <a:off x="9562054" y="9191690"/>
              <a:ext cx="141066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zh-CN" sz="1000" b="1" kern="0" dirty="0">
                  <a:solidFill>
                    <a:prstClr val="black"/>
                  </a:solidFill>
                  <a:latin typeface="Arial"/>
                </a:rPr>
                <a:t>4</a:t>
              </a:r>
              <a:endParaRPr lang="en-GB" altLang="zh-CN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29" name="Line 230"/>
            <p:cNvSpPr>
              <a:spLocks noChangeShapeType="1"/>
            </p:cNvSpPr>
            <p:nvPr/>
          </p:nvSpPr>
          <p:spPr bwMode="auto">
            <a:xfrm>
              <a:off x="9832781" y="8549801"/>
              <a:ext cx="88157" cy="2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30" name="Rectangle 231"/>
            <p:cNvSpPr>
              <a:spLocks noChangeArrowheads="1"/>
            </p:cNvSpPr>
            <p:nvPr/>
          </p:nvSpPr>
          <p:spPr bwMode="auto">
            <a:xfrm>
              <a:off x="9562054" y="8439606"/>
              <a:ext cx="141066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zh-CN" sz="1000" b="1" kern="0" dirty="0">
                  <a:solidFill>
                    <a:prstClr val="black"/>
                  </a:solidFill>
                  <a:latin typeface="Arial"/>
                </a:rPr>
                <a:t>8</a:t>
              </a:r>
              <a:endParaRPr lang="en-GB" altLang="zh-CN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31" name="Line 232"/>
            <p:cNvSpPr>
              <a:spLocks noChangeShapeType="1"/>
            </p:cNvSpPr>
            <p:nvPr/>
          </p:nvSpPr>
          <p:spPr bwMode="auto">
            <a:xfrm>
              <a:off x="9832781" y="7789451"/>
              <a:ext cx="88157" cy="2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32" name="Rectangle 233"/>
            <p:cNvSpPr>
              <a:spLocks noChangeArrowheads="1"/>
            </p:cNvSpPr>
            <p:nvPr/>
          </p:nvSpPr>
          <p:spPr bwMode="auto">
            <a:xfrm>
              <a:off x="9399700" y="7690275"/>
              <a:ext cx="282128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zh-CN" sz="1000" b="1" kern="0" dirty="0">
                  <a:solidFill>
                    <a:prstClr val="black"/>
                  </a:solidFill>
                  <a:latin typeface="Arial"/>
                </a:rPr>
                <a:t>16</a:t>
              </a:r>
              <a:endParaRPr lang="en-GB" altLang="zh-CN" sz="1400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33" name="Line 234"/>
            <p:cNvSpPr>
              <a:spLocks noChangeShapeType="1"/>
            </p:cNvSpPr>
            <p:nvPr/>
          </p:nvSpPr>
          <p:spPr bwMode="auto">
            <a:xfrm>
              <a:off x="9832781" y="7045629"/>
              <a:ext cx="88157" cy="2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34" name="Rectangle 235"/>
            <p:cNvSpPr>
              <a:spLocks noChangeArrowheads="1"/>
            </p:cNvSpPr>
            <p:nvPr/>
          </p:nvSpPr>
          <p:spPr bwMode="auto">
            <a:xfrm>
              <a:off x="9399700" y="6938189"/>
              <a:ext cx="282128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zh-CN" sz="1000" b="1" kern="0" dirty="0">
                  <a:solidFill>
                    <a:prstClr val="black"/>
                  </a:solidFill>
                  <a:latin typeface="Arial"/>
                </a:rPr>
                <a:t>32</a:t>
              </a:r>
              <a:endParaRPr lang="en-GB" altLang="zh-CN" sz="1400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35" name="Line 236"/>
            <p:cNvSpPr>
              <a:spLocks noChangeShapeType="1"/>
            </p:cNvSpPr>
            <p:nvPr/>
          </p:nvSpPr>
          <p:spPr bwMode="auto">
            <a:xfrm>
              <a:off x="9832781" y="6301808"/>
              <a:ext cx="88157" cy="2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36" name="Rectangle 237"/>
            <p:cNvSpPr>
              <a:spLocks noChangeArrowheads="1"/>
            </p:cNvSpPr>
            <p:nvPr/>
          </p:nvSpPr>
          <p:spPr bwMode="auto">
            <a:xfrm>
              <a:off x="9399700" y="6186105"/>
              <a:ext cx="282128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zh-CN" sz="1000" b="1" kern="0" dirty="0">
                  <a:solidFill>
                    <a:prstClr val="black"/>
                  </a:solidFill>
                  <a:latin typeface="Arial"/>
                </a:rPr>
                <a:t>64</a:t>
              </a:r>
              <a:endParaRPr lang="en-GB" altLang="zh-CN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37" name="Line 238"/>
            <p:cNvSpPr>
              <a:spLocks noChangeShapeType="1"/>
            </p:cNvSpPr>
            <p:nvPr/>
          </p:nvSpPr>
          <p:spPr bwMode="auto">
            <a:xfrm>
              <a:off x="9832781" y="5541457"/>
              <a:ext cx="88157" cy="2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38" name="Rectangle 239"/>
            <p:cNvSpPr>
              <a:spLocks noChangeArrowheads="1"/>
            </p:cNvSpPr>
            <p:nvPr/>
          </p:nvSpPr>
          <p:spPr bwMode="auto">
            <a:xfrm>
              <a:off x="9242842" y="5436771"/>
              <a:ext cx="423194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zh-CN" sz="1000" b="1" kern="0" dirty="0">
                  <a:solidFill>
                    <a:prstClr val="black"/>
                  </a:solidFill>
                  <a:latin typeface="Arial"/>
                </a:rPr>
                <a:t>128</a:t>
              </a:r>
              <a:endParaRPr lang="en-GB" altLang="zh-CN" sz="1400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39" name="Line 240"/>
            <p:cNvSpPr>
              <a:spLocks noChangeShapeType="1"/>
            </p:cNvSpPr>
            <p:nvPr/>
          </p:nvSpPr>
          <p:spPr bwMode="auto">
            <a:xfrm>
              <a:off x="9832781" y="4797635"/>
              <a:ext cx="88157" cy="2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40" name="Rectangle 241"/>
            <p:cNvSpPr>
              <a:spLocks noChangeArrowheads="1"/>
            </p:cNvSpPr>
            <p:nvPr/>
          </p:nvSpPr>
          <p:spPr bwMode="auto">
            <a:xfrm>
              <a:off x="9242842" y="4684685"/>
              <a:ext cx="423194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zh-CN" sz="1000" b="1" kern="0" dirty="0">
                  <a:solidFill>
                    <a:prstClr val="black"/>
                  </a:solidFill>
                  <a:latin typeface="Arial"/>
                </a:rPr>
                <a:t>256</a:t>
              </a:r>
              <a:endParaRPr lang="en-GB" altLang="zh-CN" sz="1400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41" name="Rectangle 242"/>
            <p:cNvSpPr>
              <a:spLocks noChangeArrowheads="1"/>
            </p:cNvSpPr>
            <p:nvPr/>
          </p:nvSpPr>
          <p:spPr bwMode="auto">
            <a:xfrm>
              <a:off x="10295604" y="6698512"/>
              <a:ext cx="3674" cy="27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42" name="Line 243"/>
            <p:cNvSpPr>
              <a:spLocks noChangeShapeType="1"/>
            </p:cNvSpPr>
            <p:nvPr/>
          </p:nvSpPr>
          <p:spPr bwMode="auto">
            <a:xfrm>
              <a:off x="10295604" y="5442281"/>
              <a:ext cx="3674" cy="24959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43" name="Rectangle 244"/>
            <p:cNvSpPr>
              <a:spLocks noChangeArrowheads="1"/>
            </p:cNvSpPr>
            <p:nvPr/>
          </p:nvSpPr>
          <p:spPr bwMode="auto">
            <a:xfrm>
              <a:off x="10714349" y="6053867"/>
              <a:ext cx="22039" cy="1652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44" name="Rectangle 245"/>
            <p:cNvSpPr>
              <a:spLocks noChangeArrowheads="1"/>
            </p:cNvSpPr>
            <p:nvPr/>
          </p:nvSpPr>
          <p:spPr bwMode="auto">
            <a:xfrm>
              <a:off x="10714349" y="6053867"/>
              <a:ext cx="22039" cy="16529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45" name="Line 246"/>
            <p:cNvSpPr>
              <a:spLocks noChangeShapeType="1"/>
            </p:cNvSpPr>
            <p:nvPr/>
          </p:nvSpPr>
          <p:spPr bwMode="auto">
            <a:xfrm>
              <a:off x="10714349" y="5409222"/>
              <a:ext cx="3674" cy="13058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46" name="Rectangle 247"/>
            <p:cNvSpPr>
              <a:spLocks noChangeArrowheads="1"/>
            </p:cNvSpPr>
            <p:nvPr/>
          </p:nvSpPr>
          <p:spPr bwMode="auto">
            <a:xfrm>
              <a:off x="11044936" y="6318337"/>
              <a:ext cx="22039" cy="1652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47" name="Rectangle 248"/>
            <p:cNvSpPr>
              <a:spLocks noChangeArrowheads="1"/>
            </p:cNvSpPr>
            <p:nvPr/>
          </p:nvSpPr>
          <p:spPr bwMode="auto">
            <a:xfrm>
              <a:off x="11044936" y="6318337"/>
              <a:ext cx="22039" cy="1652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48" name="Line 249"/>
            <p:cNvSpPr>
              <a:spLocks noChangeShapeType="1"/>
            </p:cNvSpPr>
            <p:nvPr/>
          </p:nvSpPr>
          <p:spPr bwMode="auto">
            <a:xfrm>
              <a:off x="11044936" y="5739809"/>
              <a:ext cx="3674" cy="117358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49" name="Rectangle 250"/>
            <p:cNvSpPr>
              <a:spLocks noChangeArrowheads="1"/>
            </p:cNvSpPr>
            <p:nvPr/>
          </p:nvSpPr>
          <p:spPr bwMode="auto">
            <a:xfrm>
              <a:off x="11353485" y="5591045"/>
              <a:ext cx="22039" cy="1652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50" name="Rectangle 251"/>
            <p:cNvSpPr>
              <a:spLocks noChangeArrowheads="1"/>
            </p:cNvSpPr>
            <p:nvPr/>
          </p:nvSpPr>
          <p:spPr bwMode="auto">
            <a:xfrm>
              <a:off x="11353485" y="5591045"/>
              <a:ext cx="22039" cy="1652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51" name="Line 252"/>
            <p:cNvSpPr>
              <a:spLocks noChangeShapeType="1"/>
            </p:cNvSpPr>
            <p:nvPr/>
          </p:nvSpPr>
          <p:spPr bwMode="auto">
            <a:xfrm>
              <a:off x="11375524" y="5243928"/>
              <a:ext cx="3674" cy="7272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52" name="Rectangle 253"/>
            <p:cNvSpPr>
              <a:spLocks noChangeArrowheads="1"/>
            </p:cNvSpPr>
            <p:nvPr/>
          </p:nvSpPr>
          <p:spPr bwMode="auto">
            <a:xfrm>
              <a:off x="11639994" y="5987750"/>
              <a:ext cx="22039" cy="1652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53" name="Rectangle 254"/>
            <p:cNvSpPr>
              <a:spLocks noChangeArrowheads="1"/>
            </p:cNvSpPr>
            <p:nvPr/>
          </p:nvSpPr>
          <p:spPr bwMode="auto">
            <a:xfrm>
              <a:off x="11639994" y="5987750"/>
              <a:ext cx="22039" cy="16529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54" name="Line 255"/>
            <p:cNvSpPr>
              <a:spLocks noChangeShapeType="1"/>
            </p:cNvSpPr>
            <p:nvPr/>
          </p:nvSpPr>
          <p:spPr bwMode="auto">
            <a:xfrm>
              <a:off x="11662034" y="5591045"/>
              <a:ext cx="3674" cy="8264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55" name="Rectangle 256"/>
            <p:cNvSpPr>
              <a:spLocks noChangeArrowheads="1"/>
            </p:cNvSpPr>
            <p:nvPr/>
          </p:nvSpPr>
          <p:spPr bwMode="auto">
            <a:xfrm>
              <a:off x="11904465" y="5359634"/>
              <a:ext cx="22039" cy="3305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56" name="Rectangle 257"/>
            <p:cNvSpPr>
              <a:spLocks noChangeArrowheads="1"/>
            </p:cNvSpPr>
            <p:nvPr/>
          </p:nvSpPr>
          <p:spPr bwMode="auto">
            <a:xfrm>
              <a:off x="11904465" y="5359634"/>
              <a:ext cx="22039" cy="33059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57" name="Line 258"/>
            <p:cNvSpPr>
              <a:spLocks noChangeShapeType="1"/>
            </p:cNvSpPr>
            <p:nvPr/>
          </p:nvSpPr>
          <p:spPr bwMode="auto">
            <a:xfrm>
              <a:off x="11926504" y="5095164"/>
              <a:ext cx="3674" cy="5619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58" name="Rectangle 259"/>
            <p:cNvSpPr>
              <a:spLocks noChangeArrowheads="1"/>
            </p:cNvSpPr>
            <p:nvPr/>
          </p:nvSpPr>
          <p:spPr bwMode="auto">
            <a:xfrm>
              <a:off x="12146896" y="5409222"/>
              <a:ext cx="44078" cy="1652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59" name="Rectangle 260"/>
            <p:cNvSpPr>
              <a:spLocks noChangeArrowheads="1"/>
            </p:cNvSpPr>
            <p:nvPr/>
          </p:nvSpPr>
          <p:spPr bwMode="auto">
            <a:xfrm>
              <a:off x="12146896" y="5409222"/>
              <a:ext cx="44078" cy="1652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60" name="Line 261"/>
            <p:cNvSpPr>
              <a:spLocks noChangeShapeType="1"/>
            </p:cNvSpPr>
            <p:nvPr/>
          </p:nvSpPr>
          <p:spPr bwMode="auto">
            <a:xfrm>
              <a:off x="12168935" y="5111693"/>
              <a:ext cx="3674" cy="6115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61" name="Rectangle 262"/>
            <p:cNvSpPr>
              <a:spLocks noChangeArrowheads="1"/>
            </p:cNvSpPr>
            <p:nvPr/>
          </p:nvSpPr>
          <p:spPr bwMode="auto">
            <a:xfrm>
              <a:off x="12367288" y="5376163"/>
              <a:ext cx="22039" cy="16529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62" name="Line 263"/>
            <p:cNvSpPr>
              <a:spLocks noChangeShapeType="1"/>
            </p:cNvSpPr>
            <p:nvPr/>
          </p:nvSpPr>
          <p:spPr bwMode="auto">
            <a:xfrm>
              <a:off x="12389327" y="5045576"/>
              <a:ext cx="3674" cy="69423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63" name="Rectangle 264"/>
            <p:cNvSpPr>
              <a:spLocks noChangeArrowheads="1"/>
            </p:cNvSpPr>
            <p:nvPr/>
          </p:nvSpPr>
          <p:spPr bwMode="auto">
            <a:xfrm>
              <a:off x="12565640" y="5260457"/>
              <a:ext cx="22039" cy="1652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64" name="Rectangle 265"/>
            <p:cNvSpPr>
              <a:spLocks noChangeArrowheads="1"/>
            </p:cNvSpPr>
            <p:nvPr/>
          </p:nvSpPr>
          <p:spPr bwMode="auto">
            <a:xfrm>
              <a:off x="12565640" y="5260457"/>
              <a:ext cx="22039" cy="16529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65" name="Line 266"/>
            <p:cNvSpPr>
              <a:spLocks noChangeShapeType="1"/>
            </p:cNvSpPr>
            <p:nvPr/>
          </p:nvSpPr>
          <p:spPr bwMode="auto">
            <a:xfrm>
              <a:off x="12565640" y="4896811"/>
              <a:ext cx="3674" cy="76035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66" name="Rectangle 267"/>
            <p:cNvSpPr>
              <a:spLocks noChangeArrowheads="1"/>
            </p:cNvSpPr>
            <p:nvPr/>
          </p:nvSpPr>
          <p:spPr bwMode="auto">
            <a:xfrm>
              <a:off x="12918267" y="5475339"/>
              <a:ext cx="22039" cy="1652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67" name="Rectangle 268"/>
            <p:cNvSpPr>
              <a:spLocks noChangeArrowheads="1"/>
            </p:cNvSpPr>
            <p:nvPr/>
          </p:nvSpPr>
          <p:spPr bwMode="auto">
            <a:xfrm>
              <a:off x="12918267" y="5475339"/>
              <a:ext cx="22039" cy="1652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68" name="Line 269"/>
            <p:cNvSpPr>
              <a:spLocks noChangeShapeType="1"/>
            </p:cNvSpPr>
            <p:nvPr/>
          </p:nvSpPr>
          <p:spPr bwMode="auto">
            <a:xfrm>
              <a:off x="12918267" y="5144752"/>
              <a:ext cx="3674" cy="6777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69" name="Line 270"/>
            <p:cNvSpPr>
              <a:spLocks noChangeShapeType="1"/>
            </p:cNvSpPr>
            <p:nvPr/>
          </p:nvSpPr>
          <p:spPr bwMode="auto">
            <a:xfrm>
              <a:off x="10295604" y="6169573"/>
              <a:ext cx="3674" cy="2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70" name="Line 271"/>
            <p:cNvSpPr>
              <a:spLocks noChangeShapeType="1"/>
            </p:cNvSpPr>
            <p:nvPr/>
          </p:nvSpPr>
          <p:spPr bwMode="auto">
            <a:xfrm flipV="1">
              <a:off x="10295604" y="5177811"/>
              <a:ext cx="2798977" cy="9917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71" name="Line 272"/>
            <p:cNvSpPr>
              <a:spLocks noChangeShapeType="1"/>
            </p:cNvSpPr>
            <p:nvPr/>
          </p:nvSpPr>
          <p:spPr bwMode="auto">
            <a:xfrm>
              <a:off x="13094581" y="5177811"/>
              <a:ext cx="3674" cy="2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72" name="Rectangle 273"/>
            <p:cNvSpPr>
              <a:spLocks noChangeArrowheads="1"/>
            </p:cNvSpPr>
            <p:nvPr/>
          </p:nvSpPr>
          <p:spPr bwMode="auto">
            <a:xfrm>
              <a:off x="10185408" y="7458863"/>
              <a:ext cx="22039" cy="1652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73" name="Rectangle 274"/>
            <p:cNvSpPr>
              <a:spLocks noChangeArrowheads="1"/>
            </p:cNvSpPr>
            <p:nvPr/>
          </p:nvSpPr>
          <p:spPr bwMode="auto">
            <a:xfrm>
              <a:off x="10185408" y="7458863"/>
              <a:ext cx="22039" cy="1652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74" name="Line 275"/>
            <p:cNvSpPr>
              <a:spLocks noChangeShapeType="1"/>
            </p:cNvSpPr>
            <p:nvPr/>
          </p:nvSpPr>
          <p:spPr bwMode="auto">
            <a:xfrm>
              <a:off x="10207447" y="6929923"/>
              <a:ext cx="3674" cy="10909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75" name="Rectangle 276"/>
            <p:cNvSpPr>
              <a:spLocks noChangeArrowheads="1"/>
            </p:cNvSpPr>
            <p:nvPr/>
          </p:nvSpPr>
          <p:spPr bwMode="auto">
            <a:xfrm>
              <a:off x="10648231" y="7194393"/>
              <a:ext cx="22039" cy="16529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76" name="Line 277"/>
            <p:cNvSpPr>
              <a:spLocks noChangeShapeType="1"/>
            </p:cNvSpPr>
            <p:nvPr/>
          </p:nvSpPr>
          <p:spPr bwMode="auto">
            <a:xfrm>
              <a:off x="10648231" y="6830747"/>
              <a:ext cx="3674" cy="76035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77" name="Rectangle 278"/>
            <p:cNvSpPr>
              <a:spLocks noChangeArrowheads="1"/>
            </p:cNvSpPr>
            <p:nvPr/>
          </p:nvSpPr>
          <p:spPr bwMode="auto">
            <a:xfrm>
              <a:off x="10978819" y="7376216"/>
              <a:ext cx="44078" cy="33059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78" name="Rectangle 279"/>
            <p:cNvSpPr>
              <a:spLocks noChangeArrowheads="1"/>
            </p:cNvSpPr>
            <p:nvPr/>
          </p:nvSpPr>
          <p:spPr bwMode="auto">
            <a:xfrm>
              <a:off x="10978819" y="7376216"/>
              <a:ext cx="44078" cy="3305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79" name="Line 280"/>
            <p:cNvSpPr>
              <a:spLocks noChangeShapeType="1"/>
            </p:cNvSpPr>
            <p:nvPr/>
          </p:nvSpPr>
          <p:spPr bwMode="auto">
            <a:xfrm>
              <a:off x="11000858" y="7078688"/>
              <a:ext cx="3674" cy="6281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80" name="Rectangle 281"/>
            <p:cNvSpPr>
              <a:spLocks noChangeArrowheads="1"/>
            </p:cNvSpPr>
            <p:nvPr/>
          </p:nvSpPr>
          <p:spPr bwMode="auto">
            <a:xfrm>
              <a:off x="11309407" y="7111747"/>
              <a:ext cx="44078" cy="1652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81" name="Rectangle 282"/>
            <p:cNvSpPr>
              <a:spLocks noChangeArrowheads="1"/>
            </p:cNvSpPr>
            <p:nvPr/>
          </p:nvSpPr>
          <p:spPr bwMode="auto">
            <a:xfrm>
              <a:off x="11309407" y="7111747"/>
              <a:ext cx="44078" cy="16529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82" name="Line 283"/>
            <p:cNvSpPr>
              <a:spLocks noChangeShapeType="1"/>
            </p:cNvSpPr>
            <p:nvPr/>
          </p:nvSpPr>
          <p:spPr bwMode="auto">
            <a:xfrm>
              <a:off x="11331446" y="6863806"/>
              <a:ext cx="3674" cy="5124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83" name="Rectangle 284"/>
            <p:cNvSpPr>
              <a:spLocks noChangeArrowheads="1"/>
            </p:cNvSpPr>
            <p:nvPr/>
          </p:nvSpPr>
          <p:spPr bwMode="auto">
            <a:xfrm>
              <a:off x="11617955" y="6880335"/>
              <a:ext cx="22039" cy="3305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84" name="Rectangle 285"/>
            <p:cNvSpPr>
              <a:spLocks noChangeArrowheads="1"/>
            </p:cNvSpPr>
            <p:nvPr/>
          </p:nvSpPr>
          <p:spPr bwMode="auto">
            <a:xfrm>
              <a:off x="11617955" y="6880335"/>
              <a:ext cx="22039" cy="3305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85" name="Line 286"/>
            <p:cNvSpPr>
              <a:spLocks noChangeShapeType="1"/>
            </p:cNvSpPr>
            <p:nvPr/>
          </p:nvSpPr>
          <p:spPr bwMode="auto">
            <a:xfrm>
              <a:off x="11617955" y="6665454"/>
              <a:ext cx="3674" cy="4793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86" name="Rectangle 287"/>
            <p:cNvSpPr>
              <a:spLocks noChangeArrowheads="1"/>
            </p:cNvSpPr>
            <p:nvPr/>
          </p:nvSpPr>
          <p:spPr bwMode="auto">
            <a:xfrm>
              <a:off x="11904465" y="6615866"/>
              <a:ext cx="44078" cy="3305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87" name="Rectangle 288"/>
            <p:cNvSpPr>
              <a:spLocks noChangeArrowheads="1"/>
            </p:cNvSpPr>
            <p:nvPr/>
          </p:nvSpPr>
          <p:spPr bwMode="auto">
            <a:xfrm>
              <a:off x="11904465" y="6615866"/>
              <a:ext cx="44078" cy="33059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88" name="Line 289"/>
            <p:cNvSpPr>
              <a:spLocks noChangeShapeType="1"/>
            </p:cNvSpPr>
            <p:nvPr/>
          </p:nvSpPr>
          <p:spPr bwMode="auto">
            <a:xfrm>
              <a:off x="11926504" y="6417513"/>
              <a:ext cx="3674" cy="4297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89" name="Rectangle 290"/>
            <p:cNvSpPr>
              <a:spLocks noChangeArrowheads="1"/>
            </p:cNvSpPr>
            <p:nvPr/>
          </p:nvSpPr>
          <p:spPr bwMode="auto">
            <a:xfrm>
              <a:off x="12168935" y="6533219"/>
              <a:ext cx="44078" cy="1652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90" name="Rectangle 291"/>
            <p:cNvSpPr>
              <a:spLocks noChangeArrowheads="1"/>
            </p:cNvSpPr>
            <p:nvPr/>
          </p:nvSpPr>
          <p:spPr bwMode="auto">
            <a:xfrm>
              <a:off x="12168935" y="6533219"/>
              <a:ext cx="44078" cy="1652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91" name="Line 292"/>
            <p:cNvSpPr>
              <a:spLocks noChangeShapeType="1"/>
            </p:cNvSpPr>
            <p:nvPr/>
          </p:nvSpPr>
          <p:spPr bwMode="auto">
            <a:xfrm>
              <a:off x="12190974" y="6301808"/>
              <a:ext cx="3674" cy="4793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92" name="Rectangle 293"/>
            <p:cNvSpPr>
              <a:spLocks noChangeArrowheads="1"/>
            </p:cNvSpPr>
            <p:nvPr/>
          </p:nvSpPr>
          <p:spPr bwMode="auto">
            <a:xfrm>
              <a:off x="12411366" y="6252219"/>
              <a:ext cx="22039" cy="3305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93" name="Rectangle 294"/>
            <p:cNvSpPr>
              <a:spLocks noChangeArrowheads="1"/>
            </p:cNvSpPr>
            <p:nvPr/>
          </p:nvSpPr>
          <p:spPr bwMode="auto">
            <a:xfrm>
              <a:off x="12411366" y="6252219"/>
              <a:ext cx="22039" cy="3305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94" name="Line 295"/>
            <p:cNvSpPr>
              <a:spLocks noChangeShapeType="1"/>
            </p:cNvSpPr>
            <p:nvPr/>
          </p:nvSpPr>
          <p:spPr bwMode="auto">
            <a:xfrm>
              <a:off x="12411366" y="6004279"/>
              <a:ext cx="3674" cy="5124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95" name="Rectangle 296"/>
            <p:cNvSpPr>
              <a:spLocks noChangeArrowheads="1"/>
            </p:cNvSpPr>
            <p:nvPr/>
          </p:nvSpPr>
          <p:spPr bwMode="auto">
            <a:xfrm>
              <a:off x="12631758" y="6020808"/>
              <a:ext cx="22039" cy="1652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96" name="Rectangle 297"/>
            <p:cNvSpPr>
              <a:spLocks noChangeArrowheads="1"/>
            </p:cNvSpPr>
            <p:nvPr/>
          </p:nvSpPr>
          <p:spPr bwMode="auto">
            <a:xfrm>
              <a:off x="12631758" y="6020808"/>
              <a:ext cx="22039" cy="1652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97" name="Line 298"/>
            <p:cNvSpPr>
              <a:spLocks noChangeShapeType="1"/>
            </p:cNvSpPr>
            <p:nvPr/>
          </p:nvSpPr>
          <p:spPr bwMode="auto">
            <a:xfrm>
              <a:off x="12653797" y="5739809"/>
              <a:ext cx="3674" cy="578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98" name="Rectangle 299"/>
            <p:cNvSpPr>
              <a:spLocks noChangeArrowheads="1"/>
            </p:cNvSpPr>
            <p:nvPr/>
          </p:nvSpPr>
          <p:spPr bwMode="auto">
            <a:xfrm>
              <a:off x="13050502" y="6136514"/>
              <a:ext cx="44078" cy="3305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99" name="Rectangle 300"/>
            <p:cNvSpPr>
              <a:spLocks noChangeArrowheads="1"/>
            </p:cNvSpPr>
            <p:nvPr/>
          </p:nvSpPr>
          <p:spPr bwMode="auto">
            <a:xfrm>
              <a:off x="13050502" y="6136514"/>
              <a:ext cx="44078" cy="33059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00" name="Line 301"/>
            <p:cNvSpPr>
              <a:spLocks noChangeShapeType="1"/>
            </p:cNvSpPr>
            <p:nvPr/>
          </p:nvSpPr>
          <p:spPr bwMode="auto">
            <a:xfrm>
              <a:off x="13072542" y="5905103"/>
              <a:ext cx="3674" cy="4958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01" name="Line 302"/>
            <p:cNvSpPr>
              <a:spLocks noChangeShapeType="1"/>
            </p:cNvSpPr>
            <p:nvPr/>
          </p:nvSpPr>
          <p:spPr bwMode="auto">
            <a:xfrm>
              <a:off x="10207447" y="7673745"/>
              <a:ext cx="3674" cy="2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02" name="Line 303"/>
            <p:cNvSpPr>
              <a:spLocks noChangeShapeType="1"/>
            </p:cNvSpPr>
            <p:nvPr/>
          </p:nvSpPr>
          <p:spPr bwMode="auto">
            <a:xfrm flipV="1">
              <a:off x="10207447" y="5888573"/>
              <a:ext cx="3085486" cy="17851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03" name="Line 304"/>
            <p:cNvSpPr>
              <a:spLocks noChangeShapeType="1"/>
            </p:cNvSpPr>
            <p:nvPr/>
          </p:nvSpPr>
          <p:spPr bwMode="auto">
            <a:xfrm>
              <a:off x="13292934" y="5888573"/>
              <a:ext cx="3674" cy="2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04" name="Rectangle 305"/>
            <p:cNvSpPr>
              <a:spLocks noChangeArrowheads="1"/>
            </p:cNvSpPr>
            <p:nvPr/>
          </p:nvSpPr>
          <p:spPr bwMode="auto">
            <a:xfrm>
              <a:off x="10097251" y="8715095"/>
              <a:ext cx="22039" cy="1652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05" name="Rectangle 306"/>
            <p:cNvSpPr>
              <a:spLocks noChangeArrowheads="1"/>
            </p:cNvSpPr>
            <p:nvPr/>
          </p:nvSpPr>
          <p:spPr bwMode="auto">
            <a:xfrm>
              <a:off x="10097251" y="8715095"/>
              <a:ext cx="22039" cy="1652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06" name="Line 307"/>
            <p:cNvSpPr>
              <a:spLocks noChangeShapeType="1"/>
            </p:cNvSpPr>
            <p:nvPr/>
          </p:nvSpPr>
          <p:spPr bwMode="auto">
            <a:xfrm>
              <a:off x="10097251" y="8235743"/>
              <a:ext cx="3674" cy="9587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07" name="Rectangle 308"/>
            <p:cNvSpPr>
              <a:spLocks noChangeArrowheads="1"/>
            </p:cNvSpPr>
            <p:nvPr/>
          </p:nvSpPr>
          <p:spPr bwMode="auto">
            <a:xfrm>
              <a:off x="10582113" y="8136567"/>
              <a:ext cx="22039" cy="3305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08" name="Rectangle 309"/>
            <p:cNvSpPr>
              <a:spLocks noChangeArrowheads="1"/>
            </p:cNvSpPr>
            <p:nvPr/>
          </p:nvSpPr>
          <p:spPr bwMode="auto">
            <a:xfrm>
              <a:off x="10582113" y="8136567"/>
              <a:ext cx="22039" cy="33059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09" name="Line 310"/>
            <p:cNvSpPr>
              <a:spLocks noChangeShapeType="1"/>
            </p:cNvSpPr>
            <p:nvPr/>
          </p:nvSpPr>
          <p:spPr bwMode="auto">
            <a:xfrm>
              <a:off x="10582113" y="7872097"/>
              <a:ext cx="3674" cy="5619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10" name="Rectangle 311"/>
            <p:cNvSpPr>
              <a:spLocks noChangeArrowheads="1"/>
            </p:cNvSpPr>
            <p:nvPr/>
          </p:nvSpPr>
          <p:spPr bwMode="auto">
            <a:xfrm>
              <a:off x="10934740" y="8186155"/>
              <a:ext cx="22039" cy="3305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11" name="Rectangle 312"/>
            <p:cNvSpPr>
              <a:spLocks noChangeArrowheads="1"/>
            </p:cNvSpPr>
            <p:nvPr/>
          </p:nvSpPr>
          <p:spPr bwMode="auto">
            <a:xfrm>
              <a:off x="10934740" y="8186155"/>
              <a:ext cx="22039" cy="33059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12" name="Line 313"/>
            <p:cNvSpPr>
              <a:spLocks noChangeShapeType="1"/>
            </p:cNvSpPr>
            <p:nvPr/>
          </p:nvSpPr>
          <p:spPr bwMode="auto">
            <a:xfrm>
              <a:off x="10956780" y="7971274"/>
              <a:ext cx="3674" cy="4793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13" name="Rectangle 314"/>
            <p:cNvSpPr>
              <a:spLocks noChangeArrowheads="1"/>
            </p:cNvSpPr>
            <p:nvPr/>
          </p:nvSpPr>
          <p:spPr bwMode="auto">
            <a:xfrm>
              <a:off x="11265328" y="8053920"/>
              <a:ext cx="44078" cy="3305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14" name="Rectangle 315"/>
            <p:cNvSpPr>
              <a:spLocks noChangeArrowheads="1"/>
            </p:cNvSpPr>
            <p:nvPr/>
          </p:nvSpPr>
          <p:spPr bwMode="auto">
            <a:xfrm>
              <a:off x="11265328" y="8053920"/>
              <a:ext cx="44078" cy="33059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15" name="Line 316"/>
            <p:cNvSpPr>
              <a:spLocks noChangeShapeType="1"/>
            </p:cNvSpPr>
            <p:nvPr/>
          </p:nvSpPr>
          <p:spPr bwMode="auto">
            <a:xfrm>
              <a:off x="11287367" y="7839039"/>
              <a:ext cx="3674" cy="4462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16" name="Rectangle 317"/>
            <p:cNvSpPr>
              <a:spLocks noChangeArrowheads="1"/>
            </p:cNvSpPr>
            <p:nvPr/>
          </p:nvSpPr>
          <p:spPr bwMode="auto">
            <a:xfrm>
              <a:off x="11595916" y="7690274"/>
              <a:ext cx="22039" cy="3305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17" name="Rectangle 318"/>
            <p:cNvSpPr>
              <a:spLocks noChangeArrowheads="1"/>
            </p:cNvSpPr>
            <p:nvPr/>
          </p:nvSpPr>
          <p:spPr bwMode="auto">
            <a:xfrm>
              <a:off x="11595916" y="7690274"/>
              <a:ext cx="22039" cy="33059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18" name="Line 319"/>
            <p:cNvSpPr>
              <a:spLocks noChangeShapeType="1"/>
            </p:cNvSpPr>
            <p:nvPr/>
          </p:nvSpPr>
          <p:spPr bwMode="auto">
            <a:xfrm>
              <a:off x="11617955" y="7491922"/>
              <a:ext cx="3674" cy="4132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19" name="Rectangle 320"/>
            <p:cNvSpPr>
              <a:spLocks noChangeArrowheads="1"/>
            </p:cNvSpPr>
            <p:nvPr/>
          </p:nvSpPr>
          <p:spPr bwMode="auto">
            <a:xfrm>
              <a:off x="11904465" y="7739862"/>
              <a:ext cx="22039" cy="3305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20" name="Rectangle 321"/>
            <p:cNvSpPr>
              <a:spLocks noChangeArrowheads="1"/>
            </p:cNvSpPr>
            <p:nvPr/>
          </p:nvSpPr>
          <p:spPr bwMode="auto">
            <a:xfrm>
              <a:off x="11904465" y="7739862"/>
              <a:ext cx="22039" cy="33059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21" name="Line 322"/>
            <p:cNvSpPr>
              <a:spLocks noChangeShapeType="1"/>
            </p:cNvSpPr>
            <p:nvPr/>
          </p:nvSpPr>
          <p:spPr bwMode="auto">
            <a:xfrm>
              <a:off x="11926504" y="7508451"/>
              <a:ext cx="3674" cy="4958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22" name="Rectangle 323"/>
            <p:cNvSpPr>
              <a:spLocks noChangeArrowheads="1"/>
            </p:cNvSpPr>
            <p:nvPr/>
          </p:nvSpPr>
          <p:spPr bwMode="auto">
            <a:xfrm>
              <a:off x="12190974" y="7508451"/>
              <a:ext cx="22039" cy="1652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23" name="Rectangle 324"/>
            <p:cNvSpPr>
              <a:spLocks noChangeArrowheads="1"/>
            </p:cNvSpPr>
            <p:nvPr/>
          </p:nvSpPr>
          <p:spPr bwMode="auto">
            <a:xfrm>
              <a:off x="12190974" y="7508451"/>
              <a:ext cx="22039" cy="1652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24" name="Line 325"/>
            <p:cNvSpPr>
              <a:spLocks noChangeShapeType="1"/>
            </p:cNvSpPr>
            <p:nvPr/>
          </p:nvSpPr>
          <p:spPr bwMode="auto">
            <a:xfrm>
              <a:off x="12213013" y="7243981"/>
              <a:ext cx="3674" cy="5619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25" name="Rectangle 326"/>
            <p:cNvSpPr>
              <a:spLocks noChangeArrowheads="1"/>
            </p:cNvSpPr>
            <p:nvPr/>
          </p:nvSpPr>
          <p:spPr bwMode="auto">
            <a:xfrm>
              <a:off x="12455444" y="7591098"/>
              <a:ext cx="22039" cy="1652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26" name="Rectangle 327"/>
            <p:cNvSpPr>
              <a:spLocks noChangeArrowheads="1"/>
            </p:cNvSpPr>
            <p:nvPr/>
          </p:nvSpPr>
          <p:spPr bwMode="auto">
            <a:xfrm>
              <a:off x="12455444" y="7591098"/>
              <a:ext cx="22039" cy="1652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27" name="Line 328"/>
            <p:cNvSpPr>
              <a:spLocks noChangeShapeType="1"/>
            </p:cNvSpPr>
            <p:nvPr/>
          </p:nvSpPr>
          <p:spPr bwMode="auto">
            <a:xfrm>
              <a:off x="12477484" y="7243981"/>
              <a:ext cx="3674" cy="710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28" name="Rectangle 329"/>
            <p:cNvSpPr>
              <a:spLocks noChangeArrowheads="1"/>
            </p:cNvSpPr>
            <p:nvPr/>
          </p:nvSpPr>
          <p:spPr bwMode="auto">
            <a:xfrm>
              <a:off x="12697875" y="6946453"/>
              <a:ext cx="22039" cy="1652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29" name="Rectangle 330"/>
            <p:cNvSpPr>
              <a:spLocks noChangeArrowheads="1"/>
            </p:cNvSpPr>
            <p:nvPr/>
          </p:nvSpPr>
          <p:spPr bwMode="auto">
            <a:xfrm>
              <a:off x="12697875" y="6946453"/>
              <a:ext cx="22039" cy="16529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30" name="Line 331"/>
            <p:cNvSpPr>
              <a:spLocks noChangeShapeType="1"/>
            </p:cNvSpPr>
            <p:nvPr/>
          </p:nvSpPr>
          <p:spPr bwMode="auto">
            <a:xfrm>
              <a:off x="12719915" y="6582807"/>
              <a:ext cx="3674" cy="7272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31" name="Rectangle 332"/>
            <p:cNvSpPr>
              <a:spLocks noChangeArrowheads="1"/>
            </p:cNvSpPr>
            <p:nvPr/>
          </p:nvSpPr>
          <p:spPr bwMode="auto">
            <a:xfrm>
              <a:off x="13204777" y="6913394"/>
              <a:ext cx="22039" cy="1652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32" name="Rectangle 333"/>
            <p:cNvSpPr>
              <a:spLocks noChangeArrowheads="1"/>
            </p:cNvSpPr>
            <p:nvPr/>
          </p:nvSpPr>
          <p:spPr bwMode="auto">
            <a:xfrm>
              <a:off x="13204777" y="6913394"/>
              <a:ext cx="22039" cy="1652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33" name="Line 334"/>
            <p:cNvSpPr>
              <a:spLocks noChangeShapeType="1"/>
            </p:cNvSpPr>
            <p:nvPr/>
          </p:nvSpPr>
          <p:spPr bwMode="auto">
            <a:xfrm>
              <a:off x="13204777" y="6615866"/>
              <a:ext cx="3674" cy="6115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34" name="Line 335"/>
            <p:cNvSpPr>
              <a:spLocks noChangeShapeType="1"/>
            </p:cNvSpPr>
            <p:nvPr/>
          </p:nvSpPr>
          <p:spPr bwMode="auto">
            <a:xfrm>
              <a:off x="10097251" y="8599389"/>
              <a:ext cx="3674" cy="2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35" name="Line 336"/>
            <p:cNvSpPr>
              <a:spLocks noChangeShapeType="1"/>
            </p:cNvSpPr>
            <p:nvPr/>
          </p:nvSpPr>
          <p:spPr bwMode="auto">
            <a:xfrm flipV="1">
              <a:off x="10097251" y="6830747"/>
              <a:ext cx="3349957" cy="17686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36" name="Line 337"/>
            <p:cNvSpPr>
              <a:spLocks noChangeShapeType="1"/>
            </p:cNvSpPr>
            <p:nvPr/>
          </p:nvSpPr>
          <p:spPr bwMode="auto">
            <a:xfrm>
              <a:off x="13447208" y="6830747"/>
              <a:ext cx="3674" cy="2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37" name="Rectangle 338"/>
            <p:cNvSpPr>
              <a:spLocks noChangeArrowheads="1"/>
            </p:cNvSpPr>
            <p:nvPr/>
          </p:nvSpPr>
          <p:spPr bwMode="auto">
            <a:xfrm>
              <a:off x="10009094" y="9558093"/>
              <a:ext cx="22039" cy="1652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38" name="Rectangle 339"/>
            <p:cNvSpPr>
              <a:spLocks noChangeArrowheads="1"/>
            </p:cNvSpPr>
            <p:nvPr/>
          </p:nvSpPr>
          <p:spPr bwMode="auto">
            <a:xfrm>
              <a:off x="10009094" y="9558093"/>
              <a:ext cx="22039" cy="16529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39" name="Line 340"/>
            <p:cNvSpPr>
              <a:spLocks noChangeShapeType="1"/>
            </p:cNvSpPr>
            <p:nvPr/>
          </p:nvSpPr>
          <p:spPr bwMode="auto">
            <a:xfrm>
              <a:off x="10031134" y="9062212"/>
              <a:ext cx="3674" cy="9917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40" name="Rectangle 341"/>
            <p:cNvSpPr>
              <a:spLocks noChangeArrowheads="1"/>
            </p:cNvSpPr>
            <p:nvPr/>
          </p:nvSpPr>
          <p:spPr bwMode="auto">
            <a:xfrm>
              <a:off x="10515996" y="9673798"/>
              <a:ext cx="22039" cy="16529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41" name="Line 342"/>
            <p:cNvSpPr>
              <a:spLocks noChangeShapeType="1"/>
            </p:cNvSpPr>
            <p:nvPr/>
          </p:nvSpPr>
          <p:spPr bwMode="auto">
            <a:xfrm>
              <a:off x="10515996" y="9277094"/>
              <a:ext cx="3674" cy="7934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42" name="Rectangle 343"/>
            <p:cNvSpPr>
              <a:spLocks noChangeArrowheads="1"/>
            </p:cNvSpPr>
            <p:nvPr/>
          </p:nvSpPr>
          <p:spPr bwMode="auto">
            <a:xfrm>
              <a:off x="10868623" y="9144859"/>
              <a:ext cx="44078" cy="3305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43" name="Rectangle 344"/>
            <p:cNvSpPr>
              <a:spLocks noChangeArrowheads="1"/>
            </p:cNvSpPr>
            <p:nvPr/>
          </p:nvSpPr>
          <p:spPr bwMode="auto">
            <a:xfrm>
              <a:off x="10868623" y="9144859"/>
              <a:ext cx="44078" cy="33059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44" name="Line 345"/>
            <p:cNvSpPr>
              <a:spLocks noChangeShapeType="1"/>
            </p:cNvSpPr>
            <p:nvPr/>
          </p:nvSpPr>
          <p:spPr bwMode="auto">
            <a:xfrm>
              <a:off x="10890662" y="8880389"/>
              <a:ext cx="3674" cy="5454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45" name="Rectangle 346"/>
            <p:cNvSpPr>
              <a:spLocks noChangeArrowheads="1"/>
            </p:cNvSpPr>
            <p:nvPr/>
          </p:nvSpPr>
          <p:spPr bwMode="auto">
            <a:xfrm>
              <a:off x="11221250" y="9144859"/>
              <a:ext cx="44078" cy="1652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46" name="Rectangle 347"/>
            <p:cNvSpPr>
              <a:spLocks noChangeArrowheads="1"/>
            </p:cNvSpPr>
            <p:nvPr/>
          </p:nvSpPr>
          <p:spPr bwMode="auto">
            <a:xfrm>
              <a:off x="11221250" y="9144859"/>
              <a:ext cx="44078" cy="1652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47" name="Line 348"/>
            <p:cNvSpPr>
              <a:spLocks noChangeShapeType="1"/>
            </p:cNvSpPr>
            <p:nvPr/>
          </p:nvSpPr>
          <p:spPr bwMode="auto">
            <a:xfrm>
              <a:off x="11243289" y="8863859"/>
              <a:ext cx="3674" cy="578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48" name="Rectangle 349"/>
            <p:cNvSpPr>
              <a:spLocks noChangeArrowheads="1"/>
            </p:cNvSpPr>
            <p:nvPr/>
          </p:nvSpPr>
          <p:spPr bwMode="auto">
            <a:xfrm>
              <a:off x="11573877" y="8880389"/>
              <a:ext cx="22039" cy="3305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49" name="Rectangle 350"/>
            <p:cNvSpPr>
              <a:spLocks noChangeArrowheads="1"/>
            </p:cNvSpPr>
            <p:nvPr/>
          </p:nvSpPr>
          <p:spPr bwMode="auto">
            <a:xfrm>
              <a:off x="11573877" y="8880389"/>
              <a:ext cx="22039" cy="3305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50" name="Line 351"/>
            <p:cNvSpPr>
              <a:spLocks noChangeShapeType="1"/>
            </p:cNvSpPr>
            <p:nvPr/>
          </p:nvSpPr>
          <p:spPr bwMode="auto">
            <a:xfrm>
              <a:off x="11595916" y="8582860"/>
              <a:ext cx="3674" cy="6281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51" name="Rectangle 352"/>
            <p:cNvSpPr>
              <a:spLocks noChangeArrowheads="1"/>
            </p:cNvSpPr>
            <p:nvPr/>
          </p:nvSpPr>
          <p:spPr bwMode="auto">
            <a:xfrm>
              <a:off x="11904465" y="8599389"/>
              <a:ext cx="22039" cy="3305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52" name="Rectangle 353"/>
            <p:cNvSpPr>
              <a:spLocks noChangeArrowheads="1"/>
            </p:cNvSpPr>
            <p:nvPr/>
          </p:nvSpPr>
          <p:spPr bwMode="auto">
            <a:xfrm>
              <a:off x="11904465" y="8599389"/>
              <a:ext cx="22039" cy="3305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53" name="Line 354"/>
            <p:cNvSpPr>
              <a:spLocks noChangeShapeType="1"/>
            </p:cNvSpPr>
            <p:nvPr/>
          </p:nvSpPr>
          <p:spPr bwMode="auto">
            <a:xfrm>
              <a:off x="11904465" y="8268802"/>
              <a:ext cx="3674" cy="69423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54" name="Rectangle 355"/>
            <p:cNvSpPr>
              <a:spLocks noChangeArrowheads="1"/>
            </p:cNvSpPr>
            <p:nvPr/>
          </p:nvSpPr>
          <p:spPr bwMode="auto">
            <a:xfrm>
              <a:off x="12213013" y="8268802"/>
              <a:ext cx="22039" cy="1652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55" name="Rectangle 356"/>
            <p:cNvSpPr>
              <a:spLocks noChangeArrowheads="1"/>
            </p:cNvSpPr>
            <p:nvPr/>
          </p:nvSpPr>
          <p:spPr bwMode="auto">
            <a:xfrm>
              <a:off x="12213013" y="8268802"/>
              <a:ext cx="22039" cy="16529"/>
            </a:xfrm>
            <a:prstGeom prst="rect">
              <a:avLst/>
            </a:prstGeom>
            <a:solidFill>
              <a:sysClr val="window" lastClr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56" name="Line 357"/>
            <p:cNvSpPr>
              <a:spLocks noChangeShapeType="1"/>
            </p:cNvSpPr>
            <p:nvPr/>
          </p:nvSpPr>
          <p:spPr bwMode="auto">
            <a:xfrm>
              <a:off x="12213013" y="7872097"/>
              <a:ext cx="3674" cy="80993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57" name="Rectangle 358"/>
            <p:cNvSpPr>
              <a:spLocks noChangeArrowheads="1"/>
            </p:cNvSpPr>
            <p:nvPr/>
          </p:nvSpPr>
          <p:spPr bwMode="auto">
            <a:xfrm>
              <a:off x="12499523" y="7839039"/>
              <a:ext cx="22039" cy="1652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58" name="Rectangle 359"/>
            <p:cNvSpPr>
              <a:spLocks noChangeArrowheads="1"/>
            </p:cNvSpPr>
            <p:nvPr/>
          </p:nvSpPr>
          <p:spPr bwMode="auto">
            <a:xfrm>
              <a:off x="12499523" y="7839039"/>
              <a:ext cx="22039" cy="1652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59" name="Line 360"/>
            <p:cNvSpPr>
              <a:spLocks noChangeShapeType="1"/>
            </p:cNvSpPr>
            <p:nvPr/>
          </p:nvSpPr>
          <p:spPr bwMode="auto">
            <a:xfrm>
              <a:off x="12521562" y="7392746"/>
              <a:ext cx="3674" cy="9091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60" name="Rectangle 361"/>
            <p:cNvSpPr>
              <a:spLocks noChangeArrowheads="1"/>
            </p:cNvSpPr>
            <p:nvPr/>
          </p:nvSpPr>
          <p:spPr bwMode="auto">
            <a:xfrm>
              <a:off x="12786032" y="8417566"/>
              <a:ext cx="3674" cy="1652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61" name="Line 362"/>
            <p:cNvSpPr>
              <a:spLocks noChangeShapeType="1"/>
            </p:cNvSpPr>
            <p:nvPr/>
          </p:nvSpPr>
          <p:spPr bwMode="auto">
            <a:xfrm>
              <a:off x="12786032" y="7624157"/>
              <a:ext cx="3674" cy="16198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62" name="Rectangle 363"/>
            <p:cNvSpPr>
              <a:spLocks noChangeArrowheads="1"/>
            </p:cNvSpPr>
            <p:nvPr/>
          </p:nvSpPr>
          <p:spPr bwMode="auto">
            <a:xfrm>
              <a:off x="13292934" y="8004332"/>
              <a:ext cx="22039" cy="1652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63" name="Rectangle 364"/>
            <p:cNvSpPr>
              <a:spLocks noChangeArrowheads="1"/>
            </p:cNvSpPr>
            <p:nvPr/>
          </p:nvSpPr>
          <p:spPr bwMode="auto">
            <a:xfrm>
              <a:off x="13292934" y="8004332"/>
              <a:ext cx="22039" cy="1652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64" name="Line 365"/>
            <p:cNvSpPr>
              <a:spLocks noChangeShapeType="1"/>
            </p:cNvSpPr>
            <p:nvPr/>
          </p:nvSpPr>
          <p:spPr bwMode="auto">
            <a:xfrm>
              <a:off x="13292934" y="7326628"/>
              <a:ext cx="3674" cy="13554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65" name="Line 366"/>
            <p:cNvSpPr>
              <a:spLocks noChangeShapeType="1"/>
            </p:cNvSpPr>
            <p:nvPr/>
          </p:nvSpPr>
          <p:spPr bwMode="auto">
            <a:xfrm>
              <a:off x="10031134" y="9789504"/>
              <a:ext cx="3674" cy="2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66" name="Line 367"/>
            <p:cNvSpPr>
              <a:spLocks noChangeShapeType="1"/>
            </p:cNvSpPr>
            <p:nvPr/>
          </p:nvSpPr>
          <p:spPr bwMode="auto">
            <a:xfrm flipV="1">
              <a:off x="10031134" y="7574569"/>
              <a:ext cx="3526270" cy="22149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67" name="Line 368"/>
            <p:cNvSpPr>
              <a:spLocks noChangeShapeType="1"/>
            </p:cNvSpPr>
            <p:nvPr/>
          </p:nvSpPr>
          <p:spPr bwMode="auto">
            <a:xfrm>
              <a:off x="13557404" y="7574569"/>
              <a:ext cx="3674" cy="2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68" name="Rectangle 369"/>
            <p:cNvSpPr>
              <a:spLocks noChangeArrowheads="1"/>
            </p:cNvSpPr>
            <p:nvPr/>
          </p:nvSpPr>
          <p:spPr bwMode="auto">
            <a:xfrm>
              <a:off x="9942977" y="10797795"/>
              <a:ext cx="3674" cy="27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69" name="Line 370"/>
            <p:cNvSpPr>
              <a:spLocks noChangeShapeType="1"/>
            </p:cNvSpPr>
            <p:nvPr/>
          </p:nvSpPr>
          <p:spPr bwMode="auto">
            <a:xfrm>
              <a:off x="9942977" y="9839092"/>
              <a:ext cx="3674" cy="16859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70" name="Line 371"/>
            <p:cNvSpPr>
              <a:spLocks noChangeShapeType="1"/>
            </p:cNvSpPr>
            <p:nvPr/>
          </p:nvSpPr>
          <p:spPr bwMode="auto">
            <a:xfrm>
              <a:off x="9898899" y="11492029"/>
              <a:ext cx="44078" cy="3305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71" name="Line 372"/>
            <p:cNvSpPr>
              <a:spLocks noChangeShapeType="1"/>
            </p:cNvSpPr>
            <p:nvPr/>
          </p:nvSpPr>
          <p:spPr bwMode="auto">
            <a:xfrm flipV="1">
              <a:off x="9942977" y="11492029"/>
              <a:ext cx="44078" cy="3305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72" name="Rectangle 373"/>
            <p:cNvSpPr>
              <a:spLocks noChangeArrowheads="1"/>
            </p:cNvSpPr>
            <p:nvPr/>
          </p:nvSpPr>
          <p:spPr bwMode="auto">
            <a:xfrm>
              <a:off x="10449878" y="10235797"/>
              <a:ext cx="3674" cy="1652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73" name="Line 374"/>
            <p:cNvSpPr>
              <a:spLocks noChangeShapeType="1"/>
            </p:cNvSpPr>
            <p:nvPr/>
          </p:nvSpPr>
          <p:spPr bwMode="auto">
            <a:xfrm>
              <a:off x="10449878" y="9673798"/>
              <a:ext cx="3674" cy="11239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74" name="Rectangle 375"/>
            <p:cNvSpPr>
              <a:spLocks noChangeArrowheads="1"/>
            </p:cNvSpPr>
            <p:nvPr/>
          </p:nvSpPr>
          <p:spPr bwMode="auto">
            <a:xfrm>
              <a:off x="10824544" y="10384561"/>
              <a:ext cx="22039" cy="27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75" name="Line 376"/>
            <p:cNvSpPr>
              <a:spLocks noChangeShapeType="1"/>
            </p:cNvSpPr>
            <p:nvPr/>
          </p:nvSpPr>
          <p:spPr bwMode="auto">
            <a:xfrm>
              <a:off x="10824544" y="9855621"/>
              <a:ext cx="3674" cy="105787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76" name="Rectangle 377"/>
            <p:cNvSpPr>
              <a:spLocks noChangeArrowheads="1"/>
            </p:cNvSpPr>
            <p:nvPr/>
          </p:nvSpPr>
          <p:spPr bwMode="auto">
            <a:xfrm>
              <a:off x="11199211" y="10632502"/>
              <a:ext cx="3674" cy="1652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77" name="Line 378"/>
            <p:cNvSpPr>
              <a:spLocks noChangeShapeType="1"/>
            </p:cNvSpPr>
            <p:nvPr/>
          </p:nvSpPr>
          <p:spPr bwMode="auto">
            <a:xfrm>
              <a:off x="11199211" y="9971327"/>
              <a:ext cx="3674" cy="13223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78" name="Rectangle 379"/>
            <p:cNvSpPr>
              <a:spLocks noChangeArrowheads="1"/>
            </p:cNvSpPr>
            <p:nvPr/>
          </p:nvSpPr>
          <p:spPr bwMode="auto">
            <a:xfrm>
              <a:off x="11551838" y="10020915"/>
              <a:ext cx="22039" cy="27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79" name="Line 380"/>
            <p:cNvSpPr>
              <a:spLocks noChangeShapeType="1"/>
            </p:cNvSpPr>
            <p:nvPr/>
          </p:nvSpPr>
          <p:spPr bwMode="auto">
            <a:xfrm>
              <a:off x="11573877" y="9392799"/>
              <a:ext cx="3674" cy="12562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80" name="Rectangle 381"/>
            <p:cNvSpPr>
              <a:spLocks noChangeArrowheads="1"/>
            </p:cNvSpPr>
            <p:nvPr/>
          </p:nvSpPr>
          <p:spPr bwMode="auto">
            <a:xfrm>
              <a:off x="11904465" y="9541563"/>
              <a:ext cx="22039" cy="1652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81" name="Rectangle 382"/>
            <p:cNvSpPr>
              <a:spLocks noChangeArrowheads="1"/>
            </p:cNvSpPr>
            <p:nvPr/>
          </p:nvSpPr>
          <p:spPr bwMode="auto">
            <a:xfrm>
              <a:off x="11904465" y="9541563"/>
              <a:ext cx="22039" cy="1652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82" name="Line 383"/>
            <p:cNvSpPr>
              <a:spLocks noChangeShapeType="1"/>
            </p:cNvSpPr>
            <p:nvPr/>
          </p:nvSpPr>
          <p:spPr bwMode="auto">
            <a:xfrm>
              <a:off x="11904465" y="8863859"/>
              <a:ext cx="3674" cy="13719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83" name="Rectangle 384"/>
            <p:cNvSpPr>
              <a:spLocks noChangeArrowheads="1"/>
            </p:cNvSpPr>
            <p:nvPr/>
          </p:nvSpPr>
          <p:spPr bwMode="auto">
            <a:xfrm>
              <a:off x="12235052" y="9425858"/>
              <a:ext cx="22039" cy="27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84" name="Line 385"/>
            <p:cNvSpPr>
              <a:spLocks noChangeShapeType="1"/>
            </p:cNvSpPr>
            <p:nvPr/>
          </p:nvSpPr>
          <p:spPr bwMode="auto">
            <a:xfrm>
              <a:off x="12257092" y="8343185"/>
              <a:ext cx="3674" cy="19174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85" name="Rectangle 386"/>
            <p:cNvSpPr>
              <a:spLocks noChangeArrowheads="1"/>
            </p:cNvSpPr>
            <p:nvPr/>
          </p:nvSpPr>
          <p:spPr bwMode="auto">
            <a:xfrm>
              <a:off x="12852150" y="8797742"/>
              <a:ext cx="22039" cy="16529"/>
            </a:xfrm>
            <a:prstGeom prst="rect">
              <a:avLst/>
            </a:prstGeom>
            <a:solidFill>
              <a:srgbClr val="1A1B1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86" name="Rectangle 387"/>
            <p:cNvSpPr>
              <a:spLocks noChangeArrowheads="1"/>
            </p:cNvSpPr>
            <p:nvPr/>
          </p:nvSpPr>
          <p:spPr bwMode="auto">
            <a:xfrm>
              <a:off x="12852150" y="8797742"/>
              <a:ext cx="22039" cy="1652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87" name="Line 388"/>
            <p:cNvSpPr>
              <a:spLocks noChangeShapeType="1"/>
            </p:cNvSpPr>
            <p:nvPr/>
          </p:nvSpPr>
          <p:spPr bwMode="auto">
            <a:xfrm>
              <a:off x="12852150" y="7277040"/>
              <a:ext cx="3674" cy="30414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88" name="Rectangle 389"/>
            <p:cNvSpPr>
              <a:spLocks noChangeArrowheads="1"/>
            </p:cNvSpPr>
            <p:nvPr/>
          </p:nvSpPr>
          <p:spPr bwMode="auto">
            <a:xfrm>
              <a:off x="13381090" y="8401037"/>
              <a:ext cx="3674" cy="27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89" name="Line 390"/>
            <p:cNvSpPr>
              <a:spLocks noChangeShapeType="1"/>
            </p:cNvSpPr>
            <p:nvPr/>
          </p:nvSpPr>
          <p:spPr bwMode="auto">
            <a:xfrm>
              <a:off x="13381090" y="6880335"/>
              <a:ext cx="3674" cy="30414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90" name="Line 391"/>
            <p:cNvSpPr>
              <a:spLocks noChangeShapeType="1"/>
            </p:cNvSpPr>
            <p:nvPr/>
          </p:nvSpPr>
          <p:spPr bwMode="auto">
            <a:xfrm>
              <a:off x="9942977" y="10863913"/>
              <a:ext cx="3674" cy="2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91" name="Line 392"/>
            <p:cNvSpPr>
              <a:spLocks noChangeShapeType="1"/>
            </p:cNvSpPr>
            <p:nvPr/>
          </p:nvSpPr>
          <p:spPr bwMode="auto">
            <a:xfrm flipV="1">
              <a:off x="9942977" y="8648978"/>
              <a:ext cx="3702584" cy="22149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92" name="Line 393"/>
            <p:cNvSpPr>
              <a:spLocks noChangeShapeType="1"/>
            </p:cNvSpPr>
            <p:nvPr/>
          </p:nvSpPr>
          <p:spPr bwMode="auto">
            <a:xfrm>
              <a:off x="13645561" y="8648978"/>
              <a:ext cx="3674" cy="27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93" name="Rectangle 207"/>
            <p:cNvSpPr>
              <a:spLocks noChangeArrowheads="1"/>
            </p:cNvSpPr>
            <p:nvPr/>
          </p:nvSpPr>
          <p:spPr bwMode="auto">
            <a:xfrm>
              <a:off x="9689644" y="3618327"/>
              <a:ext cx="5098400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zh-CN" sz="1600" b="1" kern="0" dirty="0">
                  <a:solidFill>
                    <a:srgbClr val="002060"/>
                  </a:solidFill>
                  <a:latin typeface="Arial"/>
                </a:rPr>
                <a:t>   50,000 adults</a:t>
              </a:r>
            </a:p>
          </p:txBody>
        </p:sp>
        <p:sp>
          <p:nvSpPr>
            <p:cNvPr id="3294" name="Rectangle 552"/>
            <p:cNvSpPr>
              <a:spLocks noChangeArrowheads="1"/>
            </p:cNvSpPr>
            <p:nvPr/>
          </p:nvSpPr>
          <p:spPr bwMode="auto">
            <a:xfrm>
              <a:off x="13659612" y="4398175"/>
              <a:ext cx="772648" cy="4924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zh-CN" sz="1600" b="1" kern="0" dirty="0">
                  <a:solidFill>
                    <a:prstClr val="black"/>
                  </a:solidFill>
                  <a:latin typeface="Arial"/>
                </a:rPr>
                <a:t>Age</a:t>
              </a:r>
              <a:endParaRPr lang="en-GB" altLang="zh-CN" sz="2700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95" name="Rectangle 553"/>
            <p:cNvSpPr>
              <a:spLocks noChangeArrowheads="1"/>
            </p:cNvSpPr>
            <p:nvPr/>
          </p:nvSpPr>
          <p:spPr bwMode="auto">
            <a:xfrm>
              <a:off x="13629094" y="4932627"/>
              <a:ext cx="782266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zh-CN" sz="1200" b="1" kern="0" dirty="0">
                  <a:solidFill>
                    <a:prstClr val="black"/>
                  </a:solidFill>
                  <a:latin typeface="Arial"/>
                </a:rPr>
                <a:t>80-89</a:t>
              </a:r>
              <a:endParaRPr lang="en-GB" altLang="zh-CN" sz="3300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96" name="Rectangle 554"/>
            <p:cNvSpPr>
              <a:spLocks noChangeArrowheads="1"/>
            </p:cNvSpPr>
            <p:nvPr/>
          </p:nvSpPr>
          <p:spPr bwMode="auto">
            <a:xfrm>
              <a:off x="13629094" y="5792155"/>
              <a:ext cx="782266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zh-CN" sz="1200" b="1" kern="0" dirty="0">
                  <a:solidFill>
                    <a:prstClr val="black"/>
                  </a:solidFill>
                  <a:latin typeface="Arial"/>
                </a:rPr>
                <a:t>70-79</a:t>
              </a:r>
              <a:endParaRPr lang="en-GB" altLang="zh-CN" sz="3300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97" name="Rectangle 555"/>
            <p:cNvSpPr>
              <a:spLocks noChangeArrowheads="1"/>
            </p:cNvSpPr>
            <p:nvPr/>
          </p:nvSpPr>
          <p:spPr bwMode="auto">
            <a:xfrm>
              <a:off x="13673170" y="6759123"/>
              <a:ext cx="782266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zh-CN" sz="1200" b="1" kern="0" dirty="0">
                  <a:solidFill>
                    <a:prstClr val="black"/>
                  </a:solidFill>
                  <a:latin typeface="Arial"/>
                </a:rPr>
                <a:t>60-69</a:t>
              </a:r>
              <a:endParaRPr lang="en-GB" altLang="zh-CN" sz="3300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98" name="Rectangle 556"/>
            <p:cNvSpPr>
              <a:spLocks noChangeArrowheads="1"/>
            </p:cNvSpPr>
            <p:nvPr/>
          </p:nvSpPr>
          <p:spPr bwMode="auto">
            <a:xfrm>
              <a:off x="13636438" y="7591101"/>
              <a:ext cx="782266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zh-CN" sz="1200" b="1" kern="0" dirty="0">
                  <a:solidFill>
                    <a:prstClr val="black"/>
                  </a:solidFill>
                  <a:latin typeface="Arial"/>
                </a:rPr>
                <a:t>50-59</a:t>
              </a:r>
              <a:endParaRPr lang="en-GB" altLang="zh-CN" sz="3300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99" name="Rectangle 557"/>
            <p:cNvSpPr>
              <a:spLocks noChangeArrowheads="1"/>
            </p:cNvSpPr>
            <p:nvPr/>
          </p:nvSpPr>
          <p:spPr bwMode="auto">
            <a:xfrm>
              <a:off x="13636438" y="8654486"/>
              <a:ext cx="782266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zh-CN" sz="1200" b="1" kern="0" dirty="0">
                  <a:solidFill>
                    <a:prstClr val="black"/>
                  </a:solidFill>
                  <a:latin typeface="Arial"/>
                </a:rPr>
                <a:t>40-49</a:t>
              </a:r>
              <a:endParaRPr lang="en-GB" altLang="zh-CN" sz="3300" b="1" kern="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05851" y="2050463"/>
            <a:ext cx="6215726" cy="4469471"/>
            <a:chOff x="2862501" y="3618326"/>
            <a:chExt cx="12431450" cy="8938941"/>
          </a:xfrm>
        </p:grpSpPr>
        <p:sp>
          <p:nvSpPr>
            <p:cNvPr id="3301" name="Rectangle 405"/>
            <p:cNvSpPr>
              <a:spLocks noChangeArrowheads="1"/>
            </p:cNvSpPr>
            <p:nvPr/>
          </p:nvSpPr>
          <p:spPr bwMode="auto">
            <a:xfrm>
              <a:off x="8974914" y="12064825"/>
              <a:ext cx="6319037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G Times" pitchFamily="18" charset="0"/>
                  <a:ea typeface="宋体" pitchFamily="2" charset="-122"/>
                </a:defRPr>
              </a:lvl9pPr>
            </a:lstStyle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zh-CN" sz="1600" b="1" kern="0" dirty="0">
                  <a:solidFill>
                    <a:srgbClr val="002060"/>
                  </a:solidFill>
                  <a:latin typeface="Arial"/>
                </a:rPr>
                <a:t>Systolic blood pressure (mmHg)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862501" y="3618326"/>
              <a:ext cx="5684774" cy="8288915"/>
              <a:chOff x="2862501" y="3618326"/>
              <a:chExt cx="5684774" cy="8288915"/>
            </a:xfrm>
          </p:grpSpPr>
          <p:sp>
            <p:nvSpPr>
              <p:cNvPr id="3303" name="Line 401"/>
              <p:cNvSpPr>
                <a:spLocks noChangeShapeType="1"/>
              </p:cNvSpPr>
              <p:nvPr/>
            </p:nvSpPr>
            <p:spPr bwMode="auto">
              <a:xfrm>
                <a:off x="3448761" y="4450516"/>
                <a:ext cx="3674" cy="707456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04" name="Line 402"/>
              <p:cNvSpPr>
                <a:spLocks noChangeShapeType="1"/>
              </p:cNvSpPr>
              <p:nvPr/>
            </p:nvSpPr>
            <p:spPr bwMode="auto">
              <a:xfrm>
                <a:off x="3448761" y="11525082"/>
                <a:ext cx="4738425" cy="27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05" name="Line 406"/>
              <p:cNvSpPr>
                <a:spLocks noChangeShapeType="1"/>
              </p:cNvSpPr>
              <p:nvPr/>
            </p:nvSpPr>
            <p:spPr bwMode="auto">
              <a:xfrm flipV="1">
                <a:off x="3911584" y="11359789"/>
                <a:ext cx="3674" cy="16529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06" name="Line 407"/>
              <p:cNvSpPr>
                <a:spLocks noChangeShapeType="1"/>
              </p:cNvSpPr>
              <p:nvPr/>
            </p:nvSpPr>
            <p:spPr bwMode="auto">
              <a:xfrm flipV="1">
                <a:off x="4418485" y="11442436"/>
                <a:ext cx="3674" cy="8264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07" name="Rectangle 408"/>
              <p:cNvSpPr>
                <a:spLocks noChangeArrowheads="1"/>
              </p:cNvSpPr>
              <p:nvPr/>
            </p:nvSpPr>
            <p:spPr bwMode="auto">
              <a:xfrm>
                <a:off x="3810181" y="11599465"/>
                <a:ext cx="423194" cy="307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altLang="zh-CN" sz="1000" b="1" kern="0" dirty="0">
                    <a:solidFill>
                      <a:prstClr val="black"/>
                    </a:solidFill>
                    <a:latin typeface="Arial"/>
                  </a:rPr>
                  <a:t>120</a:t>
                </a:r>
                <a:endParaRPr lang="en-GB" altLang="zh-CN" sz="1400" b="1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08" name="Line 409"/>
              <p:cNvSpPr>
                <a:spLocks noChangeShapeType="1"/>
              </p:cNvSpPr>
              <p:nvPr/>
            </p:nvSpPr>
            <p:spPr bwMode="auto">
              <a:xfrm flipV="1">
                <a:off x="4925386" y="11359789"/>
                <a:ext cx="3674" cy="16529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09" name="Line 410"/>
              <p:cNvSpPr>
                <a:spLocks noChangeShapeType="1"/>
              </p:cNvSpPr>
              <p:nvPr/>
            </p:nvSpPr>
            <p:spPr bwMode="auto">
              <a:xfrm flipV="1">
                <a:off x="5432288" y="11442436"/>
                <a:ext cx="3674" cy="8264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10" name="Rectangle 411"/>
              <p:cNvSpPr>
                <a:spLocks noChangeArrowheads="1"/>
              </p:cNvSpPr>
              <p:nvPr/>
            </p:nvSpPr>
            <p:spPr bwMode="auto">
              <a:xfrm>
                <a:off x="4831335" y="11599465"/>
                <a:ext cx="423194" cy="307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altLang="zh-CN" sz="1000" b="1" kern="0" dirty="0">
                    <a:solidFill>
                      <a:prstClr val="black"/>
                    </a:solidFill>
                    <a:latin typeface="Arial"/>
                  </a:rPr>
                  <a:t>140</a:t>
                </a:r>
                <a:endParaRPr lang="en-GB" altLang="zh-CN" sz="1400" b="1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11" name="Line 412"/>
              <p:cNvSpPr>
                <a:spLocks noChangeShapeType="1"/>
              </p:cNvSpPr>
              <p:nvPr/>
            </p:nvSpPr>
            <p:spPr bwMode="auto">
              <a:xfrm flipV="1">
                <a:off x="5939189" y="11293671"/>
                <a:ext cx="0" cy="23141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12" name="Line 413"/>
              <p:cNvSpPr>
                <a:spLocks noChangeShapeType="1"/>
              </p:cNvSpPr>
              <p:nvPr/>
            </p:nvSpPr>
            <p:spPr bwMode="auto">
              <a:xfrm flipV="1">
                <a:off x="6446090" y="11442436"/>
                <a:ext cx="3674" cy="8264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13" name="Rectangle 414"/>
              <p:cNvSpPr>
                <a:spLocks noChangeArrowheads="1"/>
              </p:cNvSpPr>
              <p:nvPr/>
            </p:nvSpPr>
            <p:spPr bwMode="auto">
              <a:xfrm>
                <a:off x="5848805" y="11599465"/>
                <a:ext cx="423194" cy="307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altLang="zh-CN" sz="1000" b="1" kern="0" dirty="0">
                    <a:solidFill>
                      <a:prstClr val="black"/>
                    </a:solidFill>
                    <a:latin typeface="Arial"/>
                  </a:rPr>
                  <a:t>160</a:t>
                </a:r>
                <a:endParaRPr lang="en-GB" altLang="zh-CN" sz="1400" b="1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14" name="Line 415"/>
              <p:cNvSpPr>
                <a:spLocks noChangeShapeType="1"/>
              </p:cNvSpPr>
              <p:nvPr/>
            </p:nvSpPr>
            <p:spPr bwMode="auto">
              <a:xfrm flipV="1">
                <a:off x="6952992" y="11359789"/>
                <a:ext cx="3674" cy="16529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15" name="Rectangle 416"/>
              <p:cNvSpPr>
                <a:spLocks noChangeArrowheads="1"/>
              </p:cNvSpPr>
              <p:nvPr/>
            </p:nvSpPr>
            <p:spPr bwMode="auto">
              <a:xfrm>
                <a:off x="6869959" y="11599465"/>
                <a:ext cx="423194" cy="307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altLang="zh-CN" sz="1000" b="1" kern="0" dirty="0">
                    <a:solidFill>
                      <a:prstClr val="black"/>
                    </a:solidFill>
                    <a:latin typeface="Arial"/>
                  </a:rPr>
                  <a:t>180</a:t>
                </a:r>
                <a:endParaRPr lang="en-GB" altLang="zh-CN" sz="1400" b="1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16" name="Line 417"/>
              <p:cNvSpPr>
                <a:spLocks noChangeShapeType="1"/>
              </p:cNvSpPr>
              <p:nvPr/>
            </p:nvSpPr>
            <p:spPr bwMode="auto">
              <a:xfrm>
                <a:off x="3448761" y="10797791"/>
                <a:ext cx="88157" cy="27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17" name="Rectangle 418"/>
              <p:cNvSpPr>
                <a:spLocks noChangeArrowheads="1"/>
              </p:cNvSpPr>
              <p:nvPr/>
            </p:nvSpPr>
            <p:spPr bwMode="auto">
              <a:xfrm>
                <a:off x="3211095" y="10693105"/>
                <a:ext cx="141066" cy="307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altLang="zh-CN" sz="1000" b="1" kern="0" dirty="0">
                    <a:solidFill>
                      <a:prstClr val="black"/>
                    </a:solidFill>
                    <a:latin typeface="Arial"/>
                  </a:rPr>
                  <a:t>1</a:t>
                </a:r>
                <a:endParaRPr lang="en-GB" altLang="zh-CN" b="1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18" name="Line 419"/>
              <p:cNvSpPr>
                <a:spLocks noChangeShapeType="1"/>
              </p:cNvSpPr>
              <p:nvPr/>
            </p:nvSpPr>
            <p:spPr bwMode="auto">
              <a:xfrm>
                <a:off x="3448761" y="10053969"/>
                <a:ext cx="88157" cy="27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19" name="Rectangle 420"/>
              <p:cNvSpPr>
                <a:spLocks noChangeArrowheads="1"/>
              </p:cNvSpPr>
              <p:nvPr/>
            </p:nvSpPr>
            <p:spPr bwMode="auto">
              <a:xfrm>
                <a:off x="3181715" y="9941021"/>
                <a:ext cx="141066" cy="307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altLang="zh-CN" sz="1000" b="1" kern="0" dirty="0">
                    <a:solidFill>
                      <a:prstClr val="black"/>
                    </a:solidFill>
                    <a:latin typeface="Arial"/>
                  </a:rPr>
                  <a:t>2</a:t>
                </a:r>
                <a:endParaRPr lang="en-GB" altLang="zh-CN" b="1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20" name="Line 421"/>
              <p:cNvSpPr>
                <a:spLocks noChangeShapeType="1"/>
              </p:cNvSpPr>
              <p:nvPr/>
            </p:nvSpPr>
            <p:spPr bwMode="auto">
              <a:xfrm>
                <a:off x="3448761" y="9293619"/>
                <a:ext cx="88157" cy="27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21" name="Rectangle 422"/>
              <p:cNvSpPr>
                <a:spLocks noChangeArrowheads="1"/>
              </p:cNvSpPr>
              <p:nvPr/>
            </p:nvSpPr>
            <p:spPr bwMode="auto">
              <a:xfrm>
                <a:off x="3181715" y="9191689"/>
                <a:ext cx="141066" cy="307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altLang="zh-CN" sz="1000" b="1" kern="0" dirty="0">
                    <a:solidFill>
                      <a:prstClr val="black"/>
                    </a:solidFill>
                    <a:latin typeface="Arial"/>
                  </a:rPr>
                  <a:t>4</a:t>
                </a:r>
                <a:endParaRPr lang="en-GB" altLang="zh-CN" b="1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22" name="Line 423"/>
              <p:cNvSpPr>
                <a:spLocks noChangeShapeType="1"/>
              </p:cNvSpPr>
              <p:nvPr/>
            </p:nvSpPr>
            <p:spPr bwMode="auto">
              <a:xfrm>
                <a:off x="3448761" y="8549797"/>
                <a:ext cx="88157" cy="27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23" name="Rectangle 424"/>
              <p:cNvSpPr>
                <a:spLocks noChangeArrowheads="1"/>
              </p:cNvSpPr>
              <p:nvPr/>
            </p:nvSpPr>
            <p:spPr bwMode="auto">
              <a:xfrm>
                <a:off x="3155997" y="8439603"/>
                <a:ext cx="141066" cy="307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altLang="zh-CN" sz="1000" b="1" kern="0" dirty="0">
                    <a:solidFill>
                      <a:prstClr val="black"/>
                    </a:solidFill>
                    <a:latin typeface="Arial"/>
                  </a:rPr>
                  <a:t>8</a:t>
                </a:r>
                <a:endParaRPr lang="en-GB" altLang="zh-CN" b="1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24" name="Line 425"/>
              <p:cNvSpPr>
                <a:spLocks noChangeShapeType="1"/>
              </p:cNvSpPr>
              <p:nvPr/>
            </p:nvSpPr>
            <p:spPr bwMode="auto">
              <a:xfrm>
                <a:off x="3448761" y="7789447"/>
                <a:ext cx="88157" cy="27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25" name="Rectangle 426"/>
              <p:cNvSpPr>
                <a:spLocks noChangeArrowheads="1"/>
              </p:cNvSpPr>
              <p:nvPr/>
            </p:nvSpPr>
            <p:spPr bwMode="auto">
              <a:xfrm>
                <a:off x="3019351" y="7690274"/>
                <a:ext cx="282128" cy="307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altLang="zh-CN" sz="1000" b="1" kern="0" dirty="0">
                    <a:solidFill>
                      <a:prstClr val="black"/>
                    </a:solidFill>
                    <a:latin typeface="Arial"/>
                  </a:rPr>
                  <a:t>16</a:t>
                </a:r>
                <a:endParaRPr lang="en-GB" altLang="zh-CN" sz="1800" b="1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26" name="Line 427"/>
              <p:cNvSpPr>
                <a:spLocks noChangeShapeType="1"/>
              </p:cNvSpPr>
              <p:nvPr/>
            </p:nvSpPr>
            <p:spPr bwMode="auto">
              <a:xfrm>
                <a:off x="3448761" y="7045625"/>
                <a:ext cx="88157" cy="27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27" name="Rectangle 428"/>
              <p:cNvSpPr>
                <a:spLocks noChangeArrowheads="1"/>
              </p:cNvSpPr>
              <p:nvPr/>
            </p:nvSpPr>
            <p:spPr bwMode="auto">
              <a:xfrm>
                <a:off x="3019351" y="6938188"/>
                <a:ext cx="282128" cy="307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altLang="zh-CN" sz="1000" b="1" kern="0" dirty="0">
                    <a:solidFill>
                      <a:prstClr val="black"/>
                    </a:solidFill>
                    <a:latin typeface="Arial"/>
                  </a:rPr>
                  <a:t>32</a:t>
                </a:r>
                <a:endParaRPr lang="en-GB" altLang="zh-CN" sz="1800" b="1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28" name="Line 429"/>
              <p:cNvSpPr>
                <a:spLocks noChangeShapeType="1"/>
              </p:cNvSpPr>
              <p:nvPr/>
            </p:nvSpPr>
            <p:spPr bwMode="auto">
              <a:xfrm>
                <a:off x="3448761" y="6301804"/>
                <a:ext cx="88157" cy="27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29" name="Rectangle 430"/>
              <p:cNvSpPr>
                <a:spLocks noChangeArrowheads="1"/>
              </p:cNvSpPr>
              <p:nvPr/>
            </p:nvSpPr>
            <p:spPr bwMode="auto">
              <a:xfrm>
                <a:off x="3019351" y="6186100"/>
                <a:ext cx="282128" cy="307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altLang="zh-CN" sz="1000" b="1" kern="0" dirty="0">
                    <a:solidFill>
                      <a:prstClr val="black"/>
                    </a:solidFill>
                    <a:latin typeface="Arial"/>
                  </a:rPr>
                  <a:t>64</a:t>
                </a:r>
                <a:endParaRPr lang="en-GB" altLang="zh-CN" b="1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30" name="Line 431"/>
              <p:cNvSpPr>
                <a:spLocks noChangeShapeType="1"/>
              </p:cNvSpPr>
              <p:nvPr/>
            </p:nvSpPr>
            <p:spPr bwMode="auto">
              <a:xfrm>
                <a:off x="3448761" y="5541453"/>
                <a:ext cx="88157" cy="27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31" name="Rectangle 432"/>
              <p:cNvSpPr>
                <a:spLocks noChangeArrowheads="1"/>
              </p:cNvSpPr>
              <p:nvPr/>
            </p:nvSpPr>
            <p:spPr bwMode="auto">
              <a:xfrm>
                <a:off x="2862501" y="5436770"/>
                <a:ext cx="423194" cy="307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altLang="zh-CN" sz="1000" b="1" kern="0" dirty="0">
                    <a:solidFill>
                      <a:prstClr val="black"/>
                    </a:solidFill>
                    <a:latin typeface="Arial"/>
                  </a:rPr>
                  <a:t>128</a:t>
                </a:r>
                <a:endParaRPr lang="en-GB" altLang="zh-CN" sz="1800" b="1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32" name="Line 433"/>
              <p:cNvSpPr>
                <a:spLocks noChangeShapeType="1"/>
              </p:cNvSpPr>
              <p:nvPr/>
            </p:nvSpPr>
            <p:spPr bwMode="auto">
              <a:xfrm>
                <a:off x="3448761" y="4797632"/>
                <a:ext cx="88157" cy="27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33" name="Rectangle 434"/>
              <p:cNvSpPr>
                <a:spLocks noChangeArrowheads="1"/>
              </p:cNvSpPr>
              <p:nvPr/>
            </p:nvSpPr>
            <p:spPr bwMode="auto">
              <a:xfrm>
                <a:off x="2862501" y="4684682"/>
                <a:ext cx="423194" cy="307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altLang="zh-CN" sz="1000" b="1" kern="0" dirty="0">
                    <a:solidFill>
                      <a:prstClr val="black"/>
                    </a:solidFill>
                    <a:latin typeface="Arial"/>
                  </a:rPr>
                  <a:t>256</a:t>
                </a:r>
                <a:endParaRPr lang="en-GB" altLang="zh-CN" sz="1400" b="1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34" name="Rectangle 435"/>
              <p:cNvSpPr>
                <a:spLocks noChangeArrowheads="1"/>
              </p:cNvSpPr>
              <p:nvPr/>
            </p:nvSpPr>
            <p:spPr bwMode="auto">
              <a:xfrm>
                <a:off x="3845466" y="5607571"/>
                <a:ext cx="22039" cy="275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35" name="Line 436"/>
              <p:cNvSpPr>
                <a:spLocks noChangeShapeType="1"/>
              </p:cNvSpPr>
              <p:nvPr/>
            </p:nvSpPr>
            <p:spPr bwMode="auto">
              <a:xfrm>
                <a:off x="3845466" y="4450516"/>
                <a:ext cx="3674" cy="345463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36" name="Line 437"/>
              <p:cNvSpPr>
                <a:spLocks noChangeShapeType="1"/>
              </p:cNvSpPr>
              <p:nvPr/>
            </p:nvSpPr>
            <p:spPr bwMode="auto">
              <a:xfrm flipV="1">
                <a:off x="3801388" y="4450516"/>
                <a:ext cx="44078" cy="495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37" name="Line 438"/>
              <p:cNvSpPr>
                <a:spLocks noChangeShapeType="1"/>
              </p:cNvSpPr>
              <p:nvPr/>
            </p:nvSpPr>
            <p:spPr bwMode="auto">
              <a:xfrm>
                <a:off x="3845466" y="4450516"/>
                <a:ext cx="66118" cy="495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38" name="Rectangle 439"/>
              <p:cNvSpPr>
                <a:spLocks noChangeArrowheads="1"/>
              </p:cNvSpPr>
              <p:nvPr/>
            </p:nvSpPr>
            <p:spPr bwMode="auto">
              <a:xfrm>
                <a:off x="4682955" y="6913390"/>
                <a:ext cx="3674" cy="165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39" name="Line 440"/>
              <p:cNvSpPr>
                <a:spLocks noChangeShapeType="1"/>
              </p:cNvSpPr>
              <p:nvPr/>
            </p:nvSpPr>
            <p:spPr bwMode="auto">
              <a:xfrm>
                <a:off x="4682955" y="4450516"/>
                <a:ext cx="3674" cy="512410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40" name="Line 441"/>
              <p:cNvSpPr>
                <a:spLocks noChangeShapeType="1"/>
              </p:cNvSpPr>
              <p:nvPr/>
            </p:nvSpPr>
            <p:spPr bwMode="auto">
              <a:xfrm flipV="1">
                <a:off x="4638877" y="4450516"/>
                <a:ext cx="44078" cy="495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41" name="Line 442"/>
              <p:cNvSpPr>
                <a:spLocks noChangeShapeType="1"/>
              </p:cNvSpPr>
              <p:nvPr/>
            </p:nvSpPr>
            <p:spPr bwMode="auto">
              <a:xfrm>
                <a:off x="4682955" y="4450516"/>
                <a:ext cx="66118" cy="495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42" name="Rectangle 443"/>
              <p:cNvSpPr>
                <a:spLocks noChangeArrowheads="1"/>
              </p:cNvSpPr>
              <p:nvPr/>
            </p:nvSpPr>
            <p:spPr bwMode="auto">
              <a:xfrm>
                <a:off x="4991504" y="6334863"/>
                <a:ext cx="3674" cy="165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43" name="Line 444"/>
              <p:cNvSpPr>
                <a:spLocks noChangeShapeType="1"/>
              </p:cNvSpPr>
              <p:nvPr/>
            </p:nvSpPr>
            <p:spPr bwMode="auto">
              <a:xfrm>
                <a:off x="4991504" y="5144749"/>
                <a:ext cx="3674" cy="239675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44" name="Rectangle 445"/>
              <p:cNvSpPr>
                <a:spLocks noChangeArrowheads="1"/>
              </p:cNvSpPr>
              <p:nvPr/>
            </p:nvSpPr>
            <p:spPr bwMode="auto">
              <a:xfrm>
                <a:off x="5300053" y="8615915"/>
                <a:ext cx="3674" cy="165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45" name="Line 446"/>
              <p:cNvSpPr>
                <a:spLocks noChangeShapeType="1"/>
              </p:cNvSpPr>
              <p:nvPr/>
            </p:nvSpPr>
            <p:spPr bwMode="auto">
              <a:xfrm>
                <a:off x="5300053" y="6450568"/>
                <a:ext cx="3674" cy="434722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46" name="Rectangle 447"/>
              <p:cNvSpPr>
                <a:spLocks noChangeArrowheads="1"/>
              </p:cNvSpPr>
              <p:nvPr/>
            </p:nvSpPr>
            <p:spPr bwMode="auto">
              <a:xfrm>
                <a:off x="5542484" y="6053864"/>
                <a:ext cx="3674" cy="165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47" name="Line 448"/>
              <p:cNvSpPr>
                <a:spLocks noChangeShapeType="1"/>
              </p:cNvSpPr>
              <p:nvPr/>
            </p:nvSpPr>
            <p:spPr bwMode="auto">
              <a:xfrm>
                <a:off x="5542484" y="5243925"/>
                <a:ext cx="3674" cy="163640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48" name="Rectangle 449"/>
              <p:cNvSpPr>
                <a:spLocks noChangeArrowheads="1"/>
              </p:cNvSpPr>
              <p:nvPr/>
            </p:nvSpPr>
            <p:spPr bwMode="auto">
              <a:xfrm>
                <a:off x="5784915" y="6351392"/>
                <a:ext cx="3674" cy="275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49" name="Line 450"/>
              <p:cNvSpPr>
                <a:spLocks noChangeShapeType="1"/>
              </p:cNvSpPr>
              <p:nvPr/>
            </p:nvSpPr>
            <p:spPr bwMode="auto">
              <a:xfrm>
                <a:off x="5784915" y="5425748"/>
                <a:ext cx="3674" cy="185128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50" name="Rectangle 451"/>
              <p:cNvSpPr>
                <a:spLocks noChangeArrowheads="1"/>
              </p:cNvSpPr>
              <p:nvPr/>
            </p:nvSpPr>
            <p:spPr bwMode="auto">
              <a:xfrm>
                <a:off x="6005307" y="5838982"/>
                <a:ext cx="3674" cy="275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51" name="Line 452"/>
              <p:cNvSpPr>
                <a:spLocks noChangeShapeType="1"/>
              </p:cNvSpPr>
              <p:nvPr/>
            </p:nvSpPr>
            <p:spPr bwMode="auto">
              <a:xfrm>
                <a:off x="6005307" y="4665397"/>
                <a:ext cx="3674" cy="234716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52" name="Rectangle 453"/>
              <p:cNvSpPr>
                <a:spLocks noChangeArrowheads="1"/>
              </p:cNvSpPr>
              <p:nvPr/>
            </p:nvSpPr>
            <p:spPr bwMode="auto">
              <a:xfrm>
                <a:off x="6181620" y="6384451"/>
                <a:ext cx="22039" cy="275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53" name="Line 454"/>
              <p:cNvSpPr>
                <a:spLocks noChangeShapeType="1"/>
              </p:cNvSpPr>
              <p:nvPr/>
            </p:nvSpPr>
            <p:spPr bwMode="auto">
              <a:xfrm>
                <a:off x="6181620" y="5276984"/>
                <a:ext cx="3674" cy="22314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54" name="Rectangle 455"/>
              <p:cNvSpPr>
                <a:spLocks noChangeArrowheads="1"/>
              </p:cNvSpPr>
              <p:nvPr/>
            </p:nvSpPr>
            <p:spPr bwMode="auto">
              <a:xfrm>
                <a:off x="6556286" y="6318333"/>
                <a:ext cx="3674" cy="275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55" name="Line 456"/>
              <p:cNvSpPr>
                <a:spLocks noChangeShapeType="1"/>
              </p:cNvSpPr>
              <p:nvPr/>
            </p:nvSpPr>
            <p:spPr bwMode="auto">
              <a:xfrm>
                <a:off x="6556286" y="5524924"/>
                <a:ext cx="3674" cy="15868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56" name="Line 457"/>
              <p:cNvSpPr>
                <a:spLocks noChangeShapeType="1"/>
              </p:cNvSpPr>
              <p:nvPr/>
            </p:nvSpPr>
            <p:spPr bwMode="auto">
              <a:xfrm>
                <a:off x="3845466" y="6235687"/>
                <a:ext cx="3674" cy="27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57" name="Line 458"/>
              <p:cNvSpPr>
                <a:spLocks noChangeShapeType="1"/>
              </p:cNvSpPr>
              <p:nvPr/>
            </p:nvSpPr>
            <p:spPr bwMode="auto">
              <a:xfrm>
                <a:off x="3845466" y="6235687"/>
                <a:ext cx="1807213" cy="1487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58" name="Line 459"/>
              <p:cNvSpPr>
                <a:spLocks noChangeShapeType="1"/>
              </p:cNvSpPr>
              <p:nvPr/>
            </p:nvSpPr>
            <p:spPr bwMode="auto">
              <a:xfrm>
                <a:off x="5652680" y="6384451"/>
                <a:ext cx="903607" cy="8264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59" name="Rectangle 460"/>
              <p:cNvSpPr>
                <a:spLocks noChangeArrowheads="1"/>
              </p:cNvSpPr>
              <p:nvPr/>
            </p:nvSpPr>
            <p:spPr bwMode="auto">
              <a:xfrm>
                <a:off x="3779349" y="7359683"/>
                <a:ext cx="3674" cy="275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60" name="Line 461"/>
              <p:cNvSpPr>
                <a:spLocks noChangeShapeType="1"/>
              </p:cNvSpPr>
              <p:nvPr/>
            </p:nvSpPr>
            <p:spPr bwMode="auto">
              <a:xfrm>
                <a:off x="3779349" y="5987746"/>
                <a:ext cx="3674" cy="276040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61" name="Rectangle 462"/>
              <p:cNvSpPr>
                <a:spLocks noChangeArrowheads="1"/>
              </p:cNvSpPr>
              <p:nvPr/>
            </p:nvSpPr>
            <p:spPr bwMode="auto">
              <a:xfrm>
                <a:off x="4264211" y="8797738"/>
                <a:ext cx="22039" cy="275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62" name="Line 463"/>
              <p:cNvSpPr>
                <a:spLocks noChangeShapeType="1"/>
              </p:cNvSpPr>
              <p:nvPr/>
            </p:nvSpPr>
            <p:spPr bwMode="auto">
              <a:xfrm>
                <a:off x="4264211" y="7210919"/>
                <a:ext cx="3674" cy="317363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63" name="Rectangle 464"/>
              <p:cNvSpPr>
                <a:spLocks noChangeArrowheads="1"/>
              </p:cNvSpPr>
              <p:nvPr/>
            </p:nvSpPr>
            <p:spPr bwMode="auto">
              <a:xfrm>
                <a:off x="4616838" y="9012619"/>
                <a:ext cx="3674" cy="165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64" name="Line 465"/>
              <p:cNvSpPr>
                <a:spLocks noChangeShapeType="1"/>
              </p:cNvSpPr>
              <p:nvPr/>
            </p:nvSpPr>
            <p:spPr bwMode="auto">
              <a:xfrm>
                <a:off x="4616838" y="7475389"/>
                <a:ext cx="3674" cy="309099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65" name="Rectangle 466"/>
              <p:cNvSpPr>
                <a:spLocks noChangeArrowheads="1"/>
              </p:cNvSpPr>
              <p:nvPr/>
            </p:nvSpPr>
            <p:spPr bwMode="auto">
              <a:xfrm>
                <a:off x="4947426" y="7789447"/>
                <a:ext cx="3674" cy="275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66" name="Line 467"/>
              <p:cNvSpPr>
                <a:spLocks noChangeShapeType="1"/>
              </p:cNvSpPr>
              <p:nvPr/>
            </p:nvSpPr>
            <p:spPr bwMode="auto">
              <a:xfrm>
                <a:off x="4947426" y="7012567"/>
                <a:ext cx="3674" cy="15537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67" name="Rectangle 468"/>
              <p:cNvSpPr>
                <a:spLocks noChangeArrowheads="1"/>
              </p:cNvSpPr>
              <p:nvPr/>
            </p:nvSpPr>
            <p:spPr bwMode="auto">
              <a:xfrm>
                <a:off x="5255974" y="7541506"/>
                <a:ext cx="3674" cy="275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68" name="Line 469"/>
              <p:cNvSpPr>
                <a:spLocks noChangeShapeType="1"/>
              </p:cNvSpPr>
              <p:nvPr/>
            </p:nvSpPr>
            <p:spPr bwMode="auto">
              <a:xfrm>
                <a:off x="5255974" y="6847273"/>
                <a:ext cx="3674" cy="138846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69" name="Rectangle 470"/>
              <p:cNvSpPr>
                <a:spLocks noChangeArrowheads="1"/>
              </p:cNvSpPr>
              <p:nvPr/>
            </p:nvSpPr>
            <p:spPr bwMode="auto">
              <a:xfrm>
                <a:off x="5520444" y="7756388"/>
                <a:ext cx="22039" cy="275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70" name="Line 471"/>
              <p:cNvSpPr>
                <a:spLocks noChangeShapeType="1"/>
              </p:cNvSpPr>
              <p:nvPr/>
            </p:nvSpPr>
            <p:spPr bwMode="auto">
              <a:xfrm>
                <a:off x="5542484" y="6962979"/>
                <a:ext cx="3674" cy="15868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71" name="Rectangle 472"/>
              <p:cNvSpPr>
                <a:spLocks noChangeArrowheads="1"/>
              </p:cNvSpPr>
              <p:nvPr/>
            </p:nvSpPr>
            <p:spPr bwMode="auto">
              <a:xfrm>
                <a:off x="5784915" y="8120034"/>
                <a:ext cx="22039" cy="16529"/>
              </a:xfrm>
              <a:prstGeom prst="rect">
                <a:avLst/>
              </a:prstGeom>
              <a:solidFill>
                <a:srgbClr val="1A1B1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72" name="Rectangle 473"/>
              <p:cNvSpPr>
                <a:spLocks noChangeArrowheads="1"/>
              </p:cNvSpPr>
              <p:nvPr/>
            </p:nvSpPr>
            <p:spPr bwMode="auto">
              <a:xfrm>
                <a:off x="5784915" y="8120034"/>
                <a:ext cx="22039" cy="165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73" name="Line 474"/>
              <p:cNvSpPr>
                <a:spLocks noChangeShapeType="1"/>
              </p:cNvSpPr>
              <p:nvPr/>
            </p:nvSpPr>
            <p:spPr bwMode="auto">
              <a:xfrm>
                <a:off x="5806954" y="7161331"/>
                <a:ext cx="3674" cy="193393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74" name="Rectangle 475"/>
              <p:cNvSpPr>
                <a:spLocks noChangeArrowheads="1"/>
              </p:cNvSpPr>
              <p:nvPr/>
            </p:nvSpPr>
            <p:spPr bwMode="auto">
              <a:xfrm>
                <a:off x="6049385" y="7359683"/>
                <a:ext cx="3674" cy="275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75" name="Line 476"/>
              <p:cNvSpPr>
                <a:spLocks noChangeShapeType="1"/>
              </p:cNvSpPr>
              <p:nvPr/>
            </p:nvSpPr>
            <p:spPr bwMode="auto">
              <a:xfrm>
                <a:off x="6049385" y="6384451"/>
                <a:ext cx="3674" cy="195046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76" name="Rectangle 477"/>
              <p:cNvSpPr>
                <a:spLocks noChangeArrowheads="1"/>
              </p:cNvSpPr>
              <p:nvPr/>
            </p:nvSpPr>
            <p:spPr bwMode="auto">
              <a:xfrm>
                <a:off x="6269777" y="7541506"/>
                <a:ext cx="3674" cy="275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77" name="Line 478"/>
              <p:cNvSpPr>
                <a:spLocks noChangeShapeType="1"/>
              </p:cNvSpPr>
              <p:nvPr/>
            </p:nvSpPr>
            <p:spPr bwMode="auto">
              <a:xfrm>
                <a:off x="6269777" y="6450568"/>
                <a:ext cx="3674" cy="21818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78" name="Rectangle 479"/>
              <p:cNvSpPr>
                <a:spLocks noChangeArrowheads="1"/>
              </p:cNvSpPr>
              <p:nvPr/>
            </p:nvSpPr>
            <p:spPr bwMode="auto">
              <a:xfrm>
                <a:off x="6666482" y="7524977"/>
                <a:ext cx="22039" cy="16529"/>
              </a:xfrm>
              <a:prstGeom prst="rect">
                <a:avLst/>
              </a:prstGeom>
              <a:solidFill>
                <a:srgbClr val="1A1B1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79" name="Rectangle 480"/>
              <p:cNvSpPr>
                <a:spLocks noChangeArrowheads="1"/>
              </p:cNvSpPr>
              <p:nvPr/>
            </p:nvSpPr>
            <p:spPr bwMode="auto">
              <a:xfrm>
                <a:off x="6666482" y="7524977"/>
                <a:ext cx="22039" cy="165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80" name="Line 481"/>
              <p:cNvSpPr>
                <a:spLocks noChangeShapeType="1"/>
              </p:cNvSpPr>
              <p:nvPr/>
            </p:nvSpPr>
            <p:spPr bwMode="auto">
              <a:xfrm>
                <a:off x="6688521" y="6632391"/>
                <a:ext cx="3674" cy="18017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81" name="Line 482"/>
              <p:cNvSpPr>
                <a:spLocks noChangeShapeType="1"/>
              </p:cNvSpPr>
              <p:nvPr/>
            </p:nvSpPr>
            <p:spPr bwMode="auto">
              <a:xfrm>
                <a:off x="3779349" y="8086975"/>
                <a:ext cx="3674" cy="27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82" name="Line 483"/>
              <p:cNvSpPr>
                <a:spLocks noChangeShapeType="1"/>
              </p:cNvSpPr>
              <p:nvPr/>
            </p:nvSpPr>
            <p:spPr bwMode="auto">
              <a:xfrm flipV="1">
                <a:off x="3779349" y="7756388"/>
                <a:ext cx="1608861" cy="33058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83" name="Line 484"/>
              <p:cNvSpPr>
                <a:spLocks noChangeShapeType="1"/>
              </p:cNvSpPr>
              <p:nvPr/>
            </p:nvSpPr>
            <p:spPr bwMode="auto">
              <a:xfrm flipV="1">
                <a:off x="5388209" y="7491918"/>
                <a:ext cx="1300312" cy="2644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84" name="Rectangle 485"/>
              <p:cNvSpPr>
                <a:spLocks noChangeArrowheads="1"/>
              </p:cNvSpPr>
              <p:nvPr/>
            </p:nvSpPr>
            <p:spPr bwMode="auto">
              <a:xfrm>
                <a:off x="4198093" y="9938264"/>
                <a:ext cx="22039" cy="165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85" name="Line 486"/>
              <p:cNvSpPr>
                <a:spLocks noChangeShapeType="1"/>
              </p:cNvSpPr>
              <p:nvPr/>
            </p:nvSpPr>
            <p:spPr bwMode="auto">
              <a:xfrm>
                <a:off x="4198093" y="8698562"/>
                <a:ext cx="3674" cy="2512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86" name="Rectangle 487"/>
              <p:cNvSpPr>
                <a:spLocks noChangeArrowheads="1"/>
              </p:cNvSpPr>
              <p:nvPr/>
            </p:nvSpPr>
            <p:spPr bwMode="auto">
              <a:xfrm>
                <a:off x="4572759" y="9409324"/>
                <a:ext cx="3674" cy="275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87" name="Line 488"/>
              <p:cNvSpPr>
                <a:spLocks noChangeShapeType="1"/>
              </p:cNvSpPr>
              <p:nvPr/>
            </p:nvSpPr>
            <p:spPr bwMode="auto">
              <a:xfrm>
                <a:off x="4572759" y="8566327"/>
                <a:ext cx="3674" cy="168599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88" name="Rectangle 489"/>
              <p:cNvSpPr>
                <a:spLocks noChangeArrowheads="1"/>
              </p:cNvSpPr>
              <p:nvPr/>
            </p:nvSpPr>
            <p:spPr bwMode="auto">
              <a:xfrm>
                <a:off x="4903347" y="9227501"/>
                <a:ext cx="22039" cy="275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89" name="Line 490"/>
              <p:cNvSpPr>
                <a:spLocks noChangeShapeType="1"/>
              </p:cNvSpPr>
              <p:nvPr/>
            </p:nvSpPr>
            <p:spPr bwMode="auto">
              <a:xfrm>
                <a:off x="4903347" y="8483680"/>
                <a:ext cx="3674" cy="14876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90" name="Rectangle 491"/>
              <p:cNvSpPr>
                <a:spLocks noChangeArrowheads="1"/>
              </p:cNvSpPr>
              <p:nvPr/>
            </p:nvSpPr>
            <p:spPr bwMode="auto">
              <a:xfrm>
                <a:off x="5211896" y="9111796"/>
                <a:ext cx="22039" cy="165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91" name="Line 492"/>
              <p:cNvSpPr>
                <a:spLocks noChangeShapeType="1"/>
              </p:cNvSpPr>
              <p:nvPr/>
            </p:nvSpPr>
            <p:spPr bwMode="auto">
              <a:xfrm>
                <a:off x="5233935" y="8268798"/>
                <a:ext cx="3674" cy="168599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92" name="Rectangle 493"/>
              <p:cNvSpPr>
                <a:spLocks noChangeArrowheads="1"/>
              </p:cNvSpPr>
              <p:nvPr/>
            </p:nvSpPr>
            <p:spPr bwMode="auto">
              <a:xfrm>
                <a:off x="5520444" y="8120034"/>
                <a:ext cx="22039" cy="16529"/>
              </a:xfrm>
              <a:prstGeom prst="rect">
                <a:avLst/>
              </a:prstGeom>
              <a:solidFill>
                <a:srgbClr val="1A1B1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93" name="Rectangle 494"/>
              <p:cNvSpPr>
                <a:spLocks noChangeArrowheads="1"/>
              </p:cNvSpPr>
              <p:nvPr/>
            </p:nvSpPr>
            <p:spPr bwMode="auto">
              <a:xfrm>
                <a:off x="5520444" y="8120034"/>
                <a:ext cx="22039" cy="165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94" name="Line 495"/>
              <p:cNvSpPr>
                <a:spLocks noChangeShapeType="1"/>
              </p:cNvSpPr>
              <p:nvPr/>
            </p:nvSpPr>
            <p:spPr bwMode="auto">
              <a:xfrm>
                <a:off x="5520444" y="7475389"/>
                <a:ext cx="3674" cy="13058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95" name="Rectangle 496"/>
              <p:cNvSpPr>
                <a:spLocks noChangeArrowheads="1"/>
              </p:cNvSpPr>
              <p:nvPr/>
            </p:nvSpPr>
            <p:spPr bwMode="auto">
              <a:xfrm>
                <a:off x="5806954" y="8235739"/>
                <a:ext cx="22039" cy="16529"/>
              </a:xfrm>
              <a:prstGeom prst="rect">
                <a:avLst/>
              </a:prstGeom>
              <a:solidFill>
                <a:srgbClr val="1A1B1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96" name="Rectangle 497"/>
              <p:cNvSpPr>
                <a:spLocks noChangeArrowheads="1"/>
              </p:cNvSpPr>
              <p:nvPr/>
            </p:nvSpPr>
            <p:spPr bwMode="auto">
              <a:xfrm>
                <a:off x="5806954" y="8235739"/>
                <a:ext cx="22039" cy="165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97" name="Line 498"/>
              <p:cNvSpPr>
                <a:spLocks noChangeShapeType="1"/>
              </p:cNvSpPr>
              <p:nvPr/>
            </p:nvSpPr>
            <p:spPr bwMode="auto">
              <a:xfrm>
                <a:off x="5806954" y="7458859"/>
                <a:ext cx="3674" cy="157028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98" name="Rectangle 499"/>
              <p:cNvSpPr>
                <a:spLocks noChangeArrowheads="1"/>
              </p:cNvSpPr>
              <p:nvPr/>
            </p:nvSpPr>
            <p:spPr bwMode="auto">
              <a:xfrm>
                <a:off x="6071424" y="7673741"/>
                <a:ext cx="22039" cy="16529"/>
              </a:xfrm>
              <a:prstGeom prst="rect">
                <a:avLst/>
              </a:prstGeom>
              <a:solidFill>
                <a:srgbClr val="1A1B1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99" name="Rectangle 500"/>
              <p:cNvSpPr>
                <a:spLocks noChangeArrowheads="1"/>
              </p:cNvSpPr>
              <p:nvPr/>
            </p:nvSpPr>
            <p:spPr bwMode="auto">
              <a:xfrm>
                <a:off x="6071424" y="7673741"/>
                <a:ext cx="22039" cy="165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00" name="Line 501"/>
              <p:cNvSpPr>
                <a:spLocks noChangeShapeType="1"/>
              </p:cNvSpPr>
              <p:nvPr/>
            </p:nvSpPr>
            <p:spPr bwMode="auto">
              <a:xfrm>
                <a:off x="6093463" y="6797685"/>
                <a:ext cx="3674" cy="178517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01" name="Rectangle 502"/>
              <p:cNvSpPr>
                <a:spLocks noChangeArrowheads="1"/>
              </p:cNvSpPr>
              <p:nvPr/>
            </p:nvSpPr>
            <p:spPr bwMode="auto">
              <a:xfrm>
                <a:off x="6313855" y="8136563"/>
                <a:ext cx="22039" cy="16529"/>
              </a:xfrm>
              <a:prstGeom prst="rect">
                <a:avLst/>
              </a:prstGeom>
              <a:solidFill>
                <a:srgbClr val="1A1B1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02" name="Rectangle 503"/>
              <p:cNvSpPr>
                <a:spLocks noChangeArrowheads="1"/>
              </p:cNvSpPr>
              <p:nvPr/>
            </p:nvSpPr>
            <p:spPr bwMode="auto">
              <a:xfrm>
                <a:off x="6313855" y="8136563"/>
                <a:ext cx="22039" cy="165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03" name="Line 504"/>
              <p:cNvSpPr>
                <a:spLocks noChangeShapeType="1"/>
              </p:cNvSpPr>
              <p:nvPr/>
            </p:nvSpPr>
            <p:spPr bwMode="auto">
              <a:xfrm>
                <a:off x="6335894" y="6896861"/>
                <a:ext cx="3674" cy="249593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04" name="Rectangle 505"/>
              <p:cNvSpPr>
                <a:spLocks noChangeArrowheads="1"/>
              </p:cNvSpPr>
              <p:nvPr/>
            </p:nvSpPr>
            <p:spPr bwMode="auto">
              <a:xfrm>
                <a:off x="6776678" y="8136563"/>
                <a:ext cx="3674" cy="275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05" name="Line 506"/>
              <p:cNvSpPr>
                <a:spLocks noChangeShapeType="1"/>
              </p:cNvSpPr>
              <p:nvPr/>
            </p:nvSpPr>
            <p:spPr bwMode="auto">
              <a:xfrm>
                <a:off x="6776678" y="7012567"/>
                <a:ext cx="3674" cy="22479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06" name="Line 507"/>
              <p:cNvSpPr>
                <a:spLocks noChangeShapeType="1"/>
              </p:cNvSpPr>
              <p:nvPr/>
            </p:nvSpPr>
            <p:spPr bwMode="auto">
              <a:xfrm>
                <a:off x="4198093" y="9706853"/>
                <a:ext cx="3674" cy="27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07" name="Line 508"/>
              <p:cNvSpPr>
                <a:spLocks noChangeShapeType="1"/>
              </p:cNvSpPr>
              <p:nvPr/>
            </p:nvSpPr>
            <p:spPr bwMode="auto">
              <a:xfrm flipV="1">
                <a:off x="4198093" y="8434092"/>
                <a:ext cx="1476625" cy="12727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08" name="Line 509"/>
              <p:cNvSpPr>
                <a:spLocks noChangeShapeType="1"/>
              </p:cNvSpPr>
              <p:nvPr/>
            </p:nvSpPr>
            <p:spPr bwMode="auto">
              <a:xfrm flipV="1">
                <a:off x="5674719" y="7458859"/>
                <a:ext cx="1101959" cy="9752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09" name="Rectangle 510"/>
              <p:cNvSpPr>
                <a:spLocks noChangeArrowheads="1"/>
              </p:cNvSpPr>
              <p:nvPr/>
            </p:nvSpPr>
            <p:spPr bwMode="auto">
              <a:xfrm>
                <a:off x="3647114" y="10070499"/>
                <a:ext cx="3674" cy="275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10" name="Line 511"/>
              <p:cNvSpPr>
                <a:spLocks noChangeShapeType="1"/>
              </p:cNvSpPr>
              <p:nvPr/>
            </p:nvSpPr>
            <p:spPr bwMode="auto">
              <a:xfrm>
                <a:off x="3647114" y="8549797"/>
                <a:ext cx="3674" cy="297528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11" name="Line 512"/>
              <p:cNvSpPr>
                <a:spLocks noChangeShapeType="1"/>
              </p:cNvSpPr>
              <p:nvPr/>
            </p:nvSpPr>
            <p:spPr bwMode="auto">
              <a:xfrm>
                <a:off x="3580996" y="11492024"/>
                <a:ext cx="66118" cy="3305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12" name="Line 513"/>
              <p:cNvSpPr>
                <a:spLocks noChangeShapeType="1"/>
              </p:cNvSpPr>
              <p:nvPr/>
            </p:nvSpPr>
            <p:spPr bwMode="auto">
              <a:xfrm flipV="1">
                <a:off x="3647114" y="11492024"/>
                <a:ext cx="44078" cy="3305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13" name="Rectangle 514"/>
              <p:cNvSpPr>
                <a:spLocks noChangeArrowheads="1"/>
              </p:cNvSpPr>
              <p:nvPr/>
            </p:nvSpPr>
            <p:spPr bwMode="auto">
              <a:xfrm>
                <a:off x="4131976" y="9210972"/>
                <a:ext cx="3674" cy="165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14" name="Line 515"/>
              <p:cNvSpPr>
                <a:spLocks noChangeShapeType="1"/>
              </p:cNvSpPr>
              <p:nvPr/>
            </p:nvSpPr>
            <p:spPr bwMode="auto">
              <a:xfrm>
                <a:off x="4131976" y="8417562"/>
                <a:ext cx="3674" cy="15868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15" name="Rectangle 516"/>
              <p:cNvSpPr>
                <a:spLocks noChangeArrowheads="1"/>
              </p:cNvSpPr>
              <p:nvPr/>
            </p:nvSpPr>
            <p:spPr bwMode="auto">
              <a:xfrm>
                <a:off x="4506642" y="10004381"/>
                <a:ext cx="3674" cy="275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16" name="Line 517"/>
              <p:cNvSpPr>
                <a:spLocks noChangeShapeType="1"/>
              </p:cNvSpPr>
              <p:nvPr/>
            </p:nvSpPr>
            <p:spPr bwMode="auto">
              <a:xfrm>
                <a:off x="4506642" y="9111796"/>
                <a:ext cx="3674" cy="178517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17" name="Rectangle 518"/>
              <p:cNvSpPr>
                <a:spLocks noChangeArrowheads="1"/>
              </p:cNvSpPr>
              <p:nvPr/>
            </p:nvSpPr>
            <p:spPr bwMode="auto">
              <a:xfrm>
                <a:off x="4859269" y="10120087"/>
                <a:ext cx="22039" cy="275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18" name="Line 519"/>
              <p:cNvSpPr>
                <a:spLocks noChangeShapeType="1"/>
              </p:cNvSpPr>
              <p:nvPr/>
            </p:nvSpPr>
            <p:spPr bwMode="auto">
              <a:xfrm>
                <a:off x="4859269" y="9144854"/>
                <a:ext cx="3674" cy="195046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19" name="Rectangle 520"/>
              <p:cNvSpPr>
                <a:spLocks noChangeArrowheads="1"/>
              </p:cNvSpPr>
              <p:nvPr/>
            </p:nvSpPr>
            <p:spPr bwMode="auto">
              <a:xfrm>
                <a:off x="5211896" y="9425853"/>
                <a:ext cx="3674" cy="165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20" name="Line 521"/>
              <p:cNvSpPr>
                <a:spLocks noChangeShapeType="1"/>
              </p:cNvSpPr>
              <p:nvPr/>
            </p:nvSpPr>
            <p:spPr bwMode="auto">
              <a:xfrm>
                <a:off x="5211896" y="8533268"/>
                <a:ext cx="3674" cy="18017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21" name="Rectangle 522"/>
              <p:cNvSpPr>
                <a:spLocks noChangeArrowheads="1"/>
              </p:cNvSpPr>
              <p:nvPr/>
            </p:nvSpPr>
            <p:spPr bwMode="auto">
              <a:xfrm>
                <a:off x="5542484" y="9574618"/>
                <a:ext cx="3674" cy="275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22" name="Line 523"/>
              <p:cNvSpPr>
                <a:spLocks noChangeShapeType="1"/>
              </p:cNvSpPr>
              <p:nvPr/>
            </p:nvSpPr>
            <p:spPr bwMode="auto">
              <a:xfrm>
                <a:off x="5542484" y="8318386"/>
                <a:ext cx="3674" cy="249593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23" name="Rectangle 524"/>
              <p:cNvSpPr>
                <a:spLocks noChangeArrowheads="1"/>
              </p:cNvSpPr>
              <p:nvPr/>
            </p:nvSpPr>
            <p:spPr bwMode="auto">
              <a:xfrm>
                <a:off x="5828993" y="8549797"/>
                <a:ext cx="22039" cy="275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24" name="Line 525"/>
              <p:cNvSpPr>
                <a:spLocks noChangeShapeType="1"/>
              </p:cNvSpPr>
              <p:nvPr/>
            </p:nvSpPr>
            <p:spPr bwMode="auto">
              <a:xfrm>
                <a:off x="5828993" y="7458859"/>
                <a:ext cx="3674" cy="216534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25" name="Rectangle 526"/>
              <p:cNvSpPr>
                <a:spLocks noChangeArrowheads="1"/>
              </p:cNvSpPr>
              <p:nvPr/>
            </p:nvSpPr>
            <p:spPr bwMode="auto">
              <a:xfrm>
                <a:off x="6379973" y="6946449"/>
                <a:ext cx="22039" cy="275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26" name="Line 527"/>
              <p:cNvSpPr>
                <a:spLocks noChangeShapeType="1"/>
              </p:cNvSpPr>
              <p:nvPr/>
            </p:nvSpPr>
            <p:spPr bwMode="auto">
              <a:xfrm>
                <a:off x="6402012" y="5789394"/>
                <a:ext cx="3674" cy="231411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27" name="Rectangle 528"/>
              <p:cNvSpPr>
                <a:spLocks noChangeArrowheads="1"/>
              </p:cNvSpPr>
              <p:nvPr/>
            </p:nvSpPr>
            <p:spPr bwMode="auto">
              <a:xfrm>
                <a:off x="6886874" y="7987799"/>
                <a:ext cx="3674" cy="165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28" name="Line 529"/>
              <p:cNvSpPr>
                <a:spLocks noChangeShapeType="1"/>
              </p:cNvSpPr>
              <p:nvPr/>
            </p:nvSpPr>
            <p:spPr bwMode="auto">
              <a:xfrm>
                <a:off x="6886874" y="6698509"/>
                <a:ext cx="3674" cy="259511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29" name="Line 530"/>
              <p:cNvSpPr>
                <a:spLocks noChangeShapeType="1"/>
              </p:cNvSpPr>
              <p:nvPr/>
            </p:nvSpPr>
            <p:spPr bwMode="auto">
              <a:xfrm>
                <a:off x="3647114" y="9508500"/>
                <a:ext cx="3674" cy="27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30" name="Line 531"/>
              <p:cNvSpPr>
                <a:spLocks noChangeShapeType="1"/>
              </p:cNvSpPr>
              <p:nvPr/>
            </p:nvSpPr>
            <p:spPr bwMode="auto">
              <a:xfrm flipV="1">
                <a:off x="3647114" y="9062208"/>
                <a:ext cx="1719057" cy="4462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31" name="Line 532"/>
              <p:cNvSpPr>
                <a:spLocks noChangeShapeType="1"/>
              </p:cNvSpPr>
              <p:nvPr/>
            </p:nvSpPr>
            <p:spPr bwMode="auto">
              <a:xfrm flipV="1">
                <a:off x="5366170" y="8665503"/>
                <a:ext cx="1520704" cy="39670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32" name="Rectangle 533"/>
              <p:cNvSpPr>
                <a:spLocks noChangeArrowheads="1"/>
              </p:cNvSpPr>
              <p:nvPr/>
            </p:nvSpPr>
            <p:spPr bwMode="auto">
              <a:xfrm>
                <a:off x="3558957" y="10797791"/>
                <a:ext cx="3674" cy="275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33" name="Line 534"/>
              <p:cNvSpPr>
                <a:spLocks noChangeShapeType="1"/>
              </p:cNvSpPr>
              <p:nvPr/>
            </p:nvSpPr>
            <p:spPr bwMode="auto">
              <a:xfrm>
                <a:off x="3558957" y="8615915"/>
                <a:ext cx="3674" cy="290916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34" name="Line 535"/>
              <p:cNvSpPr>
                <a:spLocks noChangeShapeType="1"/>
              </p:cNvSpPr>
              <p:nvPr/>
            </p:nvSpPr>
            <p:spPr bwMode="auto">
              <a:xfrm>
                <a:off x="3514878" y="11492024"/>
                <a:ext cx="44078" cy="3305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35" name="Line 536"/>
              <p:cNvSpPr>
                <a:spLocks noChangeShapeType="1"/>
              </p:cNvSpPr>
              <p:nvPr/>
            </p:nvSpPr>
            <p:spPr bwMode="auto">
              <a:xfrm flipV="1">
                <a:off x="3558957" y="11492024"/>
                <a:ext cx="44078" cy="3305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36" name="Rectangle 537"/>
              <p:cNvSpPr>
                <a:spLocks noChangeArrowheads="1"/>
              </p:cNvSpPr>
              <p:nvPr/>
            </p:nvSpPr>
            <p:spPr bwMode="auto">
              <a:xfrm>
                <a:off x="4462563" y="11657317"/>
                <a:ext cx="3674" cy="275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37" name="Line 538"/>
              <p:cNvSpPr>
                <a:spLocks noChangeShapeType="1"/>
              </p:cNvSpPr>
              <p:nvPr/>
            </p:nvSpPr>
            <p:spPr bwMode="auto">
              <a:xfrm>
                <a:off x="4462563" y="9491971"/>
                <a:ext cx="3674" cy="203311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38" name="Line 539"/>
              <p:cNvSpPr>
                <a:spLocks noChangeShapeType="1"/>
              </p:cNvSpPr>
              <p:nvPr/>
            </p:nvSpPr>
            <p:spPr bwMode="auto">
              <a:xfrm>
                <a:off x="4396446" y="11492024"/>
                <a:ext cx="66118" cy="3305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39" name="Line 540"/>
              <p:cNvSpPr>
                <a:spLocks noChangeShapeType="1"/>
              </p:cNvSpPr>
              <p:nvPr/>
            </p:nvSpPr>
            <p:spPr bwMode="auto">
              <a:xfrm flipV="1">
                <a:off x="4462563" y="11492024"/>
                <a:ext cx="44078" cy="3305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40" name="Rectangle 541"/>
              <p:cNvSpPr>
                <a:spLocks noChangeArrowheads="1"/>
              </p:cNvSpPr>
              <p:nvPr/>
            </p:nvSpPr>
            <p:spPr bwMode="auto">
              <a:xfrm>
                <a:off x="5520444" y="10467203"/>
                <a:ext cx="22039" cy="275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41" name="Line 542"/>
              <p:cNvSpPr>
                <a:spLocks noChangeShapeType="1"/>
              </p:cNvSpPr>
              <p:nvPr/>
            </p:nvSpPr>
            <p:spPr bwMode="auto">
              <a:xfrm>
                <a:off x="5520444" y="8301857"/>
                <a:ext cx="3674" cy="322322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42" name="Line 543"/>
              <p:cNvSpPr>
                <a:spLocks noChangeShapeType="1"/>
              </p:cNvSpPr>
              <p:nvPr/>
            </p:nvSpPr>
            <p:spPr bwMode="auto">
              <a:xfrm>
                <a:off x="5476366" y="11492024"/>
                <a:ext cx="44078" cy="3305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43" name="Line 544"/>
              <p:cNvSpPr>
                <a:spLocks noChangeShapeType="1"/>
              </p:cNvSpPr>
              <p:nvPr/>
            </p:nvSpPr>
            <p:spPr bwMode="auto">
              <a:xfrm flipV="1">
                <a:off x="5520444" y="11492024"/>
                <a:ext cx="66118" cy="3305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44" name="Rectangle 545"/>
              <p:cNvSpPr>
                <a:spLocks noChangeArrowheads="1"/>
              </p:cNvSpPr>
              <p:nvPr/>
            </p:nvSpPr>
            <p:spPr bwMode="auto">
              <a:xfrm>
                <a:off x="5851032" y="8632444"/>
                <a:ext cx="3674" cy="1652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45" name="Line 546"/>
              <p:cNvSpPr>
                <a:spLocks noChangeShapeType="1"/>
              </p:cNvSpPr>
              <p:nvPr/>
            </p:nvSpPr>
            <p:spPr bwMode="auto">
              <a:xfrm>
                <a:off x="5935517" y="7136538"/>
                <a:ext cx="3672" cy="312404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46" name="Rectangle 547"/>
              <p:cNvSpPr>
                <a:spLocks noChangeArrowheads="1"/>
              </p:cNvSpPr>
              <p:nvPr/>
            </p:nvSpPr>
            <p:spPr bwMode="auto">
              <a:xfrm>
                <a:off x="6181620" y="7326625"/>
                <a:ext cx="3674" cy="275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altLang="en-US" sz="1800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47" name="Line 548"/>
              <p:cNvSpPr>
                <a:spLocks noChangeShapeType="1"/>
              </p:cNvSpPr>
              <p:nvPr/>
            </p:nvSpPr>
            <p:spPr bwMode="auto">
              <a:xfrm>
                <a:off x="6181620" y="5111690"/>
                <a:ext cx="3674" cy="444639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48" name="Line 549"/>
              <p:cNvSpPr>
                <a:spLocks noChangeShapeType="1"/>
              </p:cNvSpPr>
              <p:nvPr/>
            </p:nvSpPr>
            <p:spPr bwMode="auto">
              <a:xfrm>
                <a:off x="3558957" y="9789499"/>
                <a:ext cx="3674" cy="27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49" name="Line 550"/>
              <p:cNvSpPr>
                <a:spLocks noChangeShapeType="1"/>
              </p:cNvSpPr>
              <p:nvPr/>
            </p:nvSpPr>
            <p:spPr bwMode="auto">
              <a:xfrm flipV="1">
                <a:off x="3558957" y="9293619"/>
                <a:ext cx="2776937" cy="4958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50" name="Line 551"/>
              <p:cNvSpPr>
                <a:spLocks noChangeShapeType="1"/>
              </p:cNvSpPr>
              <p:nvPr/>
            </p:nvSpPr>
            <p:spPr bwMode="auto">
              <a:xfrm>
                <a:off x="6335894" y="9293619"/>
                <a:ext cx="3674" cy="27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51" name="Rectangle 552"/>
              <p:cNvSpPr>
                <a:spLocks noChangeArrowheads="1"/>
              </p:cNvSpPr>
              <p:nvPr/>
            </p:nvSpPr>
            <p:spPr bwMode="auto">
              <a:xfrm>
                <a:off x="7216821" y="4417458"/>
                <a:ext cx="772648" cy="49244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altLang="zh-CN" sz="1600" b="1" kern="0" dirty="0">
                    <a:solidFill>
                      <a:prstClr val="black"/>
                    </a:solidFill>
                    <a:latin typeface="Arial"/>
                  </a:rPr>
                  <a:t>Age</a:t>
                </a:r>
                <a:endParaRPr lang="en-GB" altLang="zh-CN" sz="2700" b="1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52" name="Rectangle 553"/>
              <p:cNvSpPr>
                <a:spLocks noChangeArrowheads="1"/>
              </p:cNvSpPr>
              <p:nvPr/>
            </p:nvSpPr>
            <p:spPr bwMode="auto">
              <a:xfrm>
                <a:off x="7230381" y="6356902"/>
                <a:ext cx="782266" cy="36933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altLang="zh-CN" sz="1200" b="1" kern="0" dirty="0">
                    <a:solidFill>
                      <a:prstClr val="black"/>
                    </a:solidFill>
                    <a:latin typeface="Arial"/>
                  </a:rPr>
                  <a:t>80-89</a:t>
                </a:r>
                <a:endParaRPr lang="en-GB" altLang="zh-CN" sz="3300" b="1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53" name="Rectangle 554"/>
              <p:cNvSpPr>
                <a:spLocks noChangeArrowheads="1"/>
              </p:cNvSpPr>
              <p:nvPr/>
            </p:nvSpPr>
            <p:spPr bwMode="auto">
              <a:xfrm>
                <a:off x="7230381" y="7161334"/>
                <a:ext cx="782266" cy="36933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altLang="zh-CN" sz="1200" b="1" kern="0" dirty="0">
                    <a:solidFill>
                      <a:prstClr val="black"/>
                    </a:solidFill>
                    <a:latin typeface="Arial"/>
                  </a:rPr>
                  <a:t>70-79</a:t>
                </a:r>
                <a:endParaRPr lang="en-GB" altLang="zh-CN" sz="3300" b="1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54" name="Rectangle 555"/>
              <p:cNvSpPr>
                <a:spLocks noChangeArrowheads="1"/>
              </p:cNvSpPr>
              <p:nvPr/>
            </p:nvSpPr>
            <p:spPr bwMode="auto">
              <a:xfrm>
                <a:off x="7230381" y="7467128"/>
                <a:ext cx="782266" cy="36933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altLang="zh-CN" sz="1200" b="1" kern="0" dirty="0">
                    <a:solidFill>
                      <a:prstClr val="black"/>
                    </a:solidFill>
                    <a:latin typeface="Arial"/>
                  </a:rPr>
                  <a:t>60-69</a:t>
                </a:r>
                <a:endParaRPr lang="en-GB" altLang="zh-CN" sz="3300" b="1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55" name="Rectangle 556"/>
              <p:cNvSpPr>
                <a:spLocks noChangeArrowheads="1"/>
              </p:cNvSpPr>
              <p:nvPr/>
            </p:nvSpPr>
            <p:spPr bwMode="auto">
              <a:xfrm>
                <a:off x="7230381" y="8569081"/>
                <a:ext cx="782266" cy="36933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altLang="zh-CN" sz="1200" b="1" kern="0" dirty="0">
                    <a:solidFill>
                      <a:prstClr val="black"/>
                    </a:solidFill>
                    <a:latin typeface="Arial"/>
                  </a:rPr>
                  <a:t>50-59</a:t>
                </a:r>
                <a:endParaRPr lang="en-GB" altLang="zh-CN" sz="3300" b="1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56" name="Rectangle 557"/>
              <p:cNvSpPr>
                <a:spLocks noChangeArrowheads="1"/>
              </p:cNvSpPr>
              <p:nvPr/>
            </p:nvSpPr>
            <p:spPr bwMode="auto">
              <a:xfrm>
                <a:off x="7230381" y="8993337"/>
                <a:ext cx="782266" cy="36933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altLang="zh-CN" sz="1200" b="1" kern="0" dirty="0">
                    <a:solidFill>
                      <a:prstClr val="black"/>
                    </a:solidFill>
                    <a:latin typeface="Arial"/>
                  </a:rPr>
                  <a:t>40-49</a:t>
                </a:r>
                <a:endParaRPr lang="en-GB" altLang="zh-CN" sz="3300" b="1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57" name="Rectangle 207"/>
              <p:cNvSpPr>
                <a:spLocks noChangeArrowheads="1"/>
              </p:cNvSpPr>
              <p:nvPr/>
            </p:nvSpPr>
            <p:spPr bwMode="auto">
              <a:xfrm>
                <a:off x="3448877" y="3618326"/>
                <a:ext cx="5098398" cy="492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G Times" pitchFamily="18" charset="0"/>
                    <a:ea typeface="宋体" pitchFamily="2" charset="-122"/>
                  </a:defRPr>
                </a:lvl9pPr>
              </a:lstStyle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altLang="zh-CN" sz="1600" b="1" kern="0" dirty="0">
                    <a:solidFill>
                      <a:srgbClr val="002060"/>
                    </a:solidFill>
                    <a:latin typeface="Arial"/>
                  </a:rPr>
                  <a:t>    5,000 adults</a:t>
                </a:r>
              </a:p>
            </p:txBody>
          </p:sp>
        </p:grpSp>
      </p:grpSp>
      <p:sp>
        <p:nvSpPr>
          <p:cNvPr id="3458" name="TextBox 3457"/>
          <p:cNvSpPr txBox="1"/>
          <p:nvPr/>
        </p:nvSpPr>
        <p:spPr>
          <a:xfrm rot="16200000">
            <a:off x="-403485" y="4064368"/>
            <a:ext cx="298030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kern="0" dirty="0">
                <a:solidFill>
                  <a:srgbClr val="002060"/>
                </a:solidFill>
                <a:latin typeface="Arial"/>
              </a:rPr>
              <a:t>CHD mortality (RR &amp; 95% CI)</a:t>
            </a:r>
          </a:p>
        </p:txBody>
      </p:sp>
      <p:sp>
        <p:nvSpPr>
          <p:cNvPr id="3459" name="Subtitle 2"/>
          <p:cNvSpPr txBox="1">
            <a:spLocks/>
          </p:cNvSpPr>
          <p:nvPr/>
        </p:nvSpPr>
        <p:spPr>
          <a:xfrm>
            <a:off x="8516437" y="6514088"/>
            <a:ext cx="3611212" cy="522753"/>
          </a:xfrm>
          <a:prstGeom prst="rect">
            <a:avLst/>
          </a:prstGeom>
        </p:spPr>
        <p:txBody>
          <a:bodyPr vert="horz" lIns="60960" tIns="30480" rIns="60960" bIns="3048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>
              <a:spcBef>
                <a:spcPts val="0"/>
              </a:spcBef>
              <a:buNone/>
              <a:defRPr/>
            </a:pPr>
            <a:r>
              <a:rPr lang="en-GB" sz="1400" dirty="0">
                <a:solidFill>
                  <a:srgbClr val="002060"/>
                </a:solidFill>
                <a:latin typeface="Arial"/>
              </a:rPr>
              <a:t>* Prospective Studies Collaboration</a:t>
            </a:r>
          </a:p>
        </p:txBody>
      </p:sp>
    </p:spTree>
    <p:extLst>
      <p:ext uri="{BB962C8B-B14F-4D97-AF65-F5344CB8AC3E}">
        <p14:creationId xmlns:p14="http://schemas.microsoft.com/office/powerpoint/2010/main" val="33138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7084" y="191417"/>
            <a:ext cx="12291462" cy="590628"/>
          </a:xfrm>
        </p:spPr>
        <p:txBody>
          <a:bodyPr>
            <a:noAutofit/>
          </a:bodyPr>
          <a:lstStyle/>
          <a:p>
            <a:pPr algn="ctr"/>
            <a:br>
              <a:rPr lang="en-GB" sz="4000" b="1" dirty="0">
                <a:solidFill>
                  <a:srgbClr val="002060"/>
                </a:solidFill>
                <a:latin typeface="Mulish" pitchFamily="2" charset="0"/>
              </a:rPr>
            </a:br>
            <a:br>
              <a:rPr lang="en-GB" sz="4000" b="1" dirty="0">
                <a:solidFill>
                  <a:srgbClr val="002060"/>
                </a:solidFill>
                <a:latin typeface="Mulish" pitchFamily="2" charset="0"/>
              </a:rPr>
            </a:br>
            <a:r>
              <a:rPr lang="en-GB" sz="4000" b="1" dirty="0">
                <a:solidFill>
                  <a:srgbClr val="002060"/>
                </a:solidFill>
                <a:latin typeface="Mulish" pitchFamily="2" charset="0"/>
              </a:rPr>
              <a:t>ISIS</a:t>
            </a:r>
            <a:r>
              <a:rPr lang="en-GB" sz="4000" dirty="0">
                <a:solidFill>
                  <a:srgbClr val="002060"/>
                </a:solidFill>
                <a:latin typeface="Mulish" pitchFamily="2" charset="0"/>
              </a:rPr>
              <a:t>: the birth of </a:t>
            </a:r>
            <a:r>
              <a:rPr lang="en-GB" altLang="en-US" sz="4000" dirty="0">
                <a:solidFill>
                  <a:srgbClr val="002060"/>
                </a:solidFill>
                <a:latin typeface="Mulish" pitchFamily="2" charset="0"/>
                <a:cs typeface="Arial" panose="020B0604020202020204" pitchFamily="34" charset="0"/>
              </a:rPr>
              <a:t>large cardiology trials in Oxford</a:t>
            </a:r>
            <a:endParaRPr lang="en-GB" sz="4000" dirty="0">
              <a:solidFill>
                <a:srgbClr val="002060"/>
              </a:solidFill>
              <a:latin typeface="Mulish ExtraBold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F90198-09B8-419E-8D92-7F6B27ADC9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107"/>
          <a:stretch/>
        </p:blipFill>
        <p:spPr>
          <a:xfrm>
            <a:off x="0" y="1056983"/>
            <a:ext cx="12072938" cy="5609600"/>
          </a:xfrm>
          <a:prstGeom prst="rect">
            <a:avLst/>
          </a:prstGeom>
        </p:spPr>
      </p:pic>
      <p:pic>
        <p:nvPicPr>
          <p:cNvPr id="4" name="Picture 3" descr="ISIS 2x2 factorial graph">
            <a:extLst>
              <a:ext uri="{FF2B5EF4-FFF2-40B4-BE49-F238E27FC236}">
                <a16:creationId xmlns:a16="http://schemas.microsoft.com/office/drawing/2014/main" id="{45025D71-50DE-42A3-A499-A5B579745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0" b="14139"/>
          <a:stretch>
            <a:fillRect/>
          </a:stretch>
        </p:blipFill>
        <p:spPr bwMode="auto">
          <a:xfrm>
            <a:off x="2983193" y="1077285"/>
            <a:ext cx="5662613" cy="5903913"/>
          </a:xfrm>
          <a:prstGeom prst="rect">
            <a:avLst/>
          </a:prstGeom>
          <a:solidFill>
            <a:srgbClr val="002060"/>
          </a:solidFill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B9ACDD-5435-4FAA-836A-D65F8DE44B80}"/>
              </a:ext>
            </a:extLst>
          </p:cNvPr>
          <p:cNvSpPr txBox="1"/>
          <p:nvPr/>
        </p:nvSpPr>
        <p:spPr>
          <a:xfrm>
            <a:off x="47622" y="2136415"/>
            <a:ext cx="29117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2000" b="1" dirty="0">
                <a:solidFill>
                  <a:srgbClr val="002060"/>
                </a:solidFill>
                <a:latin typeface="Mulish" pitchFamily="2" charset="0"/>
              </a:rPr>
              <a:t>ISIS-2 </a:t>
            </a:r>
          </a:p>
          <a:p>
            <a:pPr algn="ctr"/>
            <a:r>
              <a:rPr lang="en-GB" altLang="en-US" sz="2000" dirty="0">
                <a:solidFill>
                  <a:srgbClr val="002060"/>
                </a:solidFill>
                <a:latin typeface="Mulish" pitchFamily="2" charset="0"/>
              </a:rPr>
              <a:t>~17,000 patients with suspected acute myocardial infarction</a:t>
            </a:r>
            <a:endParaRPr lang="en-GB" sz="2000" dirty="0">
              <a:solidFill>
                <a:srgbClr val="002060"/>
              </a:solidFill>
              <a:latin typeface="Mulish" pitchFamily="2" charset="0"/>
            </a:endParaRPr>
          </a:p>
          <a:p>
            <a:pPr algn="ctr"/>
            <a:endParaRPr lang="en-GB" altLang="en-US" sz="2000" dirty="0">
              <a:solidFill>
                <a:srgbClr val="002060"/>
              </a:solidFill>
              <a:latin typeface="Mulish" pitchFamily="2" charset="0"/>
            </a:endParaRPr>
          </a:p>
          <a:p>
            <a:pPr algn="ctr"/>
            <a:r>
              <a:rPr lang="en-GB" altLang="en-US" sz="2000" dirty="0">
                <a:solidFill>
                  <a:srgbClr val="002060"/>
                </a:solidFill>
                <a:latin typeface="Mulish" pitchFamily="2" charset="0"/>
              </a:rPr>
              <a:t>2x2 “factorial” trial of:</a:t>
            </a:r>
          </a:p>
          <a:p>
            <a:pPr algn="ctr"/>
            <a:endParaRPr lang="en-GB" altLang="en-US" sz="2000" dirty="0">
              <a:solidFill>
                <a:srgbClr val="002060"/>
              </a:solidFill>
              <a:latin typeface="Mulish" pitchFamily="2" charset="0"/>
            </a:endParaRPr>
          </a:p>
          <a:p>
            <a:pPr algn="ctr"/>
            <a:r>
              <a:rPr lang="en-GB" altLang="en-US" sz="2000" dirty="0">
                <a:solidFill>
                  <a:srgbClr val="002060"/>
                </a:solidFill>
                <a:latin typeface="Mulish" pitchFamily="2" charset="0"/>
              </a:rPr>
              <a:t> a fibrinolytic </a:t>
            </a:r>
          </a:p>
          <a:p>
            <a:pPr algn="ctr"/>
            <a:r>
              <a:rPr lang="en-GB" altLang="en-US" sz="2000" dirty="0">
                <a:solidFill>
                  <a:srgbClr val="002060"/>
                </a:solidFill>
                <a:latin typeface="Mulish" pitchFamily="2" charset="0"/>
              </a:rPr>
              <a:t>(iv streptokinase) </a:t>
            </a:r>
          </a:p>
          <a:p>
            <a:pPr algn="ctr"/>
            <a:r>
              <a:rPr lang="en-GB" altLang="en-US" sz="2000" dirty="0">
                <a:solidFill>
                  <a:srgbClr val="002060"/>
                </a:solidFill>
                <a:latin typeface="Mulish" pitchFamily="2" charset="0"/>
              </a:rPr>
              <a:t>&amp;</a:t>
            </a:r>
          </a:p>
          <a:p>
            <a:pPr algn="ctr"/>
            <a:r>
              <a:rPr lang="en-GB" altLang="en-US" sz="2000" dirty="0">
                <a:solidFill>
                  <a:srgbClr val="002060"/>
                </a:solidFill>
                <a:latin typeface="Mulish" pitchFamily="2" charset="0"/>
              </a:rPr>
              <a:t>oral aspirin</a:t>
            </a:r>
          </a:p>
          <a:p>
            <a:pPr algn="ctr"/>
            <a:endParaRPr lang="en-GB" altLang="en-US" sz="2000" dirty="0">
              <a:solidFill>
                <a:srgbClr val="002060"/>
              </a:solidFill>
              <a:latin typeface="Muli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6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ma small fib trials">
            <a:extLst>
              <a:ext uri="{FF2B5EF4-FFF2-40B4-BE49-F238E27FC236}">
                <a16:creationId xmlns:a16="http://schemas.microsoft.com/office/drawing/2014/main" id="{F9232709-FD07-4BE0-9F19-B6AB7C73B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410" y="1503464"/>
            <a:ext cx="5380605" cy="5171096"/>
          </a:xfrm>
          <a:prstGeom prst="rect">
            <a:avLst/>
          </a:prstGeom>
          <a:solidFill>
            <a:srgbClr val="002060"/>
          </a:solidFill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9731" y="743571"/>
            <a:ext cx="12291462" cy="590628"/>
          </a:xfrm>
        </p:spPr>
        <p:txBody>
          <a:bodyPr>
            <a:noAutofit/>
          </a:bodyPr>
          <a:lstStyle/>
          <a:p>
            <a:pPr algn="ctr"/>
            <a:br>
              <a:rPr lang="en-GB" sz="4000" b="1" dirty="0">
                <a:solidFill>
                  <a:srgbClr val="002060"/>
                </a:solidFill>
                <a:latin typeface="Mulish" pitchFamily="2" charset="0"/>
              </a:rPr>
            </a:br>
            <a:br>
              <a:rPr lang="en-GB" sz="4000" b="1" dirty="0">
                <a:solidFill>
                  <a:srgbClr val="002060"/>
                </a:solidFill>
                <a:latin typeface="Mulish" pitchFamily="2" charset="0"/>
              </a:rPr>
            </a:br>
            <a:r>
              <a:rPr lang="en-GB" sz="4000" b="1" dirty="0">
                <a:solidFill>
                  <a:srgbClr val="002060"/>
                </a:solidFill>
                <a:latin typeface="Mulish" pitchFamily="2" charset="0"/>
              </a:rPr>
              <a:t>S</a:t>
            </a:r>
            <a:r>
              <a:rPr lang="en-GB" sz="4000" dirty="0">
                <a:solidFill>
                  <a:srgbClr val="002060"/>
                </a:solidFill>
                <a:latin typeface="Mulish" pitchFamily="2" charset="0"/>
              </a:rPr>
              <a:t>maller fibrinolytic trials 1959-1984</a:t>
            </a:r>
            <a:br>
              <a:rPr lang="en-GB" sz="4000" dirty="0">
                <a:solidFill>
                  <a:srgbClr val="002060"/>
                </a:solidFill>
                <a:latin typeface="Mulish" pitchFamily="2" charset="0"/>
              </a:rPr>
            </a:br>
            <a:r>
              <a:rPr lang="en-GB" sz="4000" dirty="0">
                <a:solidFill>
                  <a:srgbClr val="002060"/>
                </a:solidFill>
                <a:latin typeface="Mulish" pitchFamily="2" charset="0"/>
              </a:rPr>
              <a:t> low power &amp; no impact</a:t>
            </a:r>
            <a:endParaRPr lang="en-GB" sz="4000" dirty="0">
              <a:solidFill>
                <a:srgbClr val="002060"/>
              </a:solidFill>
              <a:latin typeface="Mulish ExtraBold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F90198-09B8-419E-8D92-7F6B27ADC9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712" t="17107"/>
          <a:stretch/>
        </p:blipFill>
        <p:spPr>
          <a:xfrm>
            <a:off x="9993854" y="1038885"/>
            <a:ext cx="2126706" cy="5609600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5BE1B55-23F1-45DB-A8E9-61BFFAD1A933}"/>
              </a:ext>
            </a:extLst>
          </p:cNvPr>
          <p:cNvSpPr/>
          <p:nvPr/>
        </p:nvSpPr>
        <p:spPr>
          <a:xfrm flipH="1">
            <a:off x="71440" y="1771650"/>
            <a:ext cx="3651430" cy="4000500"/>
          </a:xfrm>
          <a:prstGeom prst="wedgeEllipseCallout">
            <a:avLst>
              <a:gd name="adj1" fmla="val -233712"/>
              <a:gd name="adj2" fmla="val 46587"/>
            </a:avLst>
          </a:prstGeom>
          <a:solidFill>
            <a:srgbClr val="10253F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i="1" dirty="0">
                <a:latin typeface="Mulish" pitchFamily="2" charset="0"/>
              </a:rPr>
              <a:t>“If you make a study 10x simpler, you can make it 10x larger &amp; so 100x more informative”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B323A6-410D-4158-B9C2-C386F6BAEB20}"/>
              </a:ext>
            </a:extLst>
          </p:cNvPr>
          <p:cNvSpPr txBox="1"/>
          <p:nvPr/>
        </p:nvSpPr>
        <p:spPr>
          <a:xfrm>
            <a:off x="9369911" y="6131859"/>
            <a:ext cx="656216" cy="9681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9355AD-0F60-4E56-B212-CDB59E9A9DC1}"/>
              </a:ext>
            </a:extLst>
          </p:cNvPr>
          <p:cNvSpPr txBox="1"/>
          <p:nvPr/>
        </p:nvSpPr>
        <p:spPr>
          <a:xfrm>
            <a:off x="-328109" y="6056424"/>
            <a:ext cx="2055085" cy="9681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41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EFB18-5CB5-4CE0-9A0A-60D009EB4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7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Mulish" pitchFamily="2" charset="0"/>
              </a:rPr>
              <a:t>Moderately large trials in CKD </a:t>
            </a:r>
            <a:br>
              <a:rPr lang="en-GB" sz="4000" b="1" dirty="0">
                <a:solidFill>
                  <a:srgbClr val="002060"/>
                </a:solidFill>
                <a:latin typeface="Mulish" pitchFamily="2" charset="0"/>
              </a:rPr>
            </a:br>
            <a:r>
              <a:rPr lang="en-GB" sz="4000" b="1" dirty="0">
                <a:solidFill>
                  <a:srgbClr val="002060"/>
                </a:solidFill>
                <a:latin typeface="Mulish" pitchFamily="2" charset="0"/>
              </a:rPr>
              <a:t>have established the standard of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105E2-2C4A-4FF1-8181-7D8B3250B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566" y="5368056"/>
            <a:ext cx="2719534" cy="1047459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9270 pts with CKD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Statin-based therapy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06A4D3-FB80-428E-ABC1-8FA4596F0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46" y="4101762"/>
            <a:ext cx="2219690" cy="1128211"/>
          </a:xfrm>
          <a:prstGeom prst="rect">
            <a:avLst/>
          </a:prstGeom>
        </p:spPr>
      </p:pic>
      <p:pic>
        <p:nvPicPr>
          <p:cNvPr id="1026" name="Picture 2" descr="diabetes and chronic kidney disease ...">
            <a:extLst>
              <a:ext uri="{FF2B5EF4-FFF2-40B4-BE49-F238E27FC236}">
                <a16:creationId xmlns:a16="http://schemas.microsoft.com/office/drawing/2014/main" id="{1CBE730E-150A-4F3F-B860-EFEAB4BD4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173" y="4160930"/>
            <a:ext cx="2235017" cy="61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CAD7FF-DC77-4729-B37C-D6603733CDC4}"/>
              </a:ext>
            </a:extLst>
          </p:cNvPr>
          <p:cNvSpPr txBox="1">
            <a:spLocks/>
          </p:cNvSpPr>
          <p:nvPr/>
        </p:nvSpPr>
        <p:spPr>
          <a:xfrm>
            <a:off x="9113865" y="4839622"/>
            <a:ext cx="2645632" cy="1047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13,026 pts in 2x large CKD trials in diabetes </a:t>
            </a: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Finerenone</a:t>
            </a:r>
          </a:p>
        </p:txBody>
      </p:sp>
      <p:pic>
        <p:nvPicPr>
          <p:cNvPr id="1028" name="Picture 4" descr="Flow Study - Research and Innovation">
            <a:extLst>
              <a:ext uri="{FF2B5EF4-FFF2-40B4-BE49-F238E27FC236}">
                <a16:creationId xmlns:a16="http://schemas.microsoft.com/office/drawing/2014/main" id="{ABA18A46-96AF-4991-A33A-D36886E04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1644504"/>
            <a:ext cx="2219690" cy="102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5DB9EB-ECDD-4AC8-BAFA-DAB94A0EE0CB}"/>
              </a:ext>
            </a:extLst>
          </p:cNvPr>
          <p:cNvSpPr txBox="1"/>
          <p:nvPr/>
        </p:nvSpPr>
        <p:spPr>
          <a:xfrm>
            <a:off x="7442811" y="2708775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3533 pts with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CKD &amp; diabetes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Semaglutide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5C8395-F209-4F36-885F-D82E682630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5901" y="3092115"/>
            <a:ext cx="4171940" cy="71196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F605-30C5-42BF-8553-8701B93930AF}"/>
              </a:ext>
            </a:extLst>
          </p:cNvPr>
          <p:cNvSpPr txBox="1">
            <a:spLocks/>
          </p:cNvSpPr>
          <p:nvPr/>
        </p:nvSpPr>
        <p:spPr>
          <a:xfrm>
            <a:off x="4115901" y="3894302"/>
            <a:ext cx="4105093" cy="132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58,816 pts in 8 trials with baseline albuminuria &amp;  serial eGFR measurements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SGLT2 inhibitors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23959F-DE92-4316-BD54-96BAE0B2C304}"/>
              </a:ext>
            </a:extLst>
          </p:cNvPr>
          <p:cNvSpPr txBox="1"/>
          <p:nvPr/>
        </p:nvSpPr>
        <p:spPr>
          <a:xfrm>
            <a:off x="425355" y="1785446"/>
            <a:ext cx="257707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IDNT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3228 pts in 2x trials in CKD &amp; diabetes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 inhibitors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ABE436-5264-478D-A72D-422C843CD3B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2624"/>
          <a:stretch/>
        </p:blipFill>
        <p:spPr>
          <a:xfrm>
            <a:off x="693763" y="1432453"/>
            <a:ext cx="2141086" cy="4801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2332D7-4D1D-43D6-8EE7-F46BA6B77893}"/>
              </a:ext>
            </a:extLst>
          </p:cNvPr>
          <p:cNvSpPr txBox="1"/>
          <p:nvPr/>
        </p:nvSpPr>
        <p:spPr>
          <a:xfrm>
            <a:off x="3724391" y="2814696"/>
            <a:ext cx="4876800" cy="307238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D70BB2-3614-42A3-A459-6B1F147524C1}"/>
              </a:ext>
            </a:extLst>
          </p:cNvPr>
          <p:cNvSpPr txBox="1"/>
          <p:nvPr/>
        </p:nvSpPr>
        <p:spPr>
          <a:xfrm>
            <a:off x="422593" y="1395119"/>
            <a:ext cx="2577072" cy="262731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A58859-877D-4974-A167-FD6E7A2D8E09}"/>
              </a:ext>
            </a:extLst>
          </p:cNvPr>
          <p:cNvSpPr txBox="1"/>
          <p:nvPr/>
        </p:nvSpPr>
        <p:spPr>
          <a:xfrm>
            <a:off x="423046" y="4022431"/>
            <a:ext cx="2577072" cy="262731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9127F5-BAFB-407E-933B-91674EEF73B2}"/>
              </a:ext>
            </a:extLst>
          </p:cNvPr>
          <p:cNvSpPr txBox="1"/>
          <p:nvPr/>
        </p:nvSpPr>
        <p:spPr>
          <a:xfrm>
            <a:off x="9155809" y="1398014"/>
            <a:ext cx="2577072" cy="262731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71A408-8D50-457F-AC07-5068E9043652}"/>
              </a:ext>
            </a:extLst>
          </p:cNvPr>
          <p:cNvSpPr txBox="1"/>
          <p:nvPr/>
        </p:nvSpPr>
        <p:spPr>
          <a:xfrm>
            <a:off x="9158571" y="4025326"/>
            <a:ext cx="2577072" cy="262731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62357F-FD73-4065-8B27-8A83EB4A8720}"/>
              </a:ext>
            </a:extLst>
          </p:cNvPr>
          <p:cNvSpPr txBox="1"/>
          <p:nvPr/>
        </p:nvSpPr>
        <p:spPr>
          <a:xfrm>
            <a:off x="4543628" y="6478430"/>
            <a:ext cx="3316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Mulish" pitchFamily="2" charset="0"/>
              </a:rPr>
              <a:t>CKD seminar. Lancet 2025; Nov 25th</a:t>
            </a:r>
          </a:p>
        </p:txBody>
      </p:sp>
    </p:spTree>
    <p:extLst>
      <p:ext uri="{BB962C8B-B14F-4D97-AF65-F5344CB8AC3E}">
        <p14:creationId xmlns:p14="http://schemas.microsoft.com/office/powerpoint/2010/main" val="31897459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35c75916-3a85-4ec6-9447-ab8d3bf6570c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ont and logo master">
  <a:themeElements>
    <a:clrScheme name="MR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00BED5"/>
      </a:accent1>
      <a:accent2>
        <a:srgbClr val="008AAD"/>
      </a:accent2>
      <a:accent3>
        <a:srgbClr val="E94D36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RC_PHRU_Oxford_powerpoint_basic" id="{525BB3C0-5ECC-EA41-93F7-A2FA00FD5DDD}" vid="{60592653-5396-8A45-99FF-E8B30F545915}"/>
    </a:ext>
  </a:extLst>
</a:theme>
</file>

<file path=ppt/theme/theme3.xml><?xml version="1.0" encoding="utf-8"?>
<a:theme xmlns:a="http://schemas.openxmlformats.org/drawingml/2006/main" name="Font and logo master">
  <a:themeElements>
    <a:clrScheme name="MR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00BED5"/>
      </a:accent1>
      <a:accent2>
        <a:srgbClr val="008AAD"/>
      </a:accent2>
      <a:accent3>
        <a:srgbClr val="E94D36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RC_PHRU_Oxford_powerpoint_basic" id="{525BB3C0-5ECC-EA41-93F7-A2FA00FD5DDD}" vid="{26ED796D-DA31-524E-A07D-4C4D5B04AE4E}"/>
    </a:ext>
  </a:extLst>
</a:theme>
</file>

<file path=ppt/theme/theme4.xml><?xml version="1.0" encoding="utf-8"?>
<a:theme xmlns:a="http://schemas.openxmlformats.org/drawingml/2006/main" name="2_Font and logo master">
  <a:themeElements>
    <a:clrScheme name="MR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00BED5"/>
      </a:accent1>
      <a:accent2>
        <a:srgbClr val="008AAD"/>
      </a:accent2>
      <a:accent3>
        <a:srgbClr val="E94D36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RC_PHRU_Oxford_powerpoint_basic" id="{525BB3C0-5ECC-EA41-93F7-A2FA00FD5DDD}" vid="{26ED796D-DA31-524E-A07D-4C4D5B04AE4E}"/>
    </a:ext>
  </a:extLst>
</a:theme>
</file>

<file path=ppt/theme/theme5.xml><?xml version="1.0" encoding="utf-8"?>
<a:theme xmlns:a="http://schemas.openxmlformats.org/drawingml/2006/main" name="OxPoP Health ETHOX Theme">
  <a:themeElements>
    <a:clrScheme name="OxPopHealth">
      <a:dk1>
        <a:srgbClr val="011E41"/>
      </a:dk1>
      <a:lt1>
        <a:sysClr val="window" lastClr="FFFFFF"/>
      </a:lt1>
      <a:dk2>
        <a:srgbClr val="6D4F96"/>
      </a:dk2>
      <a:lt2>
        <a:srgbClr val="E7E6E6"/>
      </a:lt2>
      <a:accent1>
        <a:srgbClr val="F93822"/>
      </a:accent1>
      <a:accent2>
        <a:srgbClr val="011E41"/>
      </a:accent2>
      <a:accent3>
        <a:srgbClr val="B03C8E"/>
      </a:accent3>
      <a:accent4>
        <a:srgbClr val="6D4F96"/>
      </a:accent4>
      <a:accent5>
        <a:srgbClr val="38517E"/>
      </a:accent5>
      <a:accent6>
        <a:srgbClr val="2F4858"/>
      </a:accent6>
      <a:hlink>
        <a:srgbClr val="F93822"/>
      </a:hlink>
      <a:folHlink>
        <a:srgbClr val="011E41"/>
      </a:folHlink>
    </a:clrScheme>
    <a:fontScheme name="OxPopHealth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xPoP Health ETHOX Theme">
  <a:themeElements>
    <a:clrScheme name="OxPopHealth CTSU (Orange)">
      <a:dk1>
        <a:srgbClr val="0E180D"/>
      </a:dk1>
      <a:lt1>
        <a:sysClr val="window" lastClr="FFFFFF"/>
      </a:lt1>
      <a:dk2>
        <a:srgbClr val="6D4F96"/>
      </a:dk2>
      <a:lt2>
        <a:srgbClr val="F2F1F1"/>
      </a:lt2>
      <a:accent1>
        <a:srgbClr val="FE5000"/>
      </a:accent1>
      <a:accent2>
        <a:srgbClr val="0E2050"/>
      </a:accent2>
      <a:accent3>
        <a:srgbClr val="C0B7B1"/>
      </a:accent3>
      <a:accent4>
        <a:srgbClr val="6D4F96"/>
      </a:accent4>
      <a:accent5>
        <a:srgbClr val="38517E"/>
      </a:accent5>
      <a:accent6>
        <a:srgbClr val="2F4858"/>
      </a:accent6>
      <a:hlink>
        <a:srgbClr val="FE5000"/>
      </a:hlink>
      <a:folHlink>
        <a:srgbClr val="0E2050"/>
      </a:folHlink>
    </a:clrScheme>
    <a:fontScheme name="OxPopHealth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xPoP Health ETHOX Theme">
  <a:themeElements>
    <a:clrScheme name="OxPopHealth">
      <a:dk1>
        <a:srgbClr val="011E41"/>
      </a:dk1>
      <a:lt1>
        <a:sysClr val="window" lastClr="FFFFFF"/>
      </a:lt1>
      <a:dk2>
        <a:srgbClr val="6D4F96"/>
      </a:dk2>
      <a:lt2>
        <a:srgbClr val="E7E6E6"/>
      </a:lt2>
      <a:accent1>
        <a:srgbClr val="F93822"/>
      </a:accent1>
      <a:accent2>
        <a:srgbClr val="011E41"/>
      </a:accent2>
      <a:accent3>
        <a:srgbClr val="B03C8E"/>
      </a:accent3>
      <a:accent4>
        <a:srgbClr val="6D4F96"/>
      </a:accent4>
      <a:accent5>
        <a:srgbClr val="38517E"/>
      </a:accent5>
      <a:accent6>
        <a:srgbClr val="2F4858"/>
      </a:accent6>
      <a:hlink>
        <a:srgbClr val="F93822"/>
      </a:hlink>
      <a:folHlink>
        <a:srgbClr val="011E41"/>
      </a:folHlink>
    </a:clrScheme>
    <a:fontScheme name="OxPopHealth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xPoP Health ETHOX Theme">
  <a:themeElements>
    <a:clrScheme name="OxPopHealth">
      <a:dk1>
        <a:srgbClr val="011E41"/>
      </a:dk1>
      <a:lt1>
        <a:sysClr val="window" lastClr="FFFFFF"/>
      </a:lt1>
      <a:dk2>
        <a:srgbClr val="6D4F96"/>
      </a:dk2>
      <a:lt2>
        <a:srgbClr val="E7E6E6"/>
      </a:lt2>
      <a:accent1>
        <a:srgbClr val="F93822"/>
      </a:accent1>
      <a:accent2>
        <a:srgbClr val="011E41"/>
      </a:accent2>
      <a:accent3>
        <a:srgbClr val="B03C8E"/>
      </a:accent3>
      <a:accent4>
        <a:srgbClr val="6D4F96"/>
      </a:accent4>
      <a:accent5>
        <a:srgbClr val="38517E"/>
      </a:accent5>
      <a:accent6>
        <a:srgbClr val="2F4858"/>
      </a:accent6>
      <a:hlink>
        <a:srgbClr val="F93822"/>
      </a:hlink>
      <a:folHlink>
        <a:srgbClr val="011E41"/>
      </a:folHlink>
    </a:clrScheme>
    <a:fontScheme name="OxPopHealth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6704</TotalTime>
  <Words>4655</Words>
  <Application>Microsoft Office PowerPoint</Application>
  <PresentationFormat>寬螢幕</PresentationFormat>
  <Paragraphs>1049</Paragraphs>
  <Slides>43</Slides>
  <Notes>37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10</vt:i4>
      </vt:variant>
      <vt:variant>
        <vt:lpstr>投影片標題</vt:lpstr>
      </vt:variant>
      <vt:variant>
        <vt:i4>43</vt:i4>
      </vt:variant>
    </vt:vector>
  </HeadingPairs>
  <TitlesOfParts>
    <vt:vector size="62" baseType="lpstr">
      <vt:lpstr>Mulish</vt:lpstr>
      <vt:lpstr>Mulish ExtraBold</vt:lpstr>
      <vt:lpstr>Mulish Light</vt:lpstr>
      <vt:lpstr>Mulish Medium</vt:lpstr>
      <vt:lpstr>Arial</vt:lpstr>
      <vt:lpstr>Calibri</vt:lpstr>
      <vt:lpstr>Calibri Light</vt:lpstr>
      <vt:lpstr>Times New Roman</vt:lpstr>
      <vt:lpstr>Wingdings</vt:lpstr>
      <vt:lpstr>1_Office Theme</vt:lpstr>
      <vt:lpstr>1_Font and logo master</vt:lpstr>
      <vt:lpstr>Font and logo master</vt:lpstr>
      <vt:lpstr>2_Font and logo master</vt:lpstr>
      <vt:lpstr>OxPoP Health ETHOX Theme</vt:lpstr>
      <vt:lpstr>1_OxPoP Health ETHOX Theme</vt:lpstr>
      <vt:lpstr>2_OxPoP Health ETHOX Theme</vt:lpstr>
      <vt:lpstr>3_OxPoP Health ETHOX Theme</vt:lpstr>
      <vt:lpstr>4_Office Theme</vt:lpstr>
      <vt:lpstr>5_Office Theme</vt:lpstr>
      <vt:lpstr>PowerPoint 簡報</vt:lpstr>
      <vt:lpstr>Disclosures</vt:lpstr>
      <vt:lpstr>Talk contents</vt:lpstr>
      <vt:lpstr>Part 1: Importance of scale, randomization &amp; identifying safe treatments which can benefit a wide range of different patients</vt:lpstr>
      <vt:lpstr>Origin for large cohorts linked to Oxford</vt:lpstr>
      <vt:lpstr>Need for LARGE studies: Coronary mortality vs systolic blood pressure  (5k, 50k &amp; 500k randomly chosen adults from PSC*)</vt:lpstr>
      <vt:lpstr>  ISIS: the birth of large cardiology trials in Oxford</vt:lpstr>
      <vt:lpstr>  Smaller fibrinolytic trials 1959-1984  low power &amp; no impact</vt:lpstr>
      <vt:lpstr>Moderately large trials in CKD  have established the standard of care</vt:lpstr>
      <vt:lpstr>New SMART-C meta-analysis</vt:lpstr>
      <vt:lpstr>New SMART-C meta-analysis: methods </vt:lpstr>
      <vt:lpstr>Effects of SGLT2i on  eGFR SLOPE by diabetes status</vt:lpstr>
      <vt:lpstr>No clear difference in effects of SGLT2i on  eGFR slopes by albuminuria status</vt:lpstr>
      <vt:lpstr>No clear difference in effects of SGLT2i on  eGFR slopes by albuminuria status</vt:lpstr>
      <vt:lpstr>New SMART-C meta-analysis: methods </vt:lpstr>
      <vt:lpstr>Beneficial relative effects of SGLT2i on  “kidney disease progression*”</vt:lpstr>
      <vt:lpstr>Beneficial relative effects of SGLT2i on key efficacy outcomes by diabetes status</vt:lpstr>
      <vt:lpstr>Beneficial relative effects of SGLT2i on key outcomes unmodified by level of albuminuria</vt:lpstr>
      <vt:lpstr>Relative effects of SGLT2i on safety outcomes</vt:lpstr>
      <vt:lpstr>Absolute effects of SGLT2i/1000 pt years of use</vt:lpstr>
      <vt:lpstr>PowerPoint 簡報</vt:lpstr>
      <vt:lpstr>Absolute effects of SGLT2i/1000 pt years of use (excluding heart failure trials)</vt:lpstr>
      <vt:lpstr>Key findings from meta-analysis of ~60,000 participants from large SGLT2i trials</vt:lpstr>
      <vt:lpstr>Key findings from meta-analysis of ~60,000 participants from large SGLT2i trials</vt:lpstr>
      <vt:lpstr>But what about using SGLT2i use in my patient with IgA nephropathy?</vt:lpstr>
      <vt:lpstr>But what about using SGLT2i use in my patient with IgA nephropathy?</vt:lpstr>
      <vt:lpstr>EMPA-KIDNEY: Annual rate of change of eGFR</vt:lpstr>
      <vt:lpstr>EMPA-KIDNEY: Chronic eGFR slopes  by primary kidney diagnosis</vt:lpstr>
      <vt:lpstr>EMPA-KIDNEY: Chronic eGFR slopes  by type of glomerular disease</vt:lpstr>
      <vt:lpstr>PowerPoint 簡報</vt:lpstr>
      <vt:lpstr>Overwhelming evidence to support SGLT2i use widely in IgA nephropathy?</vt:lpstr>
      <vt:lpstr>PowerPoint 簡報</vt:lpstr>
      <vt:lpstr>Part 1: Summary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Vast trial saving tiny nephrons:  identifying key common pathways to kidney failure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Herrington</dc:creator>
  <cp:lastModifiedBy>office32 漢品</cp:lastModifiedBy>
  <cp:revision>539</cp:revision>
  <cp:lastPrinted>2025-12-02T08:56:35Z</cp:lastPrinted>
  <dcterms:created xsi:type="dcterms:W3CDTF">2022-05-16T06:56:00Z</dcterms:created>
  <dcterms:modified xsi:type="dcterms:W3CDTF">2025-12-05T02:38:24Z</dcterms:modified>
</cp:coreProperties>
</file>