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62" r:id="rId2"/>
    <p:sldId id="3290" r:id="rId3"/>
    <p:sldId id="3407" r:id="rId4"/>
    <p:sldId id="3408" r:id="rId5"/>
    <p:sldId id="3409" r:id="rId6"/>
    <p:sldId id="3411" r:id="rId7"/>
    <p:sldId id="3412" r:id="rId8"/>
    <p:sldId id="3413" r:id="rId9"/>
    <p:sldId id="3414" r:id="rId10"/>
    <p:sldId id="3415" r:id="rId11"/>
    <p:sldId id="3416" r:id="rId12"/>
    <p:sldId id="3417" r:id="rId13"/>
    <p:sldId id="3418" r:id="rId14"/>
    <p:sldId id="3419" r:id="rId15"/>
    <p:sldId id="3420" r:id="rId16"/>
    <p:sldId id="3421" r:id="rId17"/>
    <p:sldId id="3423" r:id="rId18"/>
    <p:sldId id="3422" r:id="rId19"/>
    <p:sldId id="3424" r:id="rId20"/>
    <p:sldId id="3425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pos="2237" userDrawn="1">
          <p15:clr>
            <a:srgbClr val="A4A3A4"/>
          </p15:clr>
        </p15:guide>
        <p15:guide id="6" pos="4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B00000"/>
    <a:srgbClr val="20346B"/>
    <a:srgbClr val="193A6B"/>
    <a:srgbClr val="223C64"/>
    <a:srgbClr val="202C5B"/>
    <a:srgbClr val="21366F"/>
    <a:srgbClr val="002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8"/>
    <p:restoredTop sz="89283" autoAdjust="0"/>
  </p:normalViewPr>
  <p:slideViewPr>
    <p:cSldViewPr snapToGrid="0" snapToObjects="1" showGuides="1">
      <p:cViewPr varScale="1">
        <p:scale>
          <a:sx n="37" d="100"/>
          <a:sy n="37" d="100"/>
        </p:scale>
        <p:origin x="1522" y="259"/>
      </p:cViewPr>
      <p:guideLst>
        <p:guide orient="horz" pos="2160"/>
        <p:guide pos="3871"/>
        <p:guide pos="211"/>
        <p:guide orient="horz" pos="3906"/>
        <p:guide pos="2237"/>
        <p:guide pos="42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3E96E68-C837-E448-B4CD-42E4A584A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6279B-347C-E642-A93D-6CC6ECD122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50697-59F1-EB4D-9591-6363353AC31E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058A49-FE40-0A4A-B8E8-99E2F4506E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C4877ED-A99A-324D-BAD4-D7BD07B222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A368-199E-1246-86B0-8134553AA7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2534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AF246-4275-ED4B-B64F-32008D4D9D6B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F59A6-D6A3-8A49-A971-F0378218733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9981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aseline="0" dirty="0">
                <a:solidFill>
                  <a:srgbClr val="FF0000"/>
                </a:solidFill>
              </a:rPr>
              <a:t>Thank chairmen for your kind introduction.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aseline="0" dirty="0">
                <a:solidFill>
                  <a:srgbClr val="FF0000"/>
                </a:solidFill>
              </a:rPr>
              <a:t>Good morning everyone! I am </a:t>
            </a:r>
            <a:r>
              <a:rPr kumimoji="1" lang="en-US" altLang="ko-KR" sz="1400" baseline="0" dirty="0" err="1">
                <a:solidFill>
                  <a:srgbClr val="FF0000"/>
                </a:solidFill>
              </a:rPr>
              <a:t>Jaeseok</a:t>
            </a:r>
            <a:r>
              <a:rPr kumimoji="1" lang="en-US" altLang="ko-KR" sz="1400" baseline="0" dirty="0">
                <a:solidFill>
                  <a:srgbClr val="FF0000"/>
                </a:solidFill>
              </a:rPr>
              <a:t> Yang, a Korean transplant nephrologist and immunologist.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aseline="0" dirty="0">
                <a:solidFill>
                  <a:srgbClr val="FF0000"/>
                </a:solidFill>
              </a:rPr>
              <a:t>I would like to discuss how to measure donor quality for predicting post-transplant outcomes.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59A6-D6A3-8A49-A971-F0378218733B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756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10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Interestingly, impact of AKI was significant only in ECD group, like K-KDPI &gt; 70 or 85%.</a:t>
            </a:r>
          </a:p>
          <a:p>
            <a:pPr eaLnBrk="1" hangingPunct="1"/>
            <a:r>
              <a:rPr lang="en-US" altLang="ko-KR" dirty="0"/>
              <a:t>Furthermore, impact of AKI was not significant in decreasing creatinine patterns.</a:t>
            </a:r>
          </a:p>
          <a:p>
            <a:pPr eaLnBrk="1" hangingPunct="1"/>
            <a:r>
              <a:rPr lang="en-US" altLang="ko-KR" dirty="0"/>
              <a:t>Taken together, we could safely use stage 1 or 2 AKI, especially in SCD or decreasing creatinine patterns to overcome organ shortage.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71271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11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For recipient prognostic factors, we developed Korean EPTS based on four prognostic factors, such as age, DM, HCV, dialysis duration.</a:t>
            </a:r>
          </a:p>
          <a:p>
            <a:pPr eaLnBrk="1" hangingPunct="1"/>
            <a:r>
              <a:rPr lang="en-US" altLang="ko-KR" dirty="0"/>
              <a:t>Then, we matched K-KDPI and K-EPTS and compared mortality of four groups. 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186988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12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Prognosis of high to high and low to high was bad, however, high to low has good prognosis.</a:t>
            </a:r>
          </a:p>
          <a:p>
            <a:pPr eaLnBrk="1" hangingPunct="1"/>
            <a:r>
              <a:rPr lang="en-US" altLang="ko-KR" dirty="0"/>
              <a:t>Therefore, we plan to preferentially allocate good kidneys to good recipients but won’t adopt policy of bad kidneys to bad recipients.</a:t>
            </a:r>
          </a:p>
          <a:p>
            <a:pPr eaLnBrk="1" hangingPunct="1"/>
            <a:r>
              <a:rPr lang="en-US" altLang="ko-KR" dirty="0"/>
              <a:t>These data suggest that we should consider donor quality together with recipient conditions.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607278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Johns Hopkins group developed Living donor KDPI from SRTR on the same scale as the DD KDPI.</a:t>
            </a:r>
          </a:p>
          <a:p>
            <a:pPr eaLnBrk="1" hangingPunct="1"/>
            <a:r>
              <a:rPr lang="en-US" altLang="ko-KR" dirty="0"/>
              <a:t>Distribution of LD-KDPI was skewed to left to DD-KDPI, indicating LD had better overall quality than DD; however, some DD seemed to have better quality than LD. 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20687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LD-KDPI has good prognostic values in US</a:t>
            </a:r>
          </a:p>
          <a:p>
            <a:pPr eaLnBrk="1" hangingPunct="1"/>
            <a:r>
              <a:rPr lang="en-US" altLang="ko-KR" dirty="0"/>
              <a:t>And LD-KDPI has similar prognosis as DD-KDPI with similar scores.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882620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15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German and Australian group validated LD-KDPI.</a:t>
            </a:r>
          </a:p>
          <a:p>
            <a:pPr eaLnBrk="1" hangingPunct="1"/>
            <a:r>
              <a:rPr lang="en-US" altLang="ko-KR" dirty="0"/>
              <a:t>German group found predictive power of LD-KDPI was lower that of DD-KDPI.</a:t>
            </a:r>
          </a:p>
          <a:p>
            <a:pPr eaLnBrk="1" hangingPunct="1"/>
            <a:r>
              <a:rPr lang="en-US" altLang="ko-KR" dirty="0"/>
              <a:t>ANZDATA group showed addition of LD-KDPI to reference model increased C statistic by only 0.02 and C-statistic to determine association of LD-KDPI w DCGS was weak (0.51 to 0.54).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438564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16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In Asia, my center performed singe center validation study and found that LD-KDPI has good prognostic values.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992418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17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Another Korean nationwide cohort study found only worst LD-KDPI group has significantly worse DCGS rate similarly as in ANZDATA.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681252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18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Initial US study showed predictive value of LD-KDPI is modest.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External validation in both Western countries and Korea also suggest prognostic value of LD-KDPI is modest.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LD-KDPI is set to have similar prognosis of LDKT as DDKT with the same value of DD-KDPI/</a:t>
            </a:r>
            <a:r>
              <a:rPr lang="en-US" altLang="ko-KR" dirty="0"/>
              <a:t> </a:t>
            </a:r>
          </a:p>
          <a:p>
            <a:pPr eaLnBrk="1" hangingPunct="1"/>
            <a:r>
              <a:rPr lang="en-US" altLang="ko-KR" dirty="0"/>
              <a:t>However, practically we have little chance to compare DD and potential LD at the same time </a:t>
            </a:r>
          </a:p>
          <a:p>
            <a:pPr eaLnBrk="1" hangingPunct="1"/>
            <a:r>
              <a:rPr lang="en-US" altLang="ko-KR" dirty="0"/>
              <a:t>Comparison between LD and DD may be unfair because mortality during dialysis is high waiting for better DD-KDPI than LD-KDPI.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Therefore, LD-KDPI has meaning only in comparison within potential living donors.</a:t>
            </a:r>
          </a:p>
          <a:p>
            <a:pPr eaLnBrk="1" hangingPunct="1"/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684774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19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Let me finish my talk by summary.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We developed KDPI based on our own database. </a:t>
            </a:r>
          </a:p>
          <a:p>
            <a:pPr eaLnBrk="1" hangingPunct="1"/>
            <a:r>
              <a:rPr lang="en-US" altLang="ko-KR" dirty="0"/>
              <a:t>Based on KDPI, we found survival benefit of ECD DDKT over SCD DDKT/dialysis in old non-diabetic, unsensitized patients, proposing suitable candidates for ECD DDKT.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Good prognosis of low stage AKI, especially in low KDPI or decreasing creatinine groups, support active utilization of selected AKI kidneys.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Outcomes according to matching of KDPI and EPTS supported low KDPI to low EPTS policy, but not high KDPI to high EPTS policy.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LD-KDPI has modest prognostic values</a:t>
            </a:r>
          </a:p>
          <a:p>
            <a:pPr eaLnBrk="1" hangingPunct="1"/>
            <a:r>
              <a:rPr lang="en-US" altLang="ko-KR" dirty="0"/>
              <a:t>Moreover, it is not practical or fair to compare LD and DD using LD-KDPI and DD-KDPI at the same time.</a:t>
            </a:r>
          </a:p>
          <a:p>
            <a:pPr eaLnBrk="1" hangingPunct="1"/>
            <a:r>
              <a:rPr lang="en-US" altLang="ko-KR" dirty="0"/>
              <a:t>LD-KDPI would a supplemental tool to assess quality of living </a:t>
            </a:r>
            <a:r>
              <a:rPr lang="en-US" altLang="ko-KR"/>
              <a:t>donors within potential </a:t>
            </a:r>
            <a:r>
              <a:rPr lang="en-US" altLang="ko-KR" dirty="0"/>
              <a:t>living donors.</a:t>
            </a:r>
          </a:p>
          <a:p>
            <a:pPr eaLnBrk="1" hangingPunct="1"/>
            <a:endParaRPr lang="en-US" altLang="ko-KR" dirty="0"/>
          </a:p>
          <a:p>
            <a:pPr eaLnBrk="1" hangingPunct="1"/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11670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Let’ start with deceased donor quality.</a:t>
            </a:r>
          </a:p>
          <a:p>
            <a:r>
              <a:rPr kumimoji="1" lang="en-US" altLang="ko-KR" dirty="0"/>
              <a:t>UNOS changed donor quality assessment tool from dichotomous ECD criteria to more sophisticated, continuous KDPI using 10 or 8 prognostic factors.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59A6-D6A3-8A49-A971-F0378218733B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5099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3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Korea used to use dichotomous ECD/SCD criteria based on these criteria.</a:t>
            </a:r>
          </a:p>
          <a:p>
            <a:pPr eaLnBrk="1" hangingPunct="1"/>
            <a:r>
              <a:rPr lang="en-US" altLang="ko-KR" dirty="0"/>
              <a:t>However, graft survival rates were similar between ECD and SCD based on these criteria, whereas survival difference was found by new US-KDPI or zero-time biopsy findings.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26234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4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Therefore, we tried to develop new Korean KDPI using our own national database between 2010 and 2018.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90410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5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Five prognostic factors, such as age, height, DM, serum creatinine, and HCV, were independently and significantly associated with graft failure.</a:t>
            </a:r>
          </a:p>
          <a:p>
            <a:pPr eaLnBrk="1" hangingPunct="1"/>
            <a:r>
              <a:rPr lang="en-US" altLang="ko-KR" dirty="0"/>
              <a:t>Based on these data, Korean KDRI formula was made as follows, and converted to percentage scale, KDPI.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47012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6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Discrimination power of K-KDPI was moderate. </a:t>
            </a:r>
          </a:p>
          <a:p>
            <a:pPr eaLnBrk="1" hangingPunct="1"/>
            <a:r>
              <a:rPr lang="en-US" altLang="ko-KR" dirty="0"/>
              <a:t>When K-KDPI 70% or higher was defined as ECD, there was significant survival difference between ECD and SCD.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75944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Next, we investigated the criteria for suitable candidates for ECD DDKT compared with waiting or SCD DDKT.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72609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Survival benefit of ECD was found in subgroups of old age or negative PRA.</a:t>
            </a:r>
          </a:p>
          <a:p>
            <a:pPr eaLnBrk="1" hangingPunct="1"/>
            <a:r>
              <a:rPr lang="en-US" altLang="ko-KR" dirty="0"/>
              <a:t>In the old, non-sensitized subgroup, survival benefits were more remarkable in non-diabetic patients.</a:t>
            </a:r>
          </a:p>
          <a:p>
            <a:pPr eaLnBrk="1" hangingPunct="1"/>
            <a:r>
              <a:rPr lang="en-US" altLang="ko-KR" dirty="0"/>
              <a:t>Based on these results, we made decision algorithm as follows;</a:t>
            </a:r>
          </a:p>
          <a:p>
            <a:pPr eaLnBrk="1" hangingPunct="1"/>
            <a:r>
              <a:rPr lang="en-US" altLang="ko-KR" dirty="0"/>
              <a:t>Old, non-sensitized, non-diabetic waitlisted patients had better receive ECD DDKT rather than waiting for future SCD DDKT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22716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BCDBA8-59FF-4ABC-A1EE-A3FCE1501003}" type="slidenum">
              <a:rPr lang="en-US" altLang="ko-KR"/>
              <a:pPr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/>
              <a:t>Donor shortage is severe in Asian countries and therefore appropriate utilization of AKI kidneys is an important issue.</a:t>
            </a:r>
          </a:p>
          <a:p>
            <a:pPr eaLnBrk="1" hangingPunct="1"/>
            <a:r>
              <a:rPr lang="en-US" altLang="ko-KR" dirty="0"/>
              <a:t>We analyzed 8,523 adult DDKT patients from Korean national database </a:t>
            </a:r>
          </a:p>
          <a:p>
            <a:pPr eaLnBrk="1" hangingPunct="1"/>
            <a:r>
              <a:rPr lang="en-US" altLang="ko-KR" dirty="0"/>
              <a:t>and found AKI, especially stage 3 AKI, significantly decreased graft survival rates.</a:t>
            </a:r>
          </a:p>
          <a:p>
            <a:pPr eaLnBrk="1" hangingPunct="1"/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51493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361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0870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5171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989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8814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7640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3212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9430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3224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6231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4074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82CAB-DBD6-8D45-86CC-D4144BB1974F}" type="datetimeFigureOut">
              <a:rPr kumimoji="1" lang="ko-KR" altLang="en-US" smtClean="0"/>
              <a:t>2025-12-05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5F60-4281-9D4C-97EB-608E54F376D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1272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7DEC2166-849E-AD41-BD00-44BD74304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099" y="3248771"/>
            <a:ext cx="6776418" cy="148166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kumimoji="1" lang="en" altLang="ko-KR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Jaeseok Yang, MD, PhD</a:t>
            </a:r>
          </a:p>
          <a:p>
            <a:pPr algn="just">
              <a:lnSpc>
                <a:spcPct val="100000"/>
              </a:lnSpc>
            </a:pPr>
            <a:r>
              <a:rPr kumimoji="1" lang="en" altLang="ko-K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Division of Nephrology, Department of Internal Medicine,</a:t>
            </a:r>
          </a:p>
          <a:p>
            <a:pPr algn="just">
              <a:lnSpc>
                <a:spcPct val="100000"/>
              </a:lnSpc>
            </a:pPr>
            <a:r>
              <a:rPr kumimoji="1" lang="en" altLang="ko-K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Severance Hospital, Yonsei University College of Medicine</a:t>
            </a:r>
            <a:endParaRPr kumimoji="1" lang="ko-KR" alt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EA71BD3-2245-944C-8FBA-9B6EFBA7976E}"/>
              </a:ext>
            </a:extLst>
          </p:cNvPr>
          <p:cNvSpPr txBox="1">
            <a:spLocks/>
          </p:cNvSpPr>
          <p:nvPr/>
        </p:nvSpPr>
        <p:spPr>
          <a:xfrm>
            <a:off x="821266" y="1832096"/>
            <a:ext cx="10676467" cy="1399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 Significance of Donor Quality for Predicting Long-term Post-transplant Outcomes</a:t>
            </a:r>
            <a:endParaRPr kumimoji="1" lang="en-US" altLang="ko-KR" sz="9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5AFB279-AFB5-594F-B3D7-65F9E6183E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517" y="5633256"/>
            <a:ext cx="3533311" cy="7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Role of AKI Kidneys in DDKT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8D9D6BF9-B648-4D44-AF43-65CC1572E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9" y="1104370"/>
            <a:ext cx="3675450" cy="433452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0CD08F2-4E15-43A3-A088-9787FCD4E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911" y="1104369"/>
            <a:ext cx="4348649" cy="441589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444BF3-D33E-4764-AA9F-403C5B664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1363" y="772066"/>
            <a:ext cx="3746314" cy="272092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86AB885-B580-4C88-8380-BC75A49B2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966" y="3443959"/>
            <a:ext cx="3622711" cy="25761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5FD25E-8CE8-499C-AB7D-CC5532EC234F}"/>
              </a:ext>
            </a:extLst>
          </p:cNvPr>
          <p:cNvSpPr txBox="1"/>
          <p:nvPr/>
        </p:nvSpPr>
        <p:spPr>
          <a:xfrm>
            <a:off x="3126668" y="5714254"/>
            <a:ext cx="2447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Yang J et al Unpublished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3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24590"/>
            <a:ext cx="10717822" cy="922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Prognosis of DDKT </a:t>
            </a:r>
            <a:b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</a:b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according to Combinations of KDPI and EPTS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AC37A832-5960-44AB-9FC0-2770C8440E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219" y="1136828"/>
            <a:ext cx="11471564" cy="4991731"/>
          </a:xfrm>
        </p:spPr>
        <p:txBody>
          <a:bodyPr vert="horz" lIns="68580" tIns="34290" rIns="68580" bIns="34290" rtlCol="0" anchor="t">
            <a:noAutofit/>
          </a:bodyPr>
          <a:lstStyle/>
          <a:p>
            <a:pPr lvl="0"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EPTS (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stimated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ost-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ransplant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urvival)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Prognostic index of transplant recipients</a:t>
            </a:r>
          </a:p>
          <a:p>
            <a:pPr lvl="1" algn="just">
              <a:lnSpc>
                <a:spcPct val="100000"/>
              </a:lnSpc>
              <a:defRPr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K-EPTS = 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0.0152 x [</a:t>
            </a:r>
            <a:r>
              <a:rPr lang="en-US" altLang="ko-K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age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 50 (years)] + 0.4192 x I[</a:t>
            </a:r>
            <a:r>
              <a:rPr lang="en-US" altLang="ko-K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diabetes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] + 0.6746 x I[</a:t>
            </a:r>
            <a:r>
              <a:rPr lang="en-US" altLang="ko-K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HCV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] )</a:t>
            </a:r>
          </a:p>
          <a:p>
            <a:pPr marL="457200" lvl="1" indent="0" algn="just">
              <a:lnSpc>
                <a:spcPct val="100000"/>
              </a:lnSpc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- 0.0678 x [</a:t>
            </a:r>
            <a:r>
              <a:rPr lang="en-US" altLang="ko-K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dialysis duration 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(years)] + 0.0393 x [</a:t>
            </a:r>
            <a:r>
              <a:rPr lang="en-US" altLang="ko-K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age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 50 (years)] x I[</a:t>
            </a:r>
            <a:r>
              <a:rPr lang="en-US" altLang="ko-K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diabetes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] </a:t>
            </a:r>
          </a:p>
          <a:p>
            <a:pPr marL="457200" lvl="1" indent="0" algn="just">
              <a:lnSpc>
                <a:spcPct val="100000"/>
              </a:lnSpc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+ 0.0046 x [</a:t>
            </a:r>
            <a:r>
              <a:rPr lang="en-US" altLang="ko-K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age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 50 (years)] x [</a:t>
            </a:r>
            <a:r>
              <a:rPr lang="en-US" altLang="ko-K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dialysis duration 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(years)] </a:t>
            </a:r>
          </a:p>
          <a:p>
            <a:pPr marL="457200" lvl="1" indent="0" algn="just">
              <a:lnSpc>
                <a:spcPct val="100000"/>
              </a:lnSpc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</a:t>
            </a:r>
            <a:r>
              <a:rPr lang="en-US" altLang="ko-K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[ I(A) is set to 1 if condition A is applies to the donor kidney of interest and otherwise it is set to 0]</a:t>
            </a:r>
          </a:p>
          <a:p>
            <a:pPr marL="457200" lvl="1" indent="0" algn="just">
              <a:lnSpc>
                <a:spcPct val="100000"/>
              </a:lnSpc>
              <a:buNone/>
              <a:defRPr/>
            </a:pPr>
            <a:endParaRPr lang="en-US" altLang="ko-K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Classification of DDKT according to combination of KDPI and EPTS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Class I: low K-KDPI (&lt;70%) to low K-EPTS (&lt;20%)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Class II: low K-KDPI (&lt;70%) to high K-EPTS (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20%)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Class III: high K-KDPI (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70%) to low K-EPTS (&lt;20%)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Class IV: high K-KDPI (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70%) to high K-EPTS (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20%)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DA48AA-BE7A-49A6-9B02-12D01FC23D05}"/>
              </a:ext>
            </a:extLst>
          </p:cNvPr>
          <p:cNvSpPr txBox="1"/>
          <p:nvPr/>
        </p:nvSpPr>
        <p:spPr>
          <a:xfrm>
            <a:off x="6843655" y="3523129"/>
            <a:ext cx="483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Yang J et al. Korean J Transplant 2021;35(2):86-92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5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82591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28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Prognosis of DDKT </a:t>
            </a:r>
            <a:br>
              <a:rPr lang="en-US" altLang="ko-KR" sz="28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</a:br>
            <a:r>
              <a:rPr lang="en-US" altLang="ko-KR" sz="28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according to Combinations of KDPI and EPTS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578AA6C1-41AB-41CA-839E-FAB56E436D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13" b="-1"/>
          <a:stretch>
            <a:fillRect/>
          </a:stretch>
        </p:blipFill>
        <p:spPr>
          <a:xfrm>
            <a:off x="98428" y="1214009"/>
            <a:ext cx="6738936" cy="223098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12835F0-C449-0E47-EFC4-151B31243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50" y="3444991"/>
            <a:ext cx="6568608" cy="274454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3068589-68C9-B11D-332B-36DC1572E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514" y="1214009"/>
            <a:ext cx="5251728" cy="5032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DFFCC3-5805-50B9-6DCA-C00626843200}"/>
              </a:ext>
            </a:extLst>
          </p:cNvPr>
          <p:cNvSpPr txBox="1"/>
          <p:nvPr/>
        </p:nvSpPr>
        <p:spPr>
          <a:xfrm>
            <a:off x="7993682" y="6394809"/>
            <a:ext cx="3918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J et al Kidney Res Clin </a:t>
            </a:r>
            <a:r>
              <a:rPr lang="en-US" altLang="ko-KR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altLang="ko-K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ko-KR" alt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CC2B5-67CE-4D45-28F5-1409DD0A1252}"/>
              </a:ext>
            </a:extLst>
          </p:cNvPr>
          <p:cNvSpPr txBox="1"/>
          <p:nvPr/>
        </p:nvSpPr>
        <p:spPr>
          <a:xfrm>
            <a:off x="3974129" y="4357349"/>
            <a:ext cx="279085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fontAlgn="base">
              <a:lnSpc>
                <a:spcPct val="100000"/>
              </a:lnSpc>
            </a:pPr>
            <a:r>
              <a:rPr lang="en-US" altLang="ko-KR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I: low K-KDPI to low K-EPTS</a:t>
            </a:r>
          </a:p>
          <a:p>
            <a:pPr lvl="1" fontAlgn="base">
              <a:lnSpc>
                <a:spcPct val="100000"/>
              </a:lnSpc>
            </a:pPr>
            <a:r>
              <a:rPr lang="en-US" altLang="ko-KR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II: low K-KDPI to high K-EPTS</a:t>
            </a:r>
          </a:p>
          <a:p>
            <a:pPr lvl="1" fontAlgn="base">
              <a:lnSpc>
                <a:spcPct val="100000"/>
              </a:lnSpc>
            </a:pPr>
            <a:r>
              <a:rPr lang="en-US" altLang="ko-KR" sz="1000" dirty="0">
                <a:solidFill>
                  <a:srgbClr val="D6A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III: high K-KDPI to low K-EPTS</a:t>
            </a:r>
          </a:p>
          <a:p>
            <a:pPr lvl="1" fontAlgn="base">
              <a:lnSpc>
                <a:spcPct val="100000"/>
              </a:lnSpc>
            </a:pPr>
            <a:r>
              <a:rPr lang="en-US" altLang="ko-KR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IV: high K-KDPI to high K-EPTS</a:t>
            </a:r>
          </a:p>
        </p:txBody>
      </p:sp>
    </p:spTree>
    <p:extLst>
      <p:ext uri="{BB962C8B-B14F-4D97-AF65-F5344CB8AC3E}">
        <p14:creationId xmlns:p14="http://schemas.microsoft.com/office/powerpoint/2010/main" val="237249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LD-KDPI: Living Donor-Kidney Donor Profile Index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FE15F997-C322-4634-82E9-A7EAE7C58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12" y="1644542"/>
            <a:ext cx="5108020" cy="422866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DAC3BF7-D9D8-4720-9500-8F2030CC5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676" y="1003394"/>
            <a:ext cx="4999887" cy="254333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4BCAF03-95D6-4263-B03B-ADC3CE338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023" y="3577310"/>
            <a:ext cx="4871192" cy="308533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8336AE-8DF2-42B3-A0A6-6EAD67B60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46" y="5929790"/>
            <a:ext cx="4744188" cy="3053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80E4FA-9DB6-46D8-876F-290C344C0B81}"/>
              </a:ext>
            </a:extLst>
          </p:cNvPr>
          <p:cNvSpPr txBox="1"/>
          <p:nvPr/>
        </p:nvSpPr>
        <p:spPr>
          <a:xfrm>
            <a:off x="648547" y="898637"/>
            <a:ext cx="554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SRTR: 36,025 LDKT, 69,994 DDKT patients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Median 12.8 (-0.8 ~ 27.2)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DC7176D-3D97-6BA5-7E73-866725CE4946}"/>
              </a:ext>
            </a:extLst>
          </p:cNvPr>
          <p:cNvSpPr/>
          <p:nvPr/>
        </p:nvSpPr>
        <p:spPr>
          <a:xfrm>
            <a:off x="8982634" y="1016842"/>
            <a:ext cx="349624" cy="29424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ADF9AB-4220-5B58-AB4C-C68918233E12}"/>
              </a:ext>
            </a:extLst>
          </p:cNvPr>
          <p:cNvSpPr/>
          <p:nvPr/>
        </p:nvSpPr>
        <p:spPr>
          <a:xfrm>
            <a:off x="8309431" y="1311089"/>
            <a:ext cx="505116" cy="29424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4DD33FE-FDA4-DBA6-C371-635F220BCA50}"/>
              </a:ext>
            </a:extLst>
          </p:cNvPr>
          <p:cNvSpPr/>
          <p:nvPr/>
        </p:nvSpPr>
        <p:spPr>
          <a:xfrm>
            <a:off x="7510723" y="1552484"/>
            <a:ext cx="416318" cy="29424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ECE6FBF-7632-714F-0652-399E7A299711}"/>
              </a:ext>
            </a:extLst>
          </p:cNvPr>
          <p:cNvSpPr/>
          <p:nvPr/>
        </p:nvSpPr>
        <p:spPr>
          <a:xfrm>
            <a:off x="7501757" y="2115022"/>
            <a:ext cx="411836" cy="29424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F7CBBC3-CDE0-9423-E6C9-4FF26E9593BA}"/>
              </a:ext>
            </a:extLst>
          </p:cNvPr>
          <p:cNvSpPr/>
          <p:nvPr/>
        </p:nvSpPr>
        <p:spPr>
          <a:xfrm>
            <a:off x="8422882" y="2672809"/>
            <a:ext cx="579923" cy="29424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88C8396-75A0-E0E5-F9A3-9DFF46FA90E1}"/>
              </a:ext>
            </a:extLst>
          </p:cNvPr>
          <p:cNvSpPr/>
          <p:nvPr/>
        </p:nvSpPr>
        <p:spPr>
          <a:xfrm>
            <a:off x="7742954" y="2958359"/>
            <a:ext cx="679928" cy="29424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D63B04C-22CF-E05F-DBA2-92EAB84E24D6}"/>
              </a:ext>
            </a:extLst>
          </p:cNvPr>
          <p:cNvSpPr/>
          <p:nvPr/>
        </p:nvSpPr>
        <p:spPr>
          <a:xfrm>
            <a:off x="7927041" y="3266054"/>
            <a:ext cx="679928" cy="29424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326A59-CC7F-A295-1A48-A44CB17E3449}"/>
              </a:ext>
            </a:extLst>
          </p:cNvPr>
          <p:cNvSpPr/>
          <p:nvPr/>
        </p:nvSpPr>
        <p:spPr>
          <a:xfrm>
            <a:off x="9155205" y="1848058"/>
            <a:ext cx="1125071" cy="29424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C4421C1-3C54-2E3E-A14A-982339DAB886}"/>
              </a:ext>
            </a:extLst>
          </p:cNvPr>
          <p:cNvSpPr/>
          <p:nvPr/>
        </p:nvSpPr>
        <p:spPr>
          <a:xfrm>
            <a:off x="8718716" y="1588869"/>
            <a:ext cx="1561560" cy="2456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1513392-6657-E49C-697A-BF1B2FF0B487}"/>
              </a:ext>
            </a:extLst>
          </p:cNvPr>
          <p:cNvSpPr/>
          <p:nvPr/>
        </p:nvSpPr>
        <p:spPr>
          <a:xfrm>
            <a:off x="10726547" y="2163649"/>
            <a:ext cx="521918" cy="2456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C6E4AB2-2CB9-3E6D-CFE0-634025CFA985}"/>
              </a:ext>
            </a:extLst>
          </p:cNvPr>
          <p:cNvSpPr/>
          <p:nvPr/>
        </p:nvSpPr>
        <p:spPr>
          <a:xfrm>
            <a:off x="8374425" y="2435387"/>
            <a:ext cx="1561560" cy="2456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62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Prognostic Values of LD-KDPI in USA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355BEB23-1640-46BF-88CB-684A5EE25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22" y="957151"/>
            <a:ext cx="5260078" cy="43877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DEDFBDA-4D0B-4E15-8406-B50B6CF87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634" y="846667"/>
            <a:ext cx="5062520" cy="58159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CEF667-677A-463A-AEAF-CA8DEB108395}"/>
              </a:ext>
            </a:extLst>
          </p:cNvPr>
          <p:cNvSpPr txBox="1"/>
          <p:nvPr/>
        </p:nvSpPr>
        <p:spPr>
          <a:xfrm>
            <a:off x="937522" y="5441900"/>
            <a:ext cx="5229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 statistic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LD-KDPI (0.59) vs. DD-KDPI (0.58)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6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Validation of LD-KDPI in the Western Countries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60219" y="846667"/>
            <a:ext cx="11471564" cy="5281893"/>
          </a:xfrm>
        </p:spPr>
        <p:txBody>
          <a:bodyPr vert="horz" lIns="68580" tIns="34290" rIns="68580" bIns="34290" rtlCol="0" anchor="t">
            <a:noAutofit/>
          </a:bodyPr>
          <a:lstStyle/>
          <a:p>
            <a:pPr lvl="0"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German single center: 416 LDKT, 889 DDKT patients      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Nephrol Dial Transplant 2019;34:1063</a:t>
            </a:r>
            <a:endParaRPr lang="en-US" altLang="ko-K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Median LD-KDPI 17, DD-KDPI 69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DCGS: significant difference among LD-KDPI (-45~3, 3~17, 17~33, 33-90)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Lower predictive power: ROC analysis – LD-KDPI 0.55 &lt; DD-KDPI 0.66</a:t>
            </a:r>
          </a:p>
          <a:p>
            <a:pPr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SRTR (65,388)/ANZDATA (4,524) LDKT patients                      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Am J Transplant 2023;23:232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DCGS: addition of LD-KDPI to reference model increased C statistic by only 0.02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 statistic in Cox model to determine association of LD-KDPI with DCGS was weak (0.51-0.54)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D7AEA58D-1F20-4ED0-8A8F-19727B8F7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54" y="3741059"/>
            <a:ext cx="2663298" cy="23026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B86DCFF-AD7E-424A-AE0D-D829C97C6E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00" r="25524"/>
          <a:stretch/>
        </p:blipFill>
        <p:spPr>
          <a:xfrm>
            <a:off x="5186707" y="3655676"/>
            <a:ext cx="2800157" cy="312420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1F051CE-CE99-4A38-B77E-36EC83F16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865" y="3561354"/>
            <a:ext cx="4096122" cy="27089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BF380DE-B67D-42E8-8D3A-4E869869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46" r="5366"/>
          <a:stretch/>
        </p:blipFill>
        <p:spPr>
          <a:xfrm>
            <a:off x="186267" y="3720789"/>
            <a:ext cx="2396066" cy="24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Validation of LD-KDPI in Asia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60219" y="936656"/>
            <a:ext cx="11471564" cy="5191904"/>
          </a:xfrm>
        </p:spPr>
        <p:txBody>
          <a:bodyPr vert="horz" lIns="68580" tIns="34290" rIns="68580" bIns="34290" rtlCol="0" anchor="t"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Korean single center: 1,860 LDKT patients                            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Clin Transplant 2024;38:e15178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Median LD-KDPI score 3.11 (-8.9 – 16.7)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Death-censored graft survival: </a:t>
            </a:r>
            <a:r>
              <a:rPr lang="it-IT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LD-KDPI &lt;0, 1–19.9 (HR 1.389), ≥20 (HR 2.121)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17388364-2C7B-4153-BDEE-2E50D8CD65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658"/>
          <a:stretch/>
        </p:blipFill>
        <p:spPr>
          <a:xfrm>
            <a:off x="993193" y="2205623"/>
            <a:ext cx="3299189" cy="244675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4490CE7-AA94-478F-9B07-1D54AF8E2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802" y="2290310"/>
            <a:ext cx="3299189" cy="236206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8338AC9-3507-4910-B0F9-AD11A7C57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641" y="2271611"/>
            <a:ext cx="2881292" cy="184901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70BCE9A-1317-40AB-A2BA-8B22099A3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8933" y="4151287"/>
            <a:ext cx="6242254" cy="25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18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Validation of LD-KDPI in Asia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60219" y="953708"/>
            <a:ext cx="11471564" cy="5174852"/>
          </a:xfrm>
        </p:spPr>
        <p:txBody>
          <a:bodyPr vert="horz" lIns="68580" tIns="34290" rIns="68580" bIns="34290" rtlCol="0" anchor="t"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Korean nationwide cohort: 2,598 LDKT patients                 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Kidney Res Clin </a:t>
            </a:r>
            <a:r>
              <a:rPr lang="en-US" altLang="ko-K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 2025;44:189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Median LKDPI score 15.5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Death-censored graft survival: </a:t>
            </a:r>
            <a:r>
              <a:rPr lang="it-IT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LD-KDPI &lt;0, 0–20, 20-40, &gt;40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F5D04A73-93DB-4945-A3F1-84441474D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41" y="2118254"/>
            <a:ext cx="10203701" cy="164094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3965120-B557-4A87-826A-2E0B36730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7" y="3811170"/>
            <a:ext cx="4581525" cy="261937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9BA4BBD-5ACE-4032-BD27-03A4D64BF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161" y="3877437"/>
            <a:ext cx="3533172" cy="28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63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Critic for LD-KDPI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16467" y="1015252"/>
            <a:ext cx="11315316" cy="5051015"/>
          </a:xfrm>
        </p:spPr>
        <p:txBody>
          <a:bodyPr vert="horz" lIns="68580" tIns="34290" rIns="68580" bIns="34290" rtlCol="0" anchor="t">
            <a:noAutofit/>
          </a:bodyPr>
          <a:lstStyle/>
          <a:p>
            <a:pPr lvl="0"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Limited predictive value for discrimination of model in US study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Concordance index = 0.59</a:t>
            </a:r>
          </a:p>
          <a:p>
            <a:pPr lvl="0"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Controversial results in external validation studies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Modest increase in C-statistic by addition of LKDPI in SRTR/ANZADATA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 statistic in Cox model to determine association of LKDPI with DCGS was 0.51-0.54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Significant lower death-censored graft survival only in LKDPI &gt; 20 or 40 </a:t>
            </a:r>
          </a:p>
          <a:p>
            <a:pPr lvl="0"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Unfair comparison between living and deceased donors using LD- and DD-KDPI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LKDPI is set to have similar prognosis of LDKT as DDKT with the same value of KDPI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Some overlap between LD-KDPI and DD-KDPI and even better DD-KDPI than LD-KDPI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Only 4% of living donors had a risk index higher than the median DD-KDPI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Little chance to compare deceased donors and potential living donors at the same time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Risk of morbidity and mortality during dialysis waiting for better DD-KDPI than LD-KDPI 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070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1"/>
            <a:ext cx="10717822" cy="5340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Summary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75665" y="894229"/>
            <a:ext cx="11651876" cy="5234331"/>
          </a:xfrm>
        </p:spPr>
        <p:txBody>
          <a:bodyPr vert="horz" lIns="68580" tIns="34290" rIns="68580" bIns="34290" rtlCol="0" anchor="t">
            <a:noAutofit/>
          </a:bodyPr>
          <a:lstStyle/>
          <a:p>
            <a:pPr lvl="0"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KDPI as deceased donor quality index based on own database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Survival benefit of ECD DDKT over SCD DDKT/dialysis: old, non-diabetic, unsensitized patients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Active utilization of AKI donors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Utilization of low stage AKI donors, especially low KDPI group or decreasing creatinine trend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Allocation of deceased donor kidneys using KDPI and EPTS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Low KDPI to low EPTS, but controversies for high KDPI to high EPTS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LD-KDPI as living donor quality index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Modest discriminative prediction power with equivocal external validation results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Difficult to compare living and deceased donors using LD-KDPI and DD-KDPI at the same time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 supplemental tool to assess quality of living donors within potential living donors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25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439259D-6C62-4251-BE9D-034714A59464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A495A44-24AC-6B46-A92E-0D6CFD47E69D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33B78AF4-36D9-CD44-9548-428C1506AAD3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123D579-9545-D34A-B887-FC2CDD262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635000" y="177801"/>
            <a:ext cx="10710333" cy="660849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Deceased Donor Quality in UNOS</a:t>
            </a:r>
            <a:endParaRPr lang="ko-KR" altLang="en-US" sz="3200" spc="-1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Noto Sans CJK KR Bold" pitchFamily="34" charset="-127"/>
              <a:cs typeface="Arial" panose="020B0604020202020204" pitchFamily="34" charset="0"/>
            </a:endParaRP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389965" y="965200"/>
            <a:ext cx="6383368" cy="52514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dichotomous ECD criteria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Donor age ≥ 60 years or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Donor age 50 to 59 years + ≥2</a:t>
            </a:r>
          </a:p>
          <a:p>
            <a:pPr lvl="1" algn="just" latinLnBrk="0">
              <a:lnSpc>
                <a:spcPct val="100000"/>
              </a:lnSpc>
              <a:spcBef>
                <a:spcPct val="0"/>
              </a:spcBef>
              <a:buFont typeface="Georgia" panose="02040502050405020303" pitchFamily="18" charset="0"/>
              <a:buChar char="–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History of HT </a:t>
            </a:r>
          </a:p>
          <a:p>
            <a:pPr lvl="1" algn="just" latinLnBrk="0">
              <a:lnSpc>
                <a:spcPct val="100000"/>
              </a:lnSpc>
              <a:spcBef>
                <a:spcPct val="0"/>
              </a:spcBef>
              <a:buFont typeface="Georgia" panose="02040502050405020303" pitchFamily="18" charset="0"/>
              <a:buChar char="–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CVA as the cause of death </a:t>
            </a:r>
          </a:p>
          <a:p>
            <a:pPr lvl="1" algn="just" latinLnBrk="0">
              <a:lnSpc>
                <a:spcPct val="100000"/>
              </a:lnSpc>
              <a:spcBef>
                <a:spcPct val="0"/>
              </a:spcBef>
              <a:buFont typeface="Georgia" panose="02040502050405020303" pitchFamily="18" charset="0"/>
              <a:buChar char="–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Serum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creatinine &gt;1.5 mg/dL</a:t>
            </a:r>
          </a:p>
          <a:p>
            <a:pPr lvl="1" algn="just" latinLnBrk="0">
              <a:lnSpc>
                <a:spcPct val="100000"/>
              </a:lnSpc>
              <a:spcBef>
                <a:spcPct val="0"/>
              </a:spcBef>
              <a:buFont typeface="Georgia" panose="02040502050405020303" pitchFamily="18" charset="0"/>
              <a:buChar char="–"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latin typeface="Arial" panose="020B0604020202020204" pitchFamily="34" charset="0"/>
              </a:rPr>
              <a:t>Current ECD criteria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</a:rPr>
              <a:t>KDRI: 10 prognostic factors </a:t>
            </a:r>
            <a:r>
              <a:rPr lang="en-US" altLang="ko-KR" dirty="0">
                <a:latin typeface="Arial" panose="020B0604020202020204" pitchFamily="34" charset="0"/>
                <a:sym typeface="Wingdings" panose="05000000000000000000" pitchFamily="2" charset="2"/>
              </a:rPr>
              <a:t> 8</a:t>
            </a:r>
            <a:endParaRPr lang="en-US" altLang="ko-KR" dirty="0"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</a:rPr>
              <a:t>KDPI: 0-100%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</a:rPr>
              <a:t>&lt;20%, 20≤&lt;80%, ≥85%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</a:rPr>
              <a:t>ECD with bad quality (KDPI ≥ 85%)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Char char="‐"/>
            </a:pPr>
            <a:r>
              <a:rPr lang="en-US" altLang="ko-KR" sz="2400" dirty="0">
                <a:latin typeface="Arial" panose="020B0604020202020204" pitchFamily="34" charset="0"/>
              </a:rPr>
              <a:t>Integrated distribution irrespective of local and</a:t>
            </a:r>
            <a:r>
              <a:rPr lang="ko-KR" altLang="en-US" sz="2400" dirty="0">
                <a:latin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</a:rPr>
              <a:t>regional priority</a:t>
            </a:r>
          </a:p>
          <a:p>
            <a:pPr lvl="1" algn="just">
              <a:lnSpc>
                <a:spcPct val="150000"/>
              </a:lnSpc>
              <a:buFont typeface="Georgia" panose="02040502050405020303" pitchFamily="18" charset="0"/>
              <a:buChar char="–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90793C0-B9F4-4C6A-942D-8C117C9D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20595" r="63672" b="21268"/>
          <a:stretch>
            <a:fillRect/>
          </a:stretch>
        </p:blipFill>
        <p:spPr bwMode="auto">
          <a:xfrm>
            <a:off x="6772511" y="838649"/>
            <a:ext cx="4327790" cy="41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1">
            <a:extLst>
              <a:ext uri="{FF2B5EF4-FFF2-40B4-BE49-F238E27FC236}">
                <a16:creationId xmlns:a16="http://schemas.microsoft.com/office/drawing/2014/main" id="{36AE0CCB-4271-46B7-A326-320058E57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32" y="3589867"/>
            <a:ext cx="3843867" cy="247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4628DC3-532B-48E8-A846-77CA2CF67BD4}"/>
              </a:ext>
            </a:extLst>
          </p:cNvPr>
          <p:cNvCxnSpPr/>
          <p:nvPr/>
        </p:nvCxnSpPr>
        <p:spPr>
          <a:xfrm flipH="1">
            <a:off x="6621435" y="4157133"/>
            <a:ext cx="990600" cy="3386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A2613AAC-DC35-41CE-BB23-C14FEC12F9D7}"/>
              </a:ext>
            </a:extLst>
          </p:cNvPr>
          <p:cNvCxnSpPr/>
          <p:nvPr/>
        </p:nvCxnSpPr>
        <p:spPr>
          <a:xfrm flipH="1">
            <a:off x="6668001" y="1989891"/>
            <a:ext cx="990600" cy="3386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97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A1DBB36-60AD-C3A7-73FC-CA0887459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6" t="17012" r="36222" b="17934"/>
          <a:stretch/>
        </p:blipFill>
        <p:spPr>
          <a:xfrm>
            <a:off x="1524001" y="5178"/>
            <a:ext cx="9147744" cy="6865896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2AC3309E-C46B-7D4B-7C52-D2DEE53CB708}"/>
              </a:ext>
            </a:extLst>
          </p:cNvPr>
          <p:cNvSpPr txBox="1">
            <a:spLocks/>
          </p:cNvSpPr>
          <p:nvPr/>
        </p:nvSpPr>
        <p:spPr>
          <a:xfrm>
            <a:off x="2887623" y="814649"/>
            <a:ext cx="6420500" cy="6435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600" b="1" spc="-113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 !</a:t>
            </a:r>
            <a:endParaRPr lang="ko-KR" altLang="en-US" sz="3600" spc="-113" dirty="0">
              <a:solidFill>
                <a:srgbClr val="FFFF00"/>
              </a:solidFill>
              <a:latin typeface="Arial" panose="020B0604020202020204" pitchFamily="34" charset="0"/>
              <a:ea typeface="Noto Sans CJK KR Bold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4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Korean Old ECD Criteria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60219" y="783610"/>
            <a:ext cx="11471564" cy="2108200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Previous KONOS criteria of dichotomous ECD/SCD criteria</a:t>
            </a:r>
          </a:p>
          <a:p>
            <a:pPr marL="800100" lvl="1" indent="-342900" latinLnBrk="1">
              <a:buFont typeface="Wingdings" panose="05000000000000000000" pitchFamily="2" charset="2"/>
              <a:buChar char="§"/>
              <a:defRPr/>
            </a:pP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Donor age 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60 years </a:t>
            </a:r>
          </a:p>
          <a:p>
            <a:pPr marL="800100" lvl="1" indent="-342900" latinLnBrk="1">
              <a:buFont typeface="Wingdings" panose="05000000000000000000" pitchFamily="2" charset="2"/>
              <a:buChar char="§"/>
              <a:defRPr/>
            </a:pP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DCD</a:t>
            </a:r>
          </a:p>
          <a:p>
            <a:pPr marL="800100" lvl="1" indent="-342900" latinLnBrk="1">
              <a:buFont typeface="Wingdings" panose="05000000000000000000" pitchFamily="2" charset="2"/>
              <a:buChar char="§"/>
              <a:defRPr/>
            </a:pP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hypotensive attack ≥ 3</a:t>
            </a:r>
            <a:r>
              <a:rPr lang="ko-KR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episodes</a:t>
            </a:r>
          </a:p>
          <a:p>
            <a:pPr marL="800100" lvl="1" indent="-342900" latinLnBrk="1">
              <a:buFont typeface="Wingdings" panose="05000000000000000000" pitchFamily="2" charset="2"/>
              <a:buChar char="§"/>
              <a:defRPr/>
            </a:pP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</a:t>
            </a:r>
            <a:r>
              <a:rPr lang="ko-KR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creatinine &gt;3.0 mg/dL or</a:t>
            </a:r>
            <a:r>
              <a:rPr lang="ko-KR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Clcr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60 mL/min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12" name="Picture 2" descr="J:\임상이식\ECD\논문\figure2_survival.tif">
            <a:extLst>
              <a:ext uri="{FF2B5EF4-FFF2-40B4-BE49-F238E27FC236}">
                <a16:creationId xmlns:a16="http://schemas.microsoft.com/office/drawing/2014/main" id="{19F2C9C0-03FC-4F84-BA01-E4E5422C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0"/>
          <a:stretch>
            <a:fillRect/>
          </a:stretch>
        </p:blipFill>
        <p:spPr bwMode="auto">
          <a:xfrm>
            <a:off x="733425" y="2943780"/>
            <a:ext cx="780944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0A865BF7-E7C8-4DC0-B3DC-381A46355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220" y="4273213"/>
            <a:ext cx="31928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400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Yang J et al. Clin Transplant 2014</a:t>
            </a:r>
            <a:endParaRPr lang="ko-KR" altLang="en-US" sz="1400" i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5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07039"/>
            <a:ext cx="10717822" cy="5533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Development of Korean KDRI &amp; KDPI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524001" y="6246797"/>
            <a:ext cx="9143999" cy="611204"/>
            <a:chOff x="0" y="6270171"/>
            <a:chExt cx="9144000" cy="58782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A495A44-24AC-6B46-A92E-0D6CFD47E69D}"/>
                </a:ext>
              </a:extLst>
            </p:cNvPr>
            <p:cNvSpPr/>
            <p:nvPr/>
          </p:nvSpPr>
          <p:spPr>
            <a:xfrm>
              <a:off x="0" y="6270171"/>
              <a:ext cx="9144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35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3B78AF4-36D9-CD44-9548-428C1506AAD3}"/>
                </a:ext>
              </a:extLst>
            </p:cNvPr>
            <p:cNvSpPr/>
            <p:nvPr/>
          </p:nvSpPr>
          <p:spPr>
            <a:xfrm>
              <a:off x="0" y="6322142"/>
              <a:ext cx="9144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350"/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123D579-9545-D34A-B887-FC2CDD262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940" y="6429182"/>
              <a:ext cx="1044134" cy="321777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6357A5C-14C6-4DDC-AE02-48168A51C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1"/>
          <a:stretch/>
        </p:blipFill>
        <p:spPr>
          <a:xfrm>
            <a:off x="561504" y="664609"/>
            <a:ext cx="5974933" cy="608209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68E8EA1-AE41-4CFD-816E-66188C651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311" y="668866"/>
            <a:ext cx="4664434" cy="60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0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45356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Development of Korean KDRI &amp; Conversion to KDPI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F3B6394-DAFE-499F-A08F-15A9A396E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384" y="662805"/>
            <a:ext cx="7124700" cy="45529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7DCF599-3B41-4348-A79D-ED4BDA1CA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133" y="5305744"/>
            <a:ext cx="10023599" cy="813824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CC65F647-D9FA-4194-92C1-619ABA104CB6}"/>
              </a:ext>
            </a:extLst>
          </p:cNvPr>
          <p:cNvSpPr/>
          <p:nvPr/>
        </p:nvSpPr>
        <p:spPr>
          <a:xfrm>
            <a:off x="2347384" y="1905000"/>
            <a:ext cx="3536949" cy="203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0804D35-5D30-4B1C-8AA4-C98D9A224508}"/>
              </a:ext>
            </a:extLst>
          </p:cNvPr>
          <p:cNvSpPr/>
          <p:nvPr/>
        </p:nvSpPr>
        <p:spPr>
          <a:xfrm>
            <a:off x="2347382" y="2912535"/>
            <a:ext cx="3536949" cy="203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D2C7655-A428-4BD2-949D-E8B4F17DD204}"/>
              </a:ext>
            </a:extLst>
          </p:cNvPr>
          <p:cNvSpPr/>
          <p:nvPr/>
        </p:nvSpPr>
        <p:spPr>
          <a:xfrm>
            <a:off x="2355850" y="4411139"/>
            <a:ext cx="3536949" cy="203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6888748-FC38-42D2-B32E-CFD8698CB48B}"/>
              </a:ext>
            </a:extLst>
          </p:cNvPr>
          <p:cNvSpPr/>
          <p:nvPr/>
        </p:nvSpPr>
        <p:spPr>
          <a:xfrm>
            <a:off x="2355849" y="4919140"/>
            <a:ext cx="3536949" cy="203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F960669-D42D-412B-B023-CD16A5A525EA}"/>
              </a:ext>
            </a:extLst>
          </p:cNvPr>
          <p:cNvSpPr/>
          <p:nvPr/>
        </p:nvSpPr>
        <p:spPr>
          <a:xfrm>
            <a:off x="1289054" y="5358121"/>
            <a:ext cx="836082" cy="2722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2EDB78D-E99C-171E-3967-261E9D3FDAEB}"/>
              </a:ext>
            </a:extLst>
          </p:cNvPr>
          <p:cNvSpPr/>
          <p:nvPr/>
        </p:nvSpPr>
        <p:spPr>
          <a:xfrm>
            <a:off x="2363073" y="3364713"/>
            <a:ext cx="3536949" cy="2722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97CA2-4286-4FD7-B88B-C04B1F042124}"/>
              </a:ext>
            </a:extLst>
          </p:cNvPr>
          <p:cNvSpPr txBox="1"/>
          <p:nvPr/>
        </p:nvSpPr>
        <p:spPr>
          <a:xfrm>
            <a:off x="7297202" y="6394809"/>
            <a:ext cx="413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J et al Kidney Dis 2025;11(1):143-153</a:t>
            </a:r>
            <a:endParaRPr lang="ko-KR" alt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6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ECD Criteria: K-KDPI ≥ 70%</a:t>
            </a:r>
            <a:endParaRPr lang="en-US" altLang="ko-KR" sz="3200" b="1" dirty="0">
              <a:solidFill>
                <a:schemeClr val="accent1">
                  <a:lumMod val="75000"/>
                </a:schemeClr>
              </a:solidFill>
              <a:latin typeface="Arial"/>
              <a:ea typeface="맑은 고딕"/>
              <a:cs typeface="Arial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D7068852-6EE8-4AEA-B370-31E4411AE1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296564"/>
            <a:ext cx="5803900" cy="4078605"/>
          </a:xfrm>
          <a:prstGeom prst="rect">
            <a:avLst/>
          </a:prstGeom>
          <a:noFill/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6F90E658-AB0C-4B87-B9BD-5C7247147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67749"/>
              </p:ext>
            </p:extLst>
          </p:nvPr>
        </p:nvGraphicFramePr>
        <p:xfrm>
          <a:off x="280670" y="2097921"/>
          <a:ext cx="5941060" cy="2758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055">
                  <a:extLst>
                    <a:ext uri="{9D8B030D-6E8A-4147-A177-3AD203B41FA5}">
                      <a16:colId xmlns:a16="http://schemas.microsoft.com/office/drawing/2014/main" val="2920230103"/>
                    </a:ext>
                  </a:extLst>
                </a:gridCol>
                <a:gridCol w="1458428">
                  <a:extLst>
                    <a:ext uri="{9D8B030D-6E8A-4147-A177-3AD203B41FA5}">
                      <a16:colId xmlns:a16="http://schemas.microsoft.com/office/drawing/2014/main" val="2352433868"/>
                    </a:ext>
                  </a:extLst>
                </a:gridCol>
                <a:gridCol w="1370647">
                  <a:extLst>
                    <a:ext uri="{9D8B030D-6E8A-4147-A177-3AD203B41FA5}">
                      <a16:colId xmlns:a16="http://schemas.microsoft.com/office/drawing/2014/main" val="3455274044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1654720229"/>
                    </a:ext>
                  </a:extLst>
                </a:gridCol>
              </a:tblGrid>
              <a:tr h="88335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ko-KR" sz="105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Discrimination C</a:t>
                      </a:r>
                      <a:endParaRPr lang="ko-KR" sz="105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 of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discrimination C</a:t>
                      </a:r>
                      <a:endParaRPr lang="ko-KR" sz="105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Differences in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UNO’s concordance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Statistics (P value)</a:t>
                      </a:r>
                      <a:endParaRPr lang="ko-KR" sz="105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3804765"/>
                  </a:ext>
                </a:extLst>
              </a:tr>
              <a:tr h="468694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K-KDPI</a:t>
                      </a:r>
                      <a:endParaRPr lang="ko-KR" sz="105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0.600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0.578–0.617</a:t>
                      </a:r>
                      <a:endParaRPr lang="ko-KR" sz="11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ko-KR" sz="11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6987581"/>
                  </a:ext>
                </a:extLst>
              </a:tr>
              <a:tr h="468694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UNOS-KDPI </a:t>
                      </a:r>
                      <a:endParaRPr lang="ko-KR" sz="105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0.552</a:t>
                      </a:r>
                      <a:endParaRPr lang="ko-KR" sz="11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0.473–0.637</a:t>
                      </a:r>
                      <a:endParaRPr lang="ko-KR" sz="11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  <a:endParaRPr lang="ko-KR" sz="11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8210771"/>
                  </a:ext>
                </a:extLst>
              </a:tr>
              <a:tr h="468694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Dichotomous ECD criteria of UNOS</a:t>
                      </a:r>
                      <a:endParaRPr lang="ko-KR" sz="105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0.556</a:t>
                      </a:r>
                      <a:endParaRPr lang="ko-KR" sz="11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0.473–0.637</a:t>
                      </a:r>
                      <a:endParaRPr lang="ko-KR" sz="11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  <a:endParaRPr lang="ko-KR" sz="11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6841268"/>
                  </a:ext>
                </a:extLst>
              </a:tr>
              <a:tr h="468694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Dichotomous ECD criteria of KONOS </a:t>
                      </a:r>
                      <a:endParaRPr lang="ko-KR" sz="105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0.557</a:t>
                      </a:r>
                      <a:endParaRPr lang="ko-KR" sz="11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0.464–0.628</a:t>
                      </a:r>
                      <a:endParaRPr lang="ko-KR" sz="11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ko-KR" sz="11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6378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33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Comparison between ECD vs. SCD/Waitlist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115A5B71-79E4-4B16-BD44-73CD06EA3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35" y="1045633"/>
            <a:ext cx="9509929" cy="49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95350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Comparison between ECD vs. SCD/Waitlist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A0439475-1781-4003-A705-216F6A101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5" y="846667"/>
            <a:ext cx="5200649" cy="339415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1059D49-EEC8-4281-A6C8-BA8526DE5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5" y="4240822"/>
            <a:ext cx="5200650" cy="244792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BBE8FB4-9097-4344-92E4-B5A561EA09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20"/>
          <a:stretch/>
        </p:blipFill>
        <p:spPr>
          <a:xfrm>
            <a:off x="6011333" y="989589"/>
            <a:ext cx="5994400" cy="40819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A232A2-B5CE-4C29-85AB-C8F5A4096F35}"/>
              </a:ext>
            </a:extLst>
          </p:cNvPr>
          <p:cNvSpPr txBox="1"/>
          <p:nvPr/>
        </p:nvSpPr>
        <p:spPr>
          <a:xfrm>
            <a:off x="7209279" y="5604933"/>
            <a:ext cx="413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Yang J et al Kidney Dis 2025;11(1):143-153</a:t>
            </a:r>
            <a:endParaRPr lang="ko-K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7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5" y="105244"/>
            <a:ext cx="10717822" cy="6513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336699"/>
                </a:solidFill>
                <a:latin typeface="Arial"/>
                <a:ea typeface="맑은 고딕"/>
                <a:cs typeface="Arial"/>
              </a:rPr>
              <a:t>Role of AKI Kidneys in DDKT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524001" y="6246797"/>
            <a:ext cx="9143999" cy="611204"/>
            <a:chOff x="0" y="6270171"/>
            <a:chExt cx="9144000" cy="58782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A495A44-24AC-6B46-A92E-0D6CFD47E69D}"/>
                </a:ext>
              </a:extLst>
            </p:cNvPr>
            <p:cNvSpPr/>
            <p:nvPr/>
          </p:nvSpPr>
          <p:spPr>
            <a:xfrm>
              <a:off x="0" y="6270171"/>
              <a:ext cx="9144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35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3B78AF4-36D9-CD44-9548-428C1506AAD3}"/>
                </a:ext>
              </a:extLst>
            </p:cNvPr>
            <p:cNvSpPr/>
            <p:nvPr/>
          </p:nvSpPr>
          <p:spPr>
            <a:xfrm>
              <a:off x="0" y="6322142"/>
              <a:ext cx="9144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350"/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123D579-9545-D34A-B887-FC2CDD262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940" y="6429182"/>
              <a:ext cx="1044134" cy="321777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DD6CE2-E68A-4BCF-B5F4-367F63BFA621}"/>
              </a:ext>
            </a:extLst>
          </p:cNvPr>
          <p:cNvGrpSpPr/>
          <p:nvPr/>
        </p:nvGrpSpPr>
        <p:grpSpPr>
          <a:xfrm>
            <a:off x="0" y="6270172"/>
            <a:ext cx="12192000" cy="587829"/>
            <a:chOff x="0" y="6270172"/>
            <a:chExt cx="12192000" cy="58782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9786903-EC5B-4932-8195-949587CA652E}"/>
                </a:ext>
              </a:extLst>
            </p:cNvPr>
            <p:cNvSpPr/>
            <p:nvPr/>
          </p:nvSpPr>
          <p:spPr>
            <a:xfrm>
              <a:off x="0" y="6270172"/>
              <a:ext cx="12192000" cy="5878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A8BC5E-BCF2-411C-8BF9-0CFF1D443EF2}"/>
                </a:ext>
              </a:extLst>
            </p:cNvPr>
            <p:cNvSpPr/>
            <p:nvPr/>
          </p:nvSpPr>
          <p:spPr>
            <a:xfrm>
              <a:off x="0" y="6322142"/>
              <a:ext cx="12192000" cy="535858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DCA5B0D-91B4-4878-8FD5-647F8A2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940" y="6429183"/>
              <a:ext cx="1044134" cy="321777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BB58A97-D87B-479B-8EDC-67D1AD03A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00" y="877330"/>
            <a:ext cx="4986142" cy="377001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76A12C3-4887-4C0C-A3C8-84B6129A77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82"/>
          <a:stretch/>
        </p:blipFill>
        <p:spPr>
          <a:xfrm>
            <a:off x="7223125" y="587299"/>
            <a:ext cx="4391025" cy="230829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8283946-353E-423B-9589-5390F568C6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225"/>
          <a:stretch/>
        </p:blipFill>
        <p:spPr>
          <a:xfrm>
            <a:off x="7223125" y="2798156"/>
            <a:ext cx="4381500" cy="23083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6C7F3FC-AE17-4D73-9483-DE9DA77C59D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24"/>
          <a:stretch>
            <a:fillRect/>
          </a:stretch>
        </p:blipFill>
        <p:spPr>
          <a:xfrm>
            <a:off x="1223682" y="5175446"/>
            <a:ext cx="9579134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2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7168</TotalTime>
  <Words>1913</Words>
  <Application>Microsoft Office PowerPoint</Application>
  <PresentationFormat>寬螢幕</PresentationFormat>
  <Paragraphs>205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Franklin Gothic Medium Cond</vt:lpstr>
      <vt:lpstr>Georgia</vt:lpstr>
      <vt:lpstr>Times New Roman</vt:lpstr>
      <vt:lpstr>Wingdings</vt:lpstr>
      <vt:lpstr>Office 테마</vt:lpstr>
      <vt:lpstr>PowerPoint 簡報</vt:lpstr>
      <vt:lpstr>Assessment of Deceased Donor Quality in UNOS</vt:lpstr>
      <vt:lpstr>Korean Old ECD Criteria</vt:lpstr>
      <vt:lpstr>Development of Korean KDRI &amp; KDPI</vt:lpstr>
      <vt:lpstr>Development of Korean KDRI &amp; Conversion to KDPI</vt:lpstr>
      <vt:lpstr>New ECD Criteria: K-KDPI ≥ 70%</vt:lpstr>
      <vt:lpstr>Comparison between ECD vs. SCD/Waitlist</vt:lpstr>
      <vt:lpstr>Comparison between ECD vs. SCD/Waitlist</vt:lpstr>
      <vt:lpstr>Role of AKI Kidneys in DDKT</vt:lpstr>
      <vt:lpstr>Role of AKI Kidneys in DDKT</vt:lpstr>
      <vt:lpstr>Prognosis of DDKT  according to Combinations of KDPI and EPTS</vt:lpstr>
      <vt:lpstr>Prognosis of DDKT  according to Combinations of KDPI and EPTS</vt:lpstr>
      <vt:lpstr>LD-KDPI: Living Donor-Kidney Donor Profile Index</vt:lpstr>
      <vt:lpstr>Prognostic Values of LD-KDPI in USA</vt:lpstr>
      <vt:lpstr>Validation of LD-KDPI in the Western Countries</vt:lpstr>
      <vt:lpstr>Validation of LD-KDPI in Asia</vt:lpstr>
      <vt:lpstr>Validation of LD-KDPI in Asia</vt:lpstr>
      <vt:lpstr>Critic for LD-KDPI</vt:lpstr>
      <vt:lpstr>Summary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이소영</dc:creator>
  <cp:lastModifiedBy>office6 漢品</cp:lastModifiedBy>
  <cp:revision>675</cp:revision>
  <cp:lastPrinted>2025-12-04T13:41:12Z</cp:lastPrinted>
  <dcterms:created xsi:type="dcterms:W3CDTF">2018-05-02T05:10:17Z</dcterms:created>
  <dcterms:modified xsi:type="dcterms:W3CDTF">2025-12-05T08:06:07Z</dcterms:modified>
</cp:coreProperties>
</file>